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6.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7.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8.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9.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6"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1" r:id="rId1"/>
    <p:sldMasterId id="2147483764" r:id="rId2"/>
    <p:sldMasterId id="2147483751" r:id="rId3"/>
    <p:sldMasterId id="2147483778" r:id="rId4"/>
    <p:sldMasterId id="2147483672" r:id="rId5"/>
    <p:sldMasterId id="2147483789" r:id="rId6"/>
    <p:sldMasterId id="2147483801" r:id="rId7"/>
    <p:sldMasterId id="2147483818" r:id="rId8"/>
    <p:sldMasterId id="2147483841" r:id="rId9"/>
    <p:sldMasterId id="2147483853" r:id="rId10"/>
  </p:sldMasterIdLst>
  <p:notesMasterIdLst>
    <p:notesMasterId r:id="rId78"/>
  </p:notesMasterIdLst>
  <p:sldIdLst>
    <p:sldId id="2076137370" r:id="rId11"/>
    <p:sldId id="256" r:id="rId12"/>
    <p:sldId id="2076137346" r:id="rId13"/>
    <p:sldId id="2076137354" r:id="rId14"/>
    <p:sldId id="2076137355" r:id="rId15"/>
    <p:sldId id="2076137356" r:id="rId16"/>
    <p:sldId id="2076137357" r:id="rId17"/>
    <p:sldId id="2076137358" r:id="rId18"/>
    <p:sldId id="2076137359" r:id="rId19"/>
    <p:sldId id="2076137360" r:id="rId20"/>
    <p:sldId id="2076137361" r:id="rId21"/>
    <p:sldId id="2076137362" r:id="rId22"/>
    <p:sldId id="260" r:id="rId23"/>
    <p:sldId id="2076137363" r:id="rId24"/>
    <p:sldId id="2076137364" r:id="rId25"/>
    <p:sldId id="2076137365" r:id="rId26"/>
    <p:sldId id="2076137366" r:id="rId27"/>
    <p:sldId id="2076137367" r:id="rId28"/>
    <p:sldId id="2076137368"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310" r:id="rId42"/>
    <p:sldId id="312" r:id="rId43"/>
    <p:sldId id="311" r:id="rId44"/>
    <p:sldId id="284" r:id="rId45"/>
    <p:sldId id="285" r:id="rId46"/>
    <p:sldId id="2076137312" r:id="rId47"/>
    <p:sldId id="288" r:id="rId48"/>
    <p:sldId id="289" r:id="rId49"/>
    <p:sldId id="290" r:id="rId50"/>
    <p:sldId id="291" r:id="rId51"/>
    <p:sldId id="313" r:id="rId52"/>
    <p:sldId id="292" r:id="rId53"/>
    <p:sldId id="293" r:id="rId54"/>
    <p:sldId id="294" r:id="rId55"/>
    <p:sldId id="315" r:id="rId56"/>
    <p:sldId id="323" r:id="rId57"/>
    <p:sldId id="316" r:id="rId58"/>
    <p:sldId id="317" r:id="rId59"/>
    <p:sldId id="318" r:id="rId60"/>
    <p:sldId id="2076137369" r:id="rId61"/>
    <p:sldId id="319" r:id="rId62"/>
    <p:sldId id="320" r:id="rId63"/>
    <p:sldId id="2076137372" r:id="rId64"/>
    <p:sldId id="2076137373" r:id="rId65"/>
    <p:sldId id="321" r:id="rId66"/>
    <p:sldId id="295" r:id="rId67"/>
    <p:sldId id="296" r:id="rId68"/>
    <p:sldId id="314" r:id="rId69"/>
    <p:sldId id="2076137371" r:id="rId70"/>
    <p:sldId id="297" r:id="rId71"/>
    <p:sldId id="298" r:id="rId72"/>
    <p:sldId id="299" r:id="rId73"/>
    <p:sldId id="300" r:id="rId74"/>
    <p:sldId id="2076137347" r:id="rId75"/>
    <p:sldId id="2076137374" r:id="rId76"/>
    <p:sldId id="2076137348" r:id="rId77"/>
  </p:sldIdLst>
  <p:sldSz cx="12192000" cy="6858000"/>
  <p:notesSz cx="6858000" cy="9144000"/>
  <p:embeddedFontLst>
    <p:embeddedFont>
      <p:font typeface="Arial Nova" panose="020B0504020202020204" pitchFamily="34" charset="0"/>
      <p:regular r:id="rId79"/>
      <p:bold r:id="rId80"/>
      <p:italic r:id="rId81"/>
      <p:boldItalic r:id="rId82"/>
    </p:embeddedFont>
    <p:embeddedFont>
      <p:font typeface="Calibri" panose="020F0502020204030204" pitchFamily="34" charset="0"/>
      <p:regular r:id="rId83"/>
      <p:bold r:id="rId84"/>
      <p:italic r:id="rId85"/>
      <p:boldItalic r:id="rId86"/>
    </p:embeddedFont>
    <p:embeddedFont>
      <p:font typeface="Consolas" panose="020B0609020204030204" pitchFamily="49" charset="0"/>
      <p:regular r:id="rId87"/>
      <p:bold r:id="rId88"/>
      <p:italic r:id="rId89"/>
      <p:boldItalic r:id="rId90"/>
    </p:embeddedFont>
    <p:embeddedFont>
      <p:font typeface="Open Sans" panose="02020500000000000000" charset="0"/>
      <p:regular r:id="rId91"/>
      <p:bold r:id="rId92"/>
      <p:italic r:id="rId93"/>
      <p:boldItalic r:id="rId94"/>
    </p:embeddedFont>
    <p:embeddedFont>
      <p:font typeface="Roboto" panose="02020500000000000000" charset="0"/>
      <p:regular r:id="rId95"/>
      <p:bold r:id="rId96"/>
      <p:italic r:id="rId97"/>
      <p:boldItalic r:id="rId98"/>
    </p:embeddedFont>
    <p:embeddedFont>
      <p:font typeface="Segoe UI" panose="020B0502040204020203" pitchFamily="34" charset="0"/>
      <p:regular r:id="rId99"/>
      <p:bold r:id="rId100"/>
      <p:italic r:id="rId101"/>
      <p:boldItalic r:id="rId102"/>
    </p:embeddedFont>
    <p:embeddedFont>
      <p:font typeface="Segoe UI Light" panose="020B0502040204020203" pitchFamily="34" charset="0"/>
      <p:regular r:id="rId103"/>
      <p:italic r:id="rId104"/>
    </p:embeddedFont>
    <p:embeddedFont>
      <p:font typeface="Segoe UI Semibold" panose="020B0702040204020203" pitchFamily="34" charset="0"/>
      <p:bold r:id="rId105"/>
      <p:boldItalic r:id="rId106"/>
    </p:embeddedFont>
    <p:embeddedFont>
      <p:font typeface="Segoe UI Semilight" panose="020B0402040204020203" pitchFamily="34" charset="0"/>
      <p:regular r:id="rId107"/>
      <p:italic r:id="rId108"/>
    </p:embeddedFont>
    <p:embeddedFont>
      <p:font typeface="微軟正黑體" panose="020B0604030504040204" pitchFamily="34" charset="-120"/>
      <p:regular r:id="rId109"/>
      <p:bold r:id="rId110"/>
    </p:embeddedFont>
    <p:embeddedFont>
      <p:font typeface="微軟正黑體" panose="020B0604030504040204" pitchFamily="34" charset="-120"/>
      <p:regular r:id="rId109"/>
      <p:bold r:id="rId110"/>
    </p:embeddedFont>
    <p:embeddedFont>
      <p:font typeface="微軟正黑體 Light" panose="020B0304030504040204" pitchFamily="34" charset="-120"/>
      <p:regular r:id="rId1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737474"/>
    <a:srgbClr val="F2F2F2"/>
    <a:srgbClr val="4424B5"/>
    <a:srgbClr val="00000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288D7A-6F59-43AB-91FE-E689ED41A57B}" v="20" dt="2020-12-09T06:00:53.1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53" autoAdjust="0"/>
    <p:restoredTop sz="84287" autoAdjust="0"/>
  </p:normalViewPr>
  <p:slideViewPr>
    <p:cSldViewPr snapToGrid="0">
      <p:cViewPr varScale="1">
        <p:scale>
          <a:sx n="74" d="100"/>
          <a:sy n="74" d="100"/>
        </p:scale>
        <p:origin x="43" y="5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117" Type="http://schemas.microsoft.com/office/2015/10/relationships/revisionInfo" Target="revisionInfo.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font" Target="fonts/font6.fntdata"/><Relationship Id="rId89" Type="http://schemas.openxmlformats.org/officeDocument/2006/relationships/font" Target="fonts/font11.fntdata"/><Relationship Id="rId112" Type="http://schemas.openxmlformats.org/officeDocument/2006/relationships/presProps" Target="presProps.xml"/><Relationship Id="rId16" Type="http://schemas.openxmlformats.org/officeDocument/2006/relationships/slide" Target="slides/slide6.xml"/><Relationship Id="rId107" Type="http://schemas.openxmlformats.org/officeDocument/2006/relationships/font" Target="fonts/font29.fntdata"/><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font" Target="fonts/font1.fntdata"/><Relationship Id="rId87" Type="http://schemas.openxmlformats.org/officeDocument/2006/relationships/font" Target="fonts/font9.fntdata"/><Relationship Id="rId102" Type="http://schemas.openxmlformats.org/officeDocument/2006/relationships/font" Target="fonts/font24.fntdata"/><Relationship Id="rId110" Type="http://schemas.openxmlformats.org/officeDocument/2006/relationships/font" Target="fonts/font32.fntdata"/><Relationship Id="rId115"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1.xml"/><Relationship Id="rId82" Type="http://schemas.openxmlformats.org/officeDocument/2006/relationships/font" Target="fonts/font4.fntdata"/><Relationship Id="rId90" Type="http://schemas.openxmlformats.org/officeDocument/2006/relationships/font" Target="fonts/font12.fntdata"/><Relationship Id="rId95" Type="http://schemas.openxmlformats.org/officeDocument/2006/relationships/font" Target="fonts/font17.fntdata"/><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100" Type="http://schemas.openxmlformats.org/officeDocument/2006/relationships/font" Target="fonts/font22.fntdata"/><Relationship Id="rId105" Type="http://schemas.openxmlformats.org/officeDocument/2006/relationships/font" Target="fonts/font27.fntdata"/><Relationship Id="rId113"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font" Target="fonts/font2.fntdata"/><Relationship Id="rId85" Type="http://schemas.openxmlformats.org/officeDocument/2006/relationships/font" Target="fonts/font7.fntdata"/><Relationship Id="rId93" Type="http://schemas.openxmlformats.org/officeDocument/2006/relationships/font" Target="fonts/font15.fntdata"/><Relationship Id="rId98" Type="http://schemas.openxmlformats.org/officeDocument/2006/relationships/font" Target="fonts/font20.fntdata"/><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font" Target="fonts/font25.fntdata"/><Relationship Id="rId108" Type="http://schemas.openxmlformats.org/officeDocument/2006/relationships/font" Target="fonts/font30.fntdata"/><Relationship Id="rId116" Type="http://schemas.microsoft.com/office/2016/11/relationships/changesInfo" Target="changesInfos/changesInfo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font" Target="fonts/font18.fntdata"/><Relationship Id="rId111"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font" Target="fonts/font28.fntdata"/><Relationship Id="rId114"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font" Target="fonts/font21.fntdata"/><Relationship Id="rId101" Type="http://schemas.openxmlformats.org/officeDocument/2006/relationships/font" Target="fonts/font23.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font" Target="fonts/font31.fntdata"/><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font" Target="fonts/font19.fntdata"/><Relationship Id="rId104" Type="http://schemas.openxmlformats.org/officeDocument/2006/relationships/font" Target="fonts/font26.fntdata"/><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y Chang" userId="eb877ef9188e2d2c" providerId="LiveId" clId="{9C288D7A-6F59-43AB-91FE-E689ED41A57B}"/>
    <pc:docChg chg="undo custSel addSld delSld modSld modMainMaster">
      <pc:chgData name="Poy Chang" userId="eb877ef9188e2d2c" providerId="LiveId" clId="{9C288D7A-6F59-43AB-91FE-E689ED41A57B}" dt="2020-12-09T06:00:53.114" v="131"/>
      <pc:docMkLst>
        <pc:docMk/>
      </pc:docMkLst>
      <pc:sldChg chg="mod modShow">
        <pc:chgData name="Poy Chang" userId="eb877ef9188e2d2c" providerId="LiveId" clId="{9C288D7A-6F59-43AB-91FE-E689ED41A57B}" dt="2020-11-19T05:43:00.455" v="2" actId="729"/>
        <pc:sldMkLst>
          <pc:docMk/>
          <pc:sldMk cId="3852120625" sldId="257"/>
        </pc:sldMkLst>
      </pc:sldChg>
      <pc:sldChg chg="addSp delSp modSp new mod modShow">
        <pc:chgData name="Poy Chang" userId="eb877ef9188e2d2c" providerId="LiveId" clId="{9C288D7A-6F59-43AB-91FE-E689ED41A57B}" dt="2020-11-19T05:46:24.798" v="60" actId="729"/>
        <pc:sldMkLst>
          <pc:docMk/>
          <pc:sldMk cId="2622551836" sldId="2076137297"/>
        </pc:sldMkLst>
        <pc:picChg chg="add mod">
          <ac:chgData name="Poy Chang" userId="eb877ef9188e2d2c" providerId="LiveId" clId="{9C288D7A-6F59-43AB-91FE-E689ED41A57B}" dt="2020-11-19T05:45:29.890" v="50" actId="1076"/>
          <ac:picMkLst>
            <pc:docMk/>
            <pc:sldMk cId="2622551836" sldId="2076137297"/>
            <ac:picMk id="3" creationId="{85F551BB-9D65-4F00-9DA0-30CA3DE85178}"/>
          </ac:picMkLst>
        </pc:picChg>
        <pc:picChg chg="add mod">
          <ac:chgData name="Poy Chang" userId="eb877ef9188e2d2c" providerId="LiveId" clId="{9C288D7A-6F59-43AB-91FE-E689ED41A57B}" dt="2020-11-19T05:45:15.099" v="39" actId="1076"/>
          <ac:picMkLst>
            <pc:docMk/>
            <pc:sldMk cId="2622551836" sldId="2076137297"/>
            <ac:picMk id="5" creationId="{6E33C060-98C3-4790-9E61-01F5279F3F0B}"/>
          </ac:picMkLst>
        </pc:picChg>
        <pc:picChg chg="add mod">
          <ac:chgData name="Poy Chang" userId="eb877ef9188e2d2c" providerId="LiveId" clId="{9C288D7A-6F59-43AB-91FE-E689ED41A57B}" dt="2020-11-19T05:45:19.972" v="41" actId="1076"/>
          <ac:picMkLst>
            <pc:docMk/>
            <pc:sldMk cId="2622551836" sldId="2076137297"/>
            <ac:picMk id="7" creationId="{226C0877-134C-446C-88BF-35CC545BE3F9}"/>
          </ac:picMkLst>
        </pc:picChg>
        <pc:picChg chg="add mod">
          <ac:chgData name="Poy Chang" userId="eb877ef9188e2d2c" providerId="LiveId" clId="{9C288D7A-6F59-43AB-91FE-E689ED41A57B}" dt="2020-11-19T05:45:36.318" v="55" actId="1076"/>
          <ac:picMkLst>
            <pc:docMk/>
            <pc:sldMk cId="2622551836" sldId="2076137297"/>
            <ac:picMk id="9" creationId="{9F757A1A-6C6B-433D-BD48-859061934670}"/>
          </ac:picMkLst>
        </pc:picChg>
        <pc:picChg chg="add mod">
          <ac:chgData name="Poy Chang" userId="eb877ef9188e2d2c" providerId="LiveId" clId="{9C288D7A-6F59-43AB-91FE-E689ED41A57B}" dt="2020-11-19T05:45:06.616" v="31" actId="1076"/>
          <ac:picMkLst>
            <pc:docMk/>
            <pc:sldMk cId="2622551836" sldId="2076137297"/>
            <ac:picMk id="11" creationId="{2F2310BE-2E16-4848-9F61-54270C815668}"/>
          </ac:picMkLst>
        </pc:picChg>
        <pc:picChg chg="add mod">
          <ac:chgData name="Poy Chang" userId="eb877ef9188e2d2c" providerId="LiveId" clId="{9C288D7A-6F59-43AB-91FE-E689ED41A57B}" dt="2020-11-19T05:45:05.188" v="30" actId="1076"/>
          <ac:picMkLst>
            <pc:docMk/>
            <pc:sldMk cId="2622551836" sldId="2076137297"/>
            <ac:picMk id="13" creationId="{3BF69024-83F1-45EA-BA3C-72DDB81D906C}"/>
          </ac:picMkLst>
        </pc:picChg>
        <pc:picChg chg="add mod">
          <ac:chgData name="Poy Chang" userId="eb877ef9188e2d2c" providerId="LiveId" clId="{9C288D7A-6F59-43AB-91FE-E689ED41A57B}" dt="2020-11-19T05:45:28.259" v="48" actId="1076"/>
          <ac:picMkLst>
            <pc:docMk/>
            <pc:sldMk cId="2622551836" sldId="2076137297"/>
            <ac:picMk id="15" creationId="{F483A6EB-85B1-43E0-AA82-E56FCB53A361}"/>
          </ac:picMkLst>
        </pc:picChg>
        <pc:picChg chg="add mod">
          <ac:chgData name="Poy Chang" userId="eb877ef9188e2d2c" providerId="LiveId" clId="{9C288D7A-6F59-43AB-91FE-E689ED41A57B}" dt="2020-11-19T05:45:29.191" v="49" actId="1076"/>
          <ac:picMkLst>
            <pc:docMk/>
            <pc:sldMk cId="2622551836" sldId="2076137297"/>
            <ac:picMk id="17" creationId="{13C583AA-850B-4055-8001-CF4CE75FF4AD}"/>
          </ac:picMkLst>
        </pc:picChg>
        <pc:picChg chg="add mod">
          <ac:chgData name="Poy Chang" userId="eb877ef9188e2d2c" providerId="LiveId" clId="{9C288D7A-6F59-43AB-91FE-E689ED41A57B}" dt="2020-11-19T05:45:21.490" v="43" actId="1076"/>
          <ac:picMkLst>
            <pc:docMk/>
            <pc:sldMk cId="2622551836" sldId="2076137297"/>
            <ac:picMk id="19" creationId="{AC781FDD-3FA8-4554-ADAC-A719E09F92AC}"/>
          </ac:picMkLst>
        </pc:picChg>
        <pc:picChg chg="add mod">
          <ac:chgData name="Poy Chang" userId="eb877ef9188e2d2c" providerId="LiveId" clId="{9C288D7A-6F59-43AB-91FE-E689ED41A57B}" dt="2020-11-19T05:44:57.883" v="25" actId="1076"/>
          <ac:picMkLst>
            <pc:docMk/>
            <pc:sldMk cId="2622551836" sldId="2076137297"/>
            <ac:picMk id="21" creationId="{1018BE4C-652E-4085-9388-F1EB2F390967}"/>
          </ac:picMkLst>
        </pc:picChg>
        <pc:picChg chg="add mod">
          <ac:chgData name="Poy Chang" userId="eb877ef9188e2d2c" providerId="LiveId" clId="{9C288D7A-6F59-43AB-91FE-E689ED41A57B}" dt="2020-11-19T05:44:53.399" v="23" actId="1076"/>
          <ac:picMkLst>
            <pc:docMk/>
            <pc:sldMk cId="2622551836" sldId="2076137297"/>
            <ac:picMk id="23" creationId="{5276C8FD-6B39-47DC-9A3A-9FBC29BD2194}"/>
          </ac:picMkLst>
        </pc:picChg>
        <pc:picChg chg="add mod">
          <ac:chgData name="Poy Chang" userId="eb877ef9188e2d2c" providerId="LiveId" clId="{9C288D7A-6F59-43AB-91FE-E689ED41A57B}" dt="2020-11-19T05:45:35.318" v="54" actId="1076"/>
          <ac:picMkLst>
            <pc:docMk/>
            <pc:sldMk cId="2622551836" sldId="2076137297"/>
            <ac:picMk id="25" creationId="{53C09BEF-3FE1-4F54-A797-2B98117F566F}"/>
          </ac:picMkLst>
        </pc:picChg>
        <pc:picChg chg="add mod">
          <ac:chgData name="Poy Chang" userId="eb877ef9188e2d2c" providerId="LiveId" clId="{9C288D7A-6F59-43AB-91FE-E689ED41A57B}" dt="2020-11-19T05:45:41.387" v="57" actId="1076"/>
          <ac:picMkLst>
            <pc:docMk/>
            <pc:sldMk cId="2622551836" sldId="2076137297"/>
            <ac:picMk id="27" creationId="{0888CE98-7654-4DB1-81A3-CFBC4B847A8F}"/>
          </ac:picMkLst>
        </pc:picChg>
        <pc:picChg chg="add mod">
          <ac:chgData name="Poy Chang" userId="eb877ef9188e2d2c" providerId="LiveId" clId="{9C288D7A-6F59-43AB-91FE-E689ED41A57B}" dt="2020-11-19T05:44:59.229" v="26" actId="1076"/>
          <ac:picMkLst>
            <pc:docMk/>
            <pc:sldMk cId="2622551836" sldId="2076137297"/>
            <ac:picMk id="29" creationId="{ABA5489D-1AD6-4C11-88E4-3D8EA126CD3D}"/>
          </ac:picMkLst>
        </pc:picChg>
        <pc:picChg chg="add mod">
          <ac:chgData name="Poy Chang" userId="eb877ef9188e2d2c" providerId="LiveId" clId="{9C288D7A-6F59-43AB-91FE-E689ED41A57B}" dt="2020-11-19T05:45:38.676" v="56" actId="1076"/>
          <ac:picMkLst>
            <pc:docMk/>
            <pc:sldMk cId="2622551836" sldId="2076137297"/>
            <ac:picMk id="31" creationId="{BC99E1EC-9DAA-4082-AEBF-C3E5D1CEBE05}"/>
          </ac:picMkLst>
        </pc:picChg>
        <pc:picChg chg="add mod">
          <ac:chgData name="Poy Chang" userId="eb877ef9188e2d2c" providerId="LiveId" clId="{9C288D7A-6F59-43AB-91FE-E689ED41A57B}" dt="2020-11-19T05:44:48.828" v="19" actId="1076"/>
          <ac:picMkLst>
            <pc:docMk/>
            <pc:sldMk cId="2622551836" sldId="2076137297"/>
            <ac:picMk id="33" creationId="{30891864-55C5-4841-BB2D-A0304EDDDE44}"/>
          </ac:picMkLst>
        </pc:picChg>
        <pc:picChg chg="add mod">
          <ac:chgData name="Poy Chang" userId="eb877ef9188e2d2c" providerId="LiveId" clId="{9C288D7A-6F59-43AB-91FE-E689ED41A57B}" dt="2020-11-19T05:44:48.007" v="18" actId="1076"/>
          <ac:picMkLst>
            <pc:docMk/>
            <pc:sldMk cId="2622551836" sldId="2076137297"/>
            <ac:picMk id="35" creationId="{4574F93A-C340-4F0F-9254-818369019AAE}"/>
          </ac:picMkLst>
        </pc:picChg>
        <pc:picChg chg="add mod">
          <ac:chgData name="Poy Chang" userId="eb877ef9188e2d2c" providerId="LiveId" clId="{9C288D7A-6F59-43AB-91FE-E689ED41A57B}" dt="2020-11-19T05:45:34.505" v="53" actId="1076"/>
          <ac:picMkLst>
            <pc:docMk/>
            <pc:sldMk cId="2622551836" sldId="2076137297"/>
            <ac:picMk id="37" creationId="{7DC782B1-F368-4114-83FC-C6D27F3B1F46}"/>
          </ac:picMkLst>
        </pc:picChg>
        <pc:picChg chg="add del mod">
          <ac:chgData name="Poy Chang" userId="eb877ef9188e2d2c" providerId="LiveId" clId="{9C288D7A-6F59-43AB-91FE-E689ED41A57B}" dt="2020-11-19T05:44:55.557" v="24" actId="478"/>
          <ac:picMkLst>
            <pc:docMk/>
            <pc:sldMk cId="2622551836" sldId="2076137297"/>
            <ac:picMk id="39" creationId="{2F2C0581-5825-451E-B10F-CFB593782FA2}"/>
          </ac:picMkLst>
        </pc:picChg>
        <pc:picChg chg="add mod">
          <ac:chgData name="Poy Chang" userId="eb877ef9188e2d2c" providerId="LiveId" clId="{9C288D7A-6F59-43AB-91FE-E689ED41A57B}" dt="2020-11-19T05:45:44.353" v="58" actId="1076"/>
          <ac:picMkLst>
            <pc:docMk/>
            <pc:sldMk cId="2622551836" sldId="2076137297"/>
            <ac:picMk id="41" creationId="{221B3101-51F1-40EF-80CF-80CF47492228}"/>
          </ac:picMkLst>
        </pc:picChg>
        <pc:picChg chg="add mod">
          <ac:chgData name="Poy Chang" userId="eb877ef9188e2d2c" providerId="LiveId" clId="{9C288D7A-6F59-43AB-91FE-E689ED41A57B}" dt="2020-11-19T05:45:12.996" v="38" actId="1076"/>
          <ac:picMkLst>
            <pc:docMk/>
            <pc:sldMk cId="2622551836" sldId="2076137297"/>
            <ac:picMk id="43" creationId="{06C14365-4752-405B-B506-9AC343655E4C}"/>
          </ac:picMkLst>
        </pc:picChg>
        <pc:picChg chg="add mod">
          <ac:chgData name="Poy Chang" userId="eb877ef9188e2d2c" providerId="LiveId" clId="{9C288D7A-6F59-43AB-91FE-E689ED41A57B}" dt="2020-11-19T05:44:36.198" v="6" actId="1076"/>
          <ac:picMkLst>
            <pc:docMk/>
            <pc:sldMk cId="2622551836" sldId="2076137297"/>
            <ac:picMk id="45" creationId="{227E7DCA-279E-4BF0-8E72-2EF117B58B62}"/>
          </ac:picMkLst>
        </pc:picChg>
        <pc:picChg chg="add mod">
          <ac:chgData name="Poy Chang" userId="eb877ef9188e2d2c" providerId="LiveId" clId="{9C288D7A-6F59-43AB-91FE-E689ED41A57B}" dt="2020-11-19T05:45:45.543" v="59" actId="1076"/>
          <ac:picMkLst>
            <pc:docMk/>
            <pc:sldMk cId="2622551836" sldId="2076137297"/>
            <ac:picMk id="47" creationId="{1D3071EC-4FD9-4CC6-8035-E54BBBB1BB62}"/>
          </ac:picMkLst>
        </pc:picChg>
        <pc:picChg chg="add mod">
          <ac:chgData name="Poy Chang" userId="eb877ef9188e2d2c" providerId="LiveId" clId="{9C288D7A-6F59-43AB-91FE-E689ED41A57B}" dt="2020-11-19T05:44:42.861" v="12" actId="1076"/>
          <ac:picMkLst>
            <pc:docMk/>
            <pc:sldMk cId="2622551836" sldId="2076137297"/>
            <ac:picMk id="49" creationId="{FB5FFF77-C23D-4171-A4A8-2CACF80F7A6A}"/>
          </ac:picMkLst>
        </pc:picChg>
        <pc:picChg chg="add mod">
          <ac:chgData name="Poy Chang" userId="eb877ef9188e2d2c" providerId="LiveId" clId="{9C288D7A-6F59-43AB-91FE-E689ED41A57B}" dt="2020-11-19T05:45:20.592" v="42" actId="1076"/>
          <ac:picMkLst>
            <pc:docMk/>
            <pc:sldMk cId="2622551836" sldId="2076137297"/>
            <ac:picMk id="51" creationId="{69F6F94F-C0D3-4185-AE90-58E0994FA74C}"/>
          </ac:picMkLst>
        </pc:picChg>
        <pc:picChg chg="add mod">
          <ac:chgData name="Poy Chang" userId="eb877ef9188e2d2c" providerId="LiveId" clId="{9C288D7A-6F59-43AB-91FE-E689ED41A57B}" dt="2020-11-19T05:45:18.899" v="40" actId="1076"/>
          <ac:picMkLst>
            <pc:docMk/>
            <pc:sldMk cId="2622551836" sldId="2076137297"/>
            <ac:picMk id="53" creationId="{2F1FEFD6-7442-4455-9092-5ADC961212D9}"/>
          </ac:picMkLst>
        </pc:picChg>
        <pc:picChg chg="add mod">
          <ac:chgData name="Poy Chang" userId="eb877ef9188e2d2c" providerId="LiveId" clId="{9C288D7A-6F59-43AB-91FE-E689ED41A57B}" dt="2020-11-19T05:44:39.911" v="9" actId="1076"/>
          <ac:picMkLst>
            <pc:docMk/>
            <pc:sldMk cId="2622551836" sldId="2076137297"/>
            <ac:picMk id="55" creationId="{BCBBDA85-F084-4FD0-AA28-CFC56E205B76}"/>
          </ac:picMkLst>
        </pc:picChg>
        <pc:picChg chg="add mod">
          <ac:chgData name="Poy Chang" userId="eb877ef9188e2d2c" providerId="LiveId" clId="{9C288D7A-6F59-43AB-91FE-E689ED41A57B}" dt="2020-11-19T05:44:38.675" v="8" actId="1076"/>
          <ac:picMkLst>
            <pc:docMk/>
            <pc:sldMk cId="2622551836" sldId="2076137297"/>
            <ac:picMk id="57" creationId="{42D07C27-05A9-4488-81A6-409344641EBE}"/>
          </ac:picMkLst>
        </pc:picChg>
        <pc:picChg chg="add mod">
          <ac:chgData name="Poy Chang" userId="eb877ef9188e2d2c" providerId="LiveId" clId="{9C288D7A-6F59-43AB-91FE-E689ED41A57B}" dt="2020-11-19T05:44:37.500" v="7" actId="1076"/>
          <ac:picMkLst>
            <pc:docMk/>
            <pc:sldMk cId="2622551836" sldId="2076137297"/>
            <ac:picMk id="59" creationId="{E161BD23-220A-4882-9AA5-BD00B72F6DAA}"/>
          </ac:picMkLst>
        </pc:picChg>
      </pc:sldChg>
      <pc:sldChg chg="add del">
        <pc:chgData name="Poy Chang" userId="eb877ef9188e2d2c" providerId="LiveId" clId="{9C288D7A-6F59-43AB-91FE-E689ED41A57B}" dt="2020-11-19T05:42:23.726" v="1" actId="47"/>
        <pc:sldMkLst>
          <pc:docMk/>
          <pc:sldMk cId="3141912570" sldId="2076137297"/>
        </pc:sldMkLst>
      </pc:sldChg>
      <pc:sldMasterChg chg="addSp modSp">
        <pc:chgData name="Poy Chang" userId="eb877ef9188e2d2c" providerId="LiveId" clId="{9C288D7A-6F59-43AB-91FE-E689ED41A57B}" dt="2020-12-09T06:00:46.454" v="129"/>
        <pc:sldMasterMkLst>
          <pc:docMk/>
          <pc:sldMasterMk cId="658044255" sldId="2147483661"/>
        </pc:sldMasterMkLst>
        <pc:picChg chg="add mod">
          <ac:chgData name="Poy Chang" userId="eb877ef9188e2d2c" providerId="LiveId" clId="{9C288D7A-6F59-43AB-91FE-E689ED41A57B}" dt="2020-12-09T06:00:46.454" v="129"/>
          <ac:picMkLst>
            <pc:docMk/>
            <pc:sldMasterMk cId="658044255" sldId="2147483661"/>
            <ac:picMk id="15" creationId="{BFCCF7DD-5FE5-4173-BD14-3B2BD2534585}"/>
          </ac:picMkLst>
        </pc:picChg>
      </pc:sldMasterChg>
      <pc:sldMasterChg chg="addSp modSp">
        <pc:chgData name="Poy Chang" userId="eb877ef9188e2d2c" providerId="LiveId" clId="{9C288D7A-6F59-43AB-91FE-E689ED41A57B}" dt="2020-12-09T06:00:53.114" v="131"/>
        <pc:sldMasterMkLst>
          <pc:docMk/>
          <pc:sldMasterMk cId="931873889" sldId="2147483751"/>
        </pc:sldMasterMkLst>
        <pc:picChg chg="add mod">
          <ac:chgData name="Poy Chang" userId="eb877ef9188e2d2c" providerId="LiveId" clId="{9C288D7A-6F59-43AB-91FE-E689ED41A57B}" dt="2020-12-09T06:00:53.114" v="131"/>
          <ac:picMkLst>
            <pc:docMk/>
            <pc:sldMasterMk cId="931873889" sldId="2147483751"/>
            <ac:picMk id="15" creationId="{C331ADA9-2CEC-455D-87AE-EF9166AA4D22}"/>
          </ac:picMkLst>
        </pc:picChg>
      </pc:sldMasterChg>
      <pc:sldMasterChg chg="addSp modSp modSldLayout">
        <pc:chgData name="Poy Chang" userId="eb877ef9188e2d2c" providerId="LiveId" clId="{9C288D7A-6F59-43AB-91FE-E689ED41A57B}" dt="2020-12-09T06:00:49.650" v="130"/>
        <pc:sldMasterMkLst>
          <pc:docMk/>
          <pc:sldMasterMk cId="2691677774" sldId="2147483764"/>
        </pc:sldMasterMkLst>
        <pc:picChg chg="add mod">
          <ac:chgData name="Poy Chang" userId="eb877ef9188e2d2c" providerId="LiveId" clId="{9C288D7A-6F59-43AB-91FE-E689ED41A57B}" dt="2020-12-09T06:00:49.650" v="130"/>
          <ac:picMkLst>
            <pc:docMk/>
            <pc:sldMasterMk cId="2691677774" sldId="2147483764"/>
            <ac:picMk id="15" creationId="{47BB3B4D-4358-400A-BDF6-E6AF27117B4C}"/>
          </ac:picMkLst>
        </pc:picChg>
        <pc:sldLayoutChg chg="addSp delSp modSp mod">
          <pc:chgData name="Poy Chang" userId="eb877ef9188e2d2c" providerId="LiveId" clId="{9C288D7A-6F59-43AB-91FE-E689ED41A57B}" dt="2020-12-09T05:50:02.126" v="126" actId="1036"/>
          <pc:sldLayoutMkLst>
            <pc:docMk/>
            <pc:sldMasterMk cId="2691677774" sldId="2147483764"/>
            <pc:sldLayoutMk cId="3930818723" sldId="2147483780"/>
          </pc:sldLayoutMkLst>
          <pc:spChg chg="add mod">
            <ac:chgData name="Poy Chang" userId="eb877ef9188e2d2c" providerId="LiveId" clId="{9C288D7A-6F59-43AB-91FE-E689ED41A57B}" dt="2020-12-09T05:50:02.126" v="126" actId="1036"/>
            <ac:spMkLst>
              <pc:docMk/>
              <pc:sldMasterMk cId="2691677774" sldId="2147483764"/>
              <pc:sldLayoutMk cId="3930818723" sldId="2147483780"/>
              <ac:spMk id="2" creationId="{388F0C4F-A24F-4801-A82D-BCB35D077B64}"/>
            </ac:spMkLst>
          </pc:spChg>
          <pc:spChg chg="mod">
            <ac:chgData name="Poy Chang" userId="eb877ef9188e2d2c" providerId="LiveId" clId="{9C288D7A-6F59-43AB-91FE-E689ED41A57B}" dt="2020-12-09T05:50:02.126" v="126" actId="1036"/>
            <ac:spMkLst>
              <pc:docMk/>
              <pc:sldMasterMk cId="2691677774" sldId="2147483764"/>
              <pc:sldLayoutMk cId="3930818723" sldId="2147483780"/>
              <ac:spMk id="32" creationId="{65BDF0C5-2867-40AA-8BAD-D89AC6E7DCD6}"/>
            </ac:spMkLst>
          </pc:spChg>
          <pc:spChg chg="mod">
            <ac:chgData name="Poy Chang" userId="eb877ef9188e2d2c" providerId="LiveId" clId="{9C288D7A-6F59-43AB-91FE-E689ED41A57B}" dt="2020-12-09T05:50:02.126" v="126" actId="1036"/>
            <ac:spMkLst>
              <pc:docMk/>
              <pc:sldMasterMk cId="2691677774" sldId="2147483764"/>
              <pc:sldLayoutMk cId="3930818723" sldId="2147483780"/>
              <ac:spMk id="34" creationId="{B3F251D4-5800-4E4D-9811-16FB1567CCFA}"/>
            </ac:spMkLst>
          </pc:spChg>
          <pc:spChg chg="mod">
            <ac:chgData name="Poy Chang" userId="eb877ef9188e2d2c" providerId="LiveId" clId="{9C288D7A-6F59-43AB-91FE-E689ED41A57B}" dt="2020-12-09T05:50:02.126" v="126" actId="1036"/>
            <ac:spMkLst>
              <pc:docMk/>
              <pc:sldMasterMk cId="2691677774" sldId="2147483764"/>
              <pc:sldLayoutMk cId="3930818723" sldId="2147483780"/>
              <ac:spMk id="42" creationId="{2FF19965-FD48-45AD-B20F-54EF78E3DE15}"/>
            </ac:spMkLst>
          </pc:spChg>
          <pc:spChg chg="mod">
            <ac:chgData name="Poy Chang" userId="eb877ef9188e2d2c" providerId="LiveId" clId="{9C288D7A-6F59-43AB-91FE-E689ED41A57B}" dt="2020-12-09T05:50:02.126" v="126" actId="1036"/>
            <ac:spMkLst>
              <pc:docMk/>
              <pc:sldMasterMk cId="2691677774" sldId="2147483764"/>
              <pc:sldLayoutMk cId="3930818723" sldId="2147483780"/>
              <ac:spMk id="45" creationId="{8E3716F6-78A7-4AD9-8D17-ED9B2E179F02}"/>
            </ac:spMkLst>
          </pc:spChg>
          <pc:spChg chg="mod">
            <ac:chgData name="Poy Chang" userId="eb877ef9188e2d2c" providerId="LiveId" clId="{9C288D7A-6F59-43AB-91FE-E689ED41A57B}" dt="2020-12-09T05:50:02.126" v="126" actId="1036"/>
            <ac:spMkLst>
              <pc:docMk/>
              <pc:sldMasterMk cId="2691677774" sldId="2147483764"/>
              <pc:sldLayoutMk cId="3930818723" sldId="2147483780"/>
              <ac:spMk id="52" creationId="{1EA96353-6ED0-4923-8FA5-891157EF7E63}"/>
            </ac:spMkLst>
          </pc:spChg>
          <pc:grpChg chg="add mod">
            <ac:chgData name="Poy Chang" userId="eb877ef9188e2d2c" providerId="LiveId" clId="{9C288D7A-6F59-43AB-91FE-E689ED41A57B}" dt="2020-12-09T05:50:02.126" v="126" actId="1036"/>
            <ac:grpSpMkLst>
              <pc:docMk/>
              <pc:sldMasterMk cId="2691677774" sldId="2147483764"/>
              <pc:sldLayoutMk cId="3930818723" sldId="2147483780"/>
              <ac:grpSpMk id="3" creationId="{F7CD41EE-E89C-408A-8FD4-77D1D388BF60}"/>
            </ac:grpSpMkLst>
          </pc:grpChg>
          <pc:grpChg chg="add mod">
            <ac:chgData name="Poy Chang" userId="eb877ef9188e2d2c" providerId="LiveId" clId="{9C288D7A-6F59-43AB-91FE-E689ED41A57B}" dt="2020-12-09T05:50:02.126" v="126" actId="1036"/>
            <ac:grpSpMkLst>
              <pc:docMk/>
              <pc:sldMasterMk cId="2691677774" sldId="2147483764"/>
              <pc:sldLayoutMk cId="3930818723" sldId="2147483780"/>
              <ac:grpSpMk id="5" creationId="{240776B8-E4F7-42DA-A7F8-47183325D6F1}"/>
            </ac:grpSpMkLst>
          </pc:grpChg>
          <pc:grpChg chg="add mod">
            <ac:chgData name="Poy Chang" userId="eb877ef9188e2d2c" providerId="LiveId" clId="{9C288D7A-6F59-43AB-91FE-E689ED41A57B}" dt="2020-12-09T05:50:02.126" v="126" actId="1036"/>
            <ac:grpSpMkLst>
              <pc:docMk/>
              <pc:sldMasterMk cId="2691677774" sldId="2147483764"/>
              <pc:sldLayoutMk cId="3930818723" sldId="2147483780"/>
              <ac:grpSpMk id="7" creationId="{361CF38A-E1AA-4DBC-97A0-298A98572B32}"/>
            </ac:grpSpMkLst>
          </pc:grpChg>
          <pc:grpChg chg="add mod">
            <ac:chgData name="Poy Chang" userId="eb877ef9188e2d2c" providerId="LiveId" clId="{9C288D7A-6F59-43AB-91FE-E689ED41A57B}" dt="2020-12-09T05:50:02.126" v="126" actId="1036"/>
            <ac:grpSpMkLst>
              <pc:docMk/>
              <pc:sldMasterMk cId="2691677774" sldId="2147483764"/>
              <pc:sldLayoutMk cId="3930818723" sldId="2147483780"/>
              <ac:grpSpMk id="8" creationId="{F0CF7F71-561A-43E8-8CDD-26AD7240D880}"/>
            </ac:grpSpMkLst>
          </pc:grpChg>
          <pc:grpChg chg="mod ord topLvl">
            <ac:chgData name="Poy Chang" userId="eb877ef9188e2d2c" providerId="LiveId" clId="{9C288D7A-6F59-43AB-91FE-E689ED41A57B}" dt="2020-12-09T05:50:02.126" v="126" actId="1036"/>
            <ac:grpSpMkLst>
              <pc:docMk/>
              <pc:sldMasterMk cId="2691677774" sldId="2147483764"/>
              <pc:sldLayoutMk cId="3930818723" sldId="2147483780"/>
              <ac:grpSpMk id="33" creationId="{11916514-7C71-4D49-BECA-1BA776F50A06}"/>
            </ac:grpSpMkLst>
          </pc:grpChg>
          <pc:grpChg chg="mod topLvl">
            <ac:chgData name="Poy Chang" userId="eb877ef9188e2d2c" providerId="LiveId" clId="{9C288D7A-6F59-43AB-91FE-E689ED41A57B}" dt="2020-12-09T05:50:02.126" v="126" actId="1036"/>
            <ac:grpSpMkLst>
              <pc:docMk/>
              <pc:sldMasterMk cId="2691677774" sldId="2147483764"/>
              <pc:sldLayoutMk cId="3930818723" sldId="2147483780"/>
              <ac:grpSpMk id="35" creationId="{E81A9988-4FCB-4A68-ACD3-8C53087329ED}"/>
            </ac:grpSpMkLst>
          </pc:grpChg>
          <pc:grpChg chg="mod topLvl">
            <ac:chgData name="Poy Chang" userId="eb877ef9188e2d2c" providerId="LiveId" clId="{9C288D7A-6F59-43AB-91FE-E689ED41A57B}" dt="2020-12-09T05:50:02.126" v="126" actId="1036"/>
            <ac:grpSpMkLst>
              <pc:docMk/>
              <pc:sldMasterMk cId="2691677774" sldId="2147483764"/>
              <pc:sldLayoutMk cId="3930818723" sldId="2147483780"/>
              <ac:grpSpMk id="43" creationId="{16B2E02C-F549-4B7D-8A48-172538B90E39}"/>
            </ac:grpSpMkLst>
          </pc:grpChg>
          <pc:grpChg chg="mod topLvl">
            <ac:chgData name="Poy Chang" userId="eb877ef9188e2d2c" providerId="LiveId" clId="{9C288D7A-6F59-43AB-91FE-E689ED41A57B}" dt="2020-12-09T05:50:02.126" v="126" actId="1036"/>
            <ac:grpSpMkLst>
              <pc:docMk/>
              <pc:sldMasterMk cId="2691677774" sldId="2147483764"/>
              <pc:sldLayoutMk cId="3930818723" sldId="2147483780"/>
              <ac:grpSpMk id="44" creationId="{7C9EEB2A-CBEE-4863-A540-F2914B395412}"/>
            </ac:grpSpMkLst>
          </pc:grpChg>
          <pc:grpChg chg="mod topLvl">
            <ac:chgData name="Poy Chang" userId="eb877ef9188e2d2c" providerId="LiveId" clId="{9C288D7A-6F59-43AB-91FE-E689ED41A57B}" dt="2020-12-09T05:50:02.126" v="126" actId="1036"/>
            <ac:grpSpMkLst>
              <pc:docMk/>
              <pc:sldMasterMk cId="2691677774" sldId="2147483764"/>
              <pc:sldLayoutMk cId="3930818723" sldId="2147483780"/>
              <ac:grpSpMk id="49" creationId="{471ED85C-B2AB-405B-90E8-9C79BD1D33D1}"/>
            </ac:grpSpMkLst>
          </pc:grpChg>
          <pc:grpChg chg="del">
            <ac:chgData name="Poy Chang" userId="eb877ef9188e2d2c" providerId="LiveId" clId="{9C288D7A-6F59-43AB-91FE-E689ED41A57B}" dt="2020-12-09T05:44:29.178" v="61" actId="165"/>
            <ac:grpSpMkLst>
              <pc:docMk/>
              <pc:sldMasterMk cId="2691677774" sldId="2147483764"/>
              <pc:sldLayoutMk cId="3930818723" sldId="2147483780"/>
              <ac:grpSpMk id="50" creationId="{FCAB5A89-AD45-4EA5-BA74-07AD3C8541FE}"/>
            </ac:grpSpMkLst>
          </pc:grpChg>
          <pc:picChg chg="add mod">
            <ac:chgData name="Poy Chang" userId="eb877ef9188e2d2c" providerId="LiveId" clId="{9C288D7A-6F59-43AB-91FE-E689ED41A57B}" dt="2020-12-09T05:50:02.126" v="126" actId="1036"/>
            <ac:picMkLst>
              <pc:docMk/>
              <pc:sldMasterMk cId="2691677774" sldId="2147483764"/>
              <pc:sldLayoutMk cId="3930818723" sldId="2147483780"/>
              <ac:picMk id="4" creationId="{08C4542D-4D6B-471F-BBD2-49AC7A4204BB}"/>
            </ac:picMkLst>
          </pc:picChg>
          <pc:picChg chg="mod topLvl">
            <ac:chgData name="Poy Chang" userId="eb877ef9188e2d2c" providerId="LiveId" clId="{9C288D7A-6F59-43AB-91FE-E689ED41A57B}" dt="2020-12-09T05:50:02.126" v="126" actId="1036"/>
            <ac:picMkLst>
              <pc:docMk/>
              <pc:sldMasterMk cId="2691677774" sldId="2147483764"/>
              <pc:sldLayoutMk cId="3930818723" sldId="2147483780"/>
              <ac:picMk id="14" creationId="{3ADD1F09-2311-4C64-B9B0-C3EBFABA6341}"/>
            </ac:picMkLst>
          </pc:picChg>
          <pc:picChg chg="mod">
            <ac:chgData name="Poy Chang" userId="eb877ef9188e2d2c" providerId="LiveId" clId="{9C288D7A-6F59-43AB-91FE-E689ED41A57B}" dt="2020-12-09T05:50:02.126" v="126" actId="1036"/>
            <ac:picMkLst>
              <pc:docMk/>
              <pc:sldMasterMk cId="2691677774" sldId="2147483764"/>
              <pc:sldLayoutMk cId="3930818723" sldId="2147483780"/>
              <ac:picMk id="27" creationId="{6AB03C91-1CA6-4F72-A22A-68638E8524C5}"/>
            </ac:picMkLst>
          </pc:picChg>
          <pc:picChg chg="mod">
            <ac:chgData name="Poy Chang" userId="eb877ef9188e2d2c" providerId="LiveId" clId="{9C288D7A-6F59-43AB-91FE-E689ED41A57B}" dt="2020-12-09T05:50:02.126" v="126" actId="1036"/>
            <ac:picMkLst>
              <pc:docMk/>
              <pc:sldMasterMk cId="2691677774" sldId="2147483764"/>
              <pc:sldLayoutMk cId="3930818723" sldId="2147483780"/>
              <ac:picMk id="29" creationId="{8BABE651-B3AB-493E-8157-C01A01869AD0}"/>
            </ac:picMkLst>
          </pc:picChg>
          <pc:picChg chg="mod">
            <ac:chgData name="Poy Chang" userId="eb877ef9188e2d2c" providerId="LiveId" clId="{9C288D7A-6F59-43AB-91FE-E689ED41A57B}" dt="2020-12-09T05:50:02.126" v="126" actId="1036"/>
            <ac:picMkLst>
              <pc:docMk/>
              <pc:sldMasterMk cId="2691677774" sldId="2147483764"/>
              <pc:sldLayoutMk cId="3930818723" sldId="2147483780"/>
              <ac:picMk id="39" creationId="{C299CA08-F542-4DFE-8AE3-C15C0E18A0F4}"/>
            </ac:picMkLst>
          </pc:picChg>
          <pc:picChg chg="mod">
            <ac:chgData name="Poy Chang" userId="eb877ef9188e2d2c" providerId="LiveId" clId="{9C288D7A-6F59-43AB-91FE-E689ED41A57B}" dt="2020-12-09T05:50:02.126" v="126" actId="1036"/>
            <ac:picMkLst>
              <pc:docMk/>
              <pc:sldMasterMk cId="2691677774" sldId="2147483764"/>
              <pc:sldLayoutMk cId="3930818723" sldId="2147483780"/>
              <ac:picMk id="41" creationId="{FB766066-B830-46E5-912E-593D828BE9D7}"/>
            </ac:picMkLst>
          </pc:picChg>
          <pc:picChg chg="mod">
            <ac:chgData name="Poy Chang" userId="eb877ef9188e2d2c" providerId="LiveId" clId="{9C288D7A-6F59-43AB-91FE-E689ED41A57B}" dt="2020-12-09T05:50:02.126" v="126" actId="1036"/>
            <ac:picMkLst>
              <pc:docMk/>
              <pc:sldMasterMk cId="2691677774" sldId="2147483764"/>
              <pc:sldLayoutMk cId="3930818723" sldId="2147483780"/>
              <ac:picMk id="48" creationId="{63BD3DA3-33C6-4628-ADD9-7884A83A19DC}"/>
            </ac:picMkLst>
          </pc:picChg>
          <pc:picChg chg="mod topLvl">
            <ac:chgData name="Poy Chang" userId="eb877ef9188e2d2c" providerId="LiveId" clId="{9C288D7A-6F59-43AB-91FE-E689ED41A57B}" dt="2020-12-09T05:50:02.126" v="126" actId="1036"/>
            <ac:picMkLst>
              <pc:docMk/>
              <pc:sldMasterMk cId="2691677774" sldId="2147483764"/>
              <pc:sldLayoutMk cId="3930818723" sldId="2147483780"/>
              <ac:picMk id="1026" creationId="{9285E96D-CDA3-42FF-88AB-3D1ED2B606B2}"/>
            </ac:picMkLst>
          </pc:picChg>
          <pc:picChg chg="mod topLvl">
            <ac:chgData name="Poy Chang" userId="eb877ef9188e2d2c" providerId="LiveId" clId="{9C288D7A-6F59-43AB-91FE-E689ED41A57B}" dt="2020-12-09T05:50:02.126" v="126" actId="1036"/>
            <ac:picMkLst>
              <pc:docMk/>
              <pc:sldMasterMk cId="2691677774" sldId="2147483764"/>
              <pc:sldLayoutMk cId="3930818723" sldId="2147483780"/>
              <ac:picMk id="1032" creationId="{09B6C270-C1BF-4ACD-AA54-7D3525001AF8}"/>
            </ac:picMkLst>
          </pc:picChg>
        </pc:sldLayoutChg>
      </pc:sldMasterChg>
      <pc:sldMasterChg chg="modSldLayout sldLayoutOrd">
        <pc:chgData name="Poy Chang" userId="eb877ef9188e2d2c" providerId="LiveId" clId="{9C288D7A-6F59-43AB-91FE-E689ED41A57B}" dt="2020-12-09T06:00:37.398" v="128" actId="20578"/>
        <pc:sldMasterMkLst>
          <pc:docMk/>
          <pc:sldMasterMk cId="1393467730" sldId="2147483778"/>
        </pc:sldMasterMkLst>
        <pc:sldLayoutChg chg="ord">
          <pc:chgData name="Poy Chang" userId="eb877ef9188e2d2c" providerId="LiveId" clId="{9C288D7A-6F59-43AB-91FE-E689ED41A57B}" dt="2020-12-09T06:00:37.398" v="128" actId="20578"/>
          <pc:sldLayoutMkLst>
            <pc:docMk/>
            <pc:sldMasterMk cId="1393467730" sldId="2147483778"/>
            <pc:sldLayoutMk cId="2967022111" sldId="2147483704"/>
          </pc:sldLayoutMkLst>
        </pc:sldLayoutChg>
      </pc:sldMasterChg>
    </pc:docChg>
  </pc:docChgLst>
  <pc:docChgLst>
    <pc:chgData name="Poy Chang" userId="3098eded-4c4c-498b-8619-90a141fc88c7" providerId="ADAL" clId="{1D3B7DE5-26AB-422D-B809-224D6D715B52}"/>
    <pc:docChg chg="addSld delSld modSld">
      <pc:chgData name="Poy Chang" userId="3098eded-4c4c-498b-8619-90a141fc88c7" providerId="ADAL" clId="{1D3B7DE5-26AB-422D-B809-224D6D715B52}" dt="2020-11-19T05:33:54.357" v="1" actId="47"/>
      <pc:docMkLst>
        <pc:docMk/>
      </pc:docMkLst>
      <pc:sldChg chg="add del">
        <pc:chgData name="Poy Chang" userId="3098eded-4c4c-498b-8619-90a141fc88c7" providerId="ADAL" clId="{1D3B7DE5-26AB-422D-B809-224D6D715B52}" dt="2020-11-19T05:33:54.357" v="1" actId="47"/>
        <pc:sldMkLst>
          <pc:docMk/>
          <pc:sldMk cId="1872203363" sldId="2076137297"/>
        </pc:sldMkLst>
      </pc:sldChg>
    </pc:docChg>
  </pc:docChgLst>
  <pc:docChgLst>
    <pc:chgData name="Poy Chang" userId="eb877ef9188e2d2c" providerId="LiveId" clId="{3ACE6F0B-3EC5-4D92-AED7-F7CB13BA1390}"/>
    <pc:docChg chg="undo custSel modMainMaster">
      <pc:chgData name="Poy Chang" userId="eb877ef9188e2d2c" providerId="LiveId" clId="{3ACE6F0B-3EC5-4D92-AED7-F7CB13BA1390}" dt="2020-11-21T02:48:31.656" v="15" actId="20577"/>
      <pc:docMkLst>
        <pc:docMk/>
      </pc:docMkLst>
      <pc:sldMasterChg chg="modSldLayout">
        <pc:chgData name="Poy Chang" userId="eb877ef9188e2d2c" providerId="LiveId" clId="{3ACE6F0B-3EC5-4D92-AED7-F7CB13BA1390}" dt="2020-11-21T02:48:31.656" v="15" actId="20577"/>
        <pc:sldMasterMkLst>
          <pc:docMk/>
          <pc:sldMasterMk cId="2691677774" sldId="2147483764"/>
        </pc:sldMasterMkLst>
        <pc:sldLayoutChg chg="modSp mod">
          <pc:chgData name="Poy Chang" userId="eb877ef9188e2d2c" providerId="LiveId" clId="{3ACE6F0B-3EC5-4D92-AED7-F7CB13BA1390}" dt="2020-11-21T02:48:31.656" v="15" actId="20577"/>
          <pc:sldLayoutMkLst>
            <pc:docMk/>
            <pc:sldMasterMk cId="2691677774" sldId="2147483764"/>
            <pc:sldLayoutMk cId="2133160185" sldId="2147483781"/>
          </pc:sldLayoutMkLst>
          <pc:spChg chg="mod">
            <ac:chgData name="Poy Chang" userId="eb877ef9188e2d2c" providerId="LiveId" clId="{3ACE6F0B-3EC5-4D92-AED7-F7CB13BA1390}" dt="2020-11-21T02:48:31.656" v="15" actId="20577"/>
            <ac:spMkLst>
              <pc:docMk/>
              <pc:sldMasterMk cId="2691677774" sldId="2147483764"/>
              <pc:sldLayoutMk cId="2133160185" sldId="2147483781"/>
              <ac:spMk id="52" creationId="{F12CDB9B-93F9-457A-8468-CABD6348A85C}"/>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35316"/>
          <a:ext cx="1838086" cy="12096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35316"/>
        <a:ext cx="1838086" cy="735234"/>
      </dsp:txXfrm>
    </dsp:sp>
    <dsp:sp modelId="{9BD2978A-4856-D348-8705-94E548350B43}">
      <dsp:nvSpPr>
        <dsp:cNvPr id="0" name=""/>
        <dsp:cNvSpPr/>
      </dsp:nvSpPr>
      <dsp:spPr>
        <a:xfrm>
          <a:off x="380518" y="2270550"/>
          <a:ext cx="1838086" cy="16128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427755" y="2317787"/>
        <a:ext cx="1743612" cy="1518326"/>
      </dsp:txXfrm>
    </dsp:sp>
    <dsp:sp modelId="{01336F47-7A01-854B-B682-4DF1D2D387D7}">
      <dsp:nvSpPr>
        <dsp:cNvPr id="0" name=""/>
        <dsp:cNvSpPr/>
      </dsp:nvSpPr>
      <dsp:spPr>
        <a:xfrm>
          <a:off x="2120776" y="16741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65644"/>
        <a:ext cx="453443" cy="274578"/>
      </dsp:txXfrm>
    </dsp:sp>
    <dsp:sp modelId="{E001AAE2-2F6F-E941-9448-9281FF4D5158}">
      <dsp:nvSpPr>
        <dsp:cNvPr id="0" name=""/>
        <dsp:cNvSpPr/>
      </dsp:nvSpPr>
      <dsp:spPr>
        <a:xfrm>
          <a:off x="2956718" y="1535316"/>
          <a:ext cx="1838086" cy="12096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35316"/>
        <a:ext cx="1838086" cy="735234"/>
      </dsp:txXfrm>
    </dsp:sp>
    <dsp:sp modelId="{492B1704-3054-1340-B8F1-AC29D1106B72}">
      <dsp:nvSpPr>
        <dsp:cNvPr id="0" name=""/>
        <dsp:cNvSpPr/>
      </dsp:nvSpPr>
      <dsp:spPr>
        <a:xfrm>
          <a:off x="3333194" y="2270550"/>
          <a:ext cx="1838086" cy="16128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3380431" y="2317787"/>
        <a:ext cx="1743612" cy="1518326"/>
      </dsp:txXfrm>
    </dsp:sp>
    <dsp:sp modelId="{C20A7731-0B40-AB48-8A4D-1301AD3C2796}">
      <dsp:nvSpPr>
        <dsp:cNvPr id="0" name=""/>
        <dsp:cNvSpPr/>
      </dsp:nvSpPr>
      <dsp:spPr>
        <a:xfrm>
          <a:off x="5073452" y="16741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65644"/>
        <a:ext cx="453443" cy="274578"/>
      </dsp:txXfrm>
    </dsp:sp>
    <dsp:sp modelId="{D19BA441-39B0-B343-B752-120EFF3B3112}">
      <dsp:nvSpPr>
        <dsp:cNvPr id="0" name=""/>
        <dsp:cNvSpPr/>
      </dsp:nvSpPr>
      <dsp:spPr>
        <a:xfrm>
          <a:off x="5909394" y="1535316"/>
          <a:ext cx="1838086" cy="12096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35316"/>
        <a:ext cx="1838086" cy="735234"/>
      </dsp:txXfrm>
    </dsp:sp>
    <dsp:sp modelId="{B034060D-911A-6C4A-B882-60AC7B34A118}">
      <dsp:nvSpPr>
        <dsp:cNvPr id="0" name=""/>
        <dsp:cNvSpPr/>
      </dsp:nvSpPr>
      <dsp:spPr>
        <a:xfrm>
          <a:off x="6285870" y="2270550"/>
          <a:ext cx="1838086" cy="16128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6333107" y="2317787"/>
        <a:ext cx="1743612" cy="15183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2020/12/21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1" name="Google Shape;28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zh-TW" altLang="en-US" dirty="0"/>
              <a:t>我們重視轉換率，重視會員的經營</a:t>
            </a:r>
            <a:endParaRPr lang="en-US" altLang="zh-TW" dirty="0"/>
          </a:p>
          <a:p>
            <a:pPr marL="0" lvl="0" indent="0" algn="l" rtl="0">
              <a:lnSpc>
                <a:spcPct val="100000"/>
              </a:lnSpc>
              <a:spcBef>
                <a:spcPts val="0"/>
              </a:spcBef>
              <a:spcAft>
                <a:spcPts val="0"/>
              </a:spcAft>
              <a:buSzPts val="1400"/>
              <a:buNone/>
            </a:pPr>
            <a:r>
              <a:rPr lang="zh-TW" altLang="en-US" dirty="0"/>
              <a:t>因此會重視各種阻礙增加會員的因素。</a:t>
            </a:r>
            <a:endParaRPr lang="en-US" altLang="zh-TW"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zh-TW" altLang="en-US" dirty="0"/>
              <a:t>會員註冊流程，電話驗證是關鍵的一環，因此我們特別定義了驗證簡訊發送的 </a:t>
            </a:r>
            <a:r>
              <a:rPr lang="en-US" altLang="zh-TW" dirty="0"/>
              <a:t>SLA ( 5 sec </a:t>
            </a:r>
            <a:r>
              <a:rPr lang="zh-TW" altLang="en-US" dirty="0"/>
              <a:t>內完成發送作業 </a:t>
            </a:r>
            <a:r>
              <a:rPr lang="en-US" altLang="zh-TW" dirty="0"/>
              <a: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zh-TW" altLang="en-US" dirty="0"/>
              <a:t>挑戰</a:t>
            </a:r>
            <a:r>
              <a:rPr lang="en-US" altLang="zh-TW" dirty="0"/>
              <a:t>:</a:t>
            </a:r>
            <a:r>
              <a:rPr lang="zh-TW" altLang="en-US" dirty="0"/>
              <a:t> 熱門商品搶購前 </a:t>
            </a:r>
            <a:r>
              <a:rPr lang="en-US" altLang="zh-TW" dirty="0"/>
              <a:t>(</a:t>
            </a:r>
            <a:r>
              <a:rPr lang="zh-TW" altLang="en-US" dirty="0"/>
              <a:t>例如 </a:t>
            </a:r>
            <a:r>
              <a:rPr lang="en-US" altLang="zh-TW" dirty="0"/>
              <a:t>11/11 00:00)</a:t>
            </a:r>
            <a:r>
              <a:rPr lang="zh-TW" altLang="en-US" dirty="0"/>
              <a:t> 一個小時，會有大量的新會員註冊，也會有大量的通知簡訊發送</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5" name="Google Shape;29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zh-TW"/>
              <a:t>B: </a:t>
            </a:r>
            <a:endParaRPr/>
          </a:p>
          <a:p>
            <a:pPr marL="0" lvl="0" indent="0" algn="l" rtl="0">
              <a:lnSpc>
                <a:spcPct val="100000"/>
              </a:lnSpc>
              <a:spcBef>
                <a:spcPts val="0"/>
              </a:spcBef>
              <a:spcAft>
                <a:spcPts val="0"/>
              </a:spcAft>
              <a:buSzPts val="1400"/>
              <a:buNone/>
            </a:pPr>
            <a:r>
              <a:rPr lang="zh-TW" sz="1200">
                <a:solidFill>
                  <a:schemeClr val="dk1"/>
                </a:solidFill>
              </a:rPr>
              <a:t>LTDequeue ( lead time)</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zh-TW" sz="1200">
                <a:solidFill>
                  <a:schemeClr val="dk1"/>
                </a:solidFill>
              </a:rPr>
              <a:t>LTComplete ( A + B + C1 )</a:t>
            </a:r>
            <a:endParaRPr sz="1200">
              <a:solidFill>
                <a:schemeClr val="dk1"/>
              </a:solidFill>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r>
              <a:rPr lang="zh-TW" sz="1200">
                <a:solidFill>
                  <a:schemeClr val="dk1"/>
                </a:solidFill>
              </a:rPr>
              <a:t>C1:</a:t>
            </a:r>
            <a:br>
              <a:rPr lang="zh-TW" sz="1200">
                <a:solidFill>
                  <a:schemeClr val="dk1"/>
                </a:solidFill>
              </a:rPr>
            </a:br>
            <a:r>
              <a:rPr lang="zh-TW" sz="1200">
                <a:solidFill>
                  <a:schemeClr val="dk1"/>
                </a:solidFill>
              </a:rPr>
              <a:t>Executing Time</a:t>
            </a:r>
            <a:endParaRPr sz="1200">
              <a:solidFill>
                <a:schemeClr val="dk1"/>
              </a:solidFill>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8" name="Google Shape;36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zh-TW" altLang="en-US" dirty="0"/>
              <a:t>一開始，我們列出各種 </a:t>
            </a:r>
            <a:r>
              <a:rPr lang="en-US" altLang="zh-TW" dirty="0"/>
              <a:t>“</a:t>
            </a:r>
            <a:r>
              <a:rPr lang="zh-TW" altLang="en-US" dirty="0"/>
              <a:t>狀況</a:t>
            </a:r>
            <a:r>
              <a:rPr lang="en-US" altLang="zh-TW" dirty="0"/>
              <a:t>”</a:t>
            </a:r>
            <a:r>
              <a:rPr lang="zh-TW" altLang="en-US" dirty="0"/>
              <a:t>，協助判讀問題做出決策</a:t>
            </a:r>
            <a:r>
              <a:rPr lang="en-US" altLang="zh-TW" dirty="0"/>
              <a:t>…</a:t>
            </a:r>
          </a:p>
          <a:p>
            <a:pPr marL="0" lvl="0" indent="0" algn="l" rtl="0">
              <a:lnSpc>
                <a:spcPct val="100000"/>
              </a:lnSpc>
              <a:spcBef>
                <a:spcPts val="0"/>
              </a:spcBef>
              <a:spcAft>
                <a:spcPts val="0"/>
              </a:spcAft>
              <a:buSzPts val="1400"/>
              <a:buNone/>
            </a:pPr>
            <a:r>
              <a:rPr lang="en-US" altLang="zh-TW" dirty="0"/>
              <a:t>(</a:t>
            </a:r>
            <a:r>
              <a:rPr lang="zh-TW" altLang="en-US" dirty="0"/>
              <a:t>就像一堆專家系統一樣，背後是很多 </a:t>
            </a:r>
            <a:r>
              <a:rPr lang="en-US" altLang="zh-TW" dirty="0"/>
              <a:t>rules </a:t>
            </a:r>
            <a:r>
              <a:rPr lang="zh-TW" altLang="en-US" dirty="0"/>
              <a:t>跟 </a:t>
            </a:r>
            <a:r>
              <a:rPr lang="en-US" altLang="zh-TW" dirty="0"/>
              <a:t>if / else </a:t>
            </a:r>
            <a:r>
              <a:rPr lang="zh-TW" altLang="en-US" dirty="0"/>
              <a:t>的組合</a:t>
            </a:r>
            <a:r>
              <a:rPr lang="en-US" altLang="zh-TW" dirty="0"/>
              <a: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zh-TW" altLang="en-US" dirty="0"/>
              <a:t>不過，我們期待背後有更一致有效的方法論可以依循，能夠讓更多的人有能力做出高品質的決策 </a:t>
            </a:r>
            <a:r>
              <a:rPr lang="en-US" altLang="zh-TW" dirty="0"/>
              <a:t>(</a:t>
            </a:r>
            <a:r>
              <a:rPr lang="zh-TW" altLang="en-US" dirty="0"/>
              <a:t>而且要有能力應付過去沒碰過的狀況</a:t>
            </a:r>
            <a:r>
              <a:rPr lang="en-US" altLang="zh-TW" dirty="0"/>
              <a: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架構設計部</a:t>
            </a:r>
            <a:r>
              <a:rPr lang="en-US" altLang="zh-TW" dirty="0"/>
              <a:t>:</a:t>
            </a:r>
            <a:r>
              <a:rPr lang="zh-TW" altLang="en-US" dirty="0"/>
              <a:t> 整合；落實理論</a:t>
            </a:r>
            <a:endParaRPr lang="en-US" altLang="zh-TW" dirty="0"/>
          </a:p>
          <a:p>
            <a:endParaRPr lang="en-US" altLang="zh-TW" dirty="0"/>
          </a:p>
          <a:p>
            <a:r>
              <a:rPr lang="zh-TW" altLang="en-US" dirty="0"/>
              <a:t>整合</a:t>
            </a:r>
            <a:r>
              <a:rPr lang="en-US" altLang="zh-TW" dirty="0"/>
              <a:t>:</a:t>
            </a:r>
            <a:r>
              <a:rPr lang="zh-TW" altLang="en-US" dirty="0"/>
              <a:t> 整合</a:t>
            </a:r>
            <a:r>
              <a:rPr lang="en-US" altLang="zh-TW" dirty="0"/>
              <a:t>AB</a:t>
            </a:r>
            <a:r>
              <a:rPr lang="zh-TW" altLang="en-US" dirty="0"/>
              <a:t>團隊的</a:t>
            </a:r>
            <a:r>
              <a:rPr lang="en-US" altLang="zh-TW" dirty="0"/>
              <a:t>CODE</a:t>
            </a:r>
            <a:r>
              <a:rPr lang="zh-TW" altLang="en-US" dirty="0"/>
              <a:t>；整合內</a:t>
            </a:r>
            <a:r>
              <a:rPr lang="en-US" altLang="zh-TW" dirty="0"/>
              <a:t>(legacy code)</a:t>
            </a:r>
            <a:r>
              <a:rPr lang="zh-TW" altLang="en-US" dirty="0"/>
              <a:t>外</a:t>
            </a:r>
            <a:r>
              <a:rPr lang="en-US" altLang="zh-TW" dirty="0"/>
              <a:t>(new framework)</a:t>
            </a:r>
            <a:r>
              <a:rPr lang="zh-TW" altLang="en-US" dirty="0"/>
              <a:t>；整合上</a:t>
            </a:r>
            <a:r>
              <a:rPr lang="en-US" altLang="zh-TW" dirty="0"/>
              <a:t>(</a:t>
            </a:r>
            <a:r>
              <a:rPr lang="zh-TW" altLang="en-US" dirty="0"/>
              <a:t>管理方法</a:t>
            </a:r>
            <a:r>
              <a:rPr lang="en-US" altLang="zh-TW" dirty="0"/>
              <a:t>)</a:t>
            </a:r>
            <a:r>
              <a:rPr lang="zh-TW" altLang="en-US" dirty="0"/>
              <a:t>下</a:t>
            </a:r>
            <a:r>
              <a:rPr lang="en-US" altLang="zh-TW" dirty="0"/>
              <a:t>(</a:t>
            </a:r>
            <a:r>
              <a:rPr lang="zh-TW" altLang="en-US" dirty="0"/>
              <a:t>團隊</a:t>
            </a:r>
            <a:r>
              <a:rPr lang="en-US" altLang="zh-TW" dirty="0"/>
              <a:t>)</a:t>
            </a:r>
            <a:r>
              <a:rPr lang="zh-TW" altLang="en-US" dirty="0"/>
              <a:t>；整合下</a:t>
            </a:r>
            <a:r>
              <a:rPr lang="en-US" altLang="zh-TW" dirty="0"/>
              <a:t>(</a:t>
            </a:r>
            <a:r>
              <a:rPr lang="zh-TW" altLang="en-US" dirty="0"/>
              <a:t>開發團隊</a:t>
            </a:r>
            <a:r>
              <a:rPr lang="en-US" altLang="zh-TW" dirty="0"/>
              <a:t>)</a:t>
            </a:r>
            <a:r>
              <a:rPr lang="zh-TW" altLang="en-US" dirty="0"/>
              <a:t>上</a:t>
            </a:r>
            <a:r>
              <a:rPr lang="en-US" altLang="zh-TW" dirty="0"/>
              <a:t>(</a:t>
            </a:r>
            <a:r>
              <a:rPr lang="zh-TW" altLang="en-US" dirty="0"/>
              <a:t>基礎建設</a:t>
            </a:r>
            <a:r>
              <a:rPr lang="en-US" altLang="zh-TW" dirty="0"/>
              <a:t>)…</a:t>
            </a:r>
          </a:p>
          <a:p>
            <a:endParaRPr lang="en-US" dirty="0"/>
          </a:p>
          <a:p>
            <a:r>
              <a:rPr lang="zh-TW" altLang="en-US" dirty="0"/>
              <a:t>演算法 </a:t>
            </a:r>
            <a:r>
              <a:rPr lang="en-US" altLang="zh-TW" dirty="0"/>
              <a:t>&gt; </a:t>
            </a:r>
            <a:r>
              <a:rPr lang="zh-TW" altLang="en-US" dirty="0"/>
              <a:t>產品</a:t>
            </a:r>
            <a:endParaRPr lang="en-US" altLang="zh-TW" dirty="0"/>
          </a:p>
          <a:p>
            <a:r>
              <a:rPr lang="zh-TW" altLang="en-US" dirty="0"/>
              <a:t>管理方法 </a:t>
            </a:r>
            <a:r>
              <a:rPr lang="en-US" altLang="zh-TW" dirty="0"/>
              <a:t>&gt; </a:t>
            </a:r>
            <a:r>
              <a:rPr lang="zh-TW" altLang="en-US" dirty="0"/>
              <a:t>產品</a:t>
            </a:r>
            <a:endParaRPr lang="en-US" dirty="0"/>
          </a:p>
        </p:txBody>
      </p:sp>
      <p:sp>
        <p:nvSpPr>
          <p:cNvPr id="4" name="投影片編號版面配置區 3"/>
          <p:cNvSpPr>
            <a:spLocks noGrp="1"/>
          </p:cNvSpPr>
          <p:nvPr>
            <p:ph type="sldNum" sz="quarter" idx="5"/>
          </p:nvPr>
        </p:nvSpPr>
        <p:spPr/>
        <p:txBody>
          <a:bodyPr/>
          <a:lstStyle/>
          <a:p>
            <a:fld id="{045E74FF-B95A-3049-B6BA-741949CDE00C}" type="slidenum">
              <a:rPr lang="en-US" smtClean="0"/>
              <a:t>3</a:t>
            </a:fld>
            <a:endParaRPr lang="en-US"/>
          </a:p>
        </p:txBody>
      </p:sp>
    </p:spTree>
    <p:extLst>
      <p:ext uri="{BB962C8B-B14F-4D97-AF65-F5344CB8AC3E}">
        <p14:creationId xmlns:p14="http://schemas.microsoft.com/office/powerpoint/2010/main" val="2750634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0" name="Google Shape;45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zh-TW" altLang="en-US" dirty="0"/>
              <a:t>很多理論或方法論，到工程端都推動不順。因此我舉這個例子說明。由於我們團隊同時負責 </a:t>
            </a:r>
            <a:r>
              <a:rPr lang="en-US" altLang="zh-TW" dirty="0"/>
              <a:t>Dev / Ops, </a:t>
            </a:r>
            <a:r>
              <a:rPr lang="zh-TW" altLang="en-US" dirty="0"/>
              <a:t>因此我們有能力自己開發讓我們好維運的系統，包含無法直接從 </a:t>
            </a:r>
            <a:r>
              <a:rPr lang="en-US" altLang="zh-TW" dirty="0"/>
              <a:t>cloud infrastructure </a:t>
            </a:r>
            <a:r>
              <a:rPr lang="zh-TW" altLang="en-US" dirty="0"/>
              <a:t>取得的指標。</a:t>
            </a:r>
            <a:endParaRPr lang="en-US" altLang="zh-TW" dirty="0"/>
          </a:p>
          <a:p>
            <a:pPr marL="0" lvl="0" indent="0" algn="l" rtl="0">
              <a:lnSpc>
                <a:spcPct val="100000"/>
              </a:lnSpc>
              <a:spcBef>
                <a:spcPts val="0"/>
              </a:spcBef>
              <a:spcAft>
                <a:spcPts val="0"/>
              </a:spcAft>
              <a:buSzPts val="1400"/>
              <a:buNone/>
            </a:pPr>
            <a:r>
              <a:rPr lang="zh-TW" altLang="en-US" dirty="0"/>
              <a:t>自己要的指標，自己定義，自己找出合適的計算點。</a:t>
            </a:r>
            <a:endParaRPr lang="en-US" altLang="zh-TW" dirty="0"/>
          </a:p>
          <a:p>
            <a:pPr marL="0" lvl="0" indent="0" algn="l" rtl="0">
              <a:lnSpc>
                <a:spcPct val="100000"/>
              </a:lnSpc>
              <a:spcBef>
                <a:spcPts val="0"/>
              </a:spcBef>
              <a:spcAft>
                <a:spcPts val="0"/>
              </a:spcAft>
              <a:buSzPts val="1400"/>
              <a:buNone/>
            </a:pPr>
            <a:endParaRPr lang="en-US" altLang="zh-TW" dirty="0"/>
          </a:p>
          <a:p>
            <a:pPr marL="0" lvl="0" indent="0" algn="l" rtl="0">
              <a:lnSpc>
                <a:spcPct val="100000"/>
              </a:lnSpc>
              <a:spcBef>
                <a:spcPts val="0"/>
              </a:spcBef>
              <a:spcAft>
                <a:spcPts val="0"/>
              </a:spcAft>
              <a:buSzPts val="1400"/>
              <a:buNone/>
            </a:pPr>
            <a:r>
              <a:rPr lang="zh-TW" altLang="en-US" dirty="0"/>
              <a:t>我們最容易動手腳的地方，都是 </a:t>
            </a:r>
            <a:r>
              <a:rPr lang="en-US" altLang="zh-TW" dirty="0"/>
              <a:t>“service”, </a:t>
            </a:r>
            <a:r>
              <a:rPr lang="zh-TW" altLang="en-US" dirty="0"/>
              <a:t>因此選擇在前台，以及 </a:t>
            </a:r>
            <a:r>
              <a:rPr lang="en-US" altLang="zh-TW" dirty="0"/>
              <a:t>worker </a:t>
            </a:r>
            <a:r>
              <a:rPr lang="zh-TW" altLang="en-US" dirty="0"/>
              <a:t>兩個地方埋下程式碼。</a:t>
            </a:r>
            <a:r>
              <a:rPr lang="en-US" altLang="zh-TW" dirty="0"/>
              <a:t>(2) </a:t>
            </a:r>
            <a:r>
              <a:rPr lang="zh-TW" altLang="en-US" dirty="0"/>
              <a:t>原本應該是 </a:t>
            </a:r>
            <a:r>
              <a:rPr lang="en-US" altLang="zh-TW" dirty="0"/>
              <a:t>message queue </a:t>
            </a:r>
            <a:r>
              <a:rPr lang="zh-TW" altLang="en-US" dirty="0"/>
              <a:t>真正收到 </a:t>
            </a:r>
            <a:r>
              <a:rPr lang="en-US" altLang="zh-TW" dirty="0"/>
              <a:t>message </a:t>
            </a:r>
            <a:r>
              <a:rPr lang="zh-TW" altLang="en-US" dirty="0"/>
              <a:t>的時間點，我們稍微往前推進到 </a:t>
            </a:r>
            <a:r>
              <a:rPr lang="en-US" altLang="zh-TW" dirty="0"/>
              <a:t>“</a:t>
            </a:r>
            <a:r>
              <a:rPr lang="zh-TW" altLang="en-US" dirty="0"/>
              <a:t>前台</a:t>
            </a:r>
            <a:r>
              <a:rPr lang="en-US" altLang="zh-TW" dirty="0"/>
              <a:t>” </a:t>
            </a:r>
            <a:r>
              <a:rPr lang="zh-TW" altLang="en-US" dirty="0"/>
              <a:t>送給 </a:t>
            </a:r>
            <a:r>
              <a:rPr lang="en-US" altLang="zh-TW" dirty="0"/>
              <a:t>message queue </a:t>
            </a:r>
            <a:r>
              <a:rPr lang="zh-TW" altLang="en-US" dirty="0"/>
              <a:t>的時間。誤差約為 </a:t>
            </a:r>
            <a:r>
              <a:rPr lang="en-US" altLang="zh-TW" dirty="0"/>
              <a:t>msec </a:t>
            </a:r>
            <a:r>
              <a:rPr lang="zh-TW" altLang="en-US" dirty="0"/>
              <a:t>層級，可以忽略。</a:t>
            </a:r>
            <a:endParaRPr lang="en-US" altLang="zh-TW" dirty="0"/>
          </a:p>
          <a:p>
            <a:pPr marL="0" lvl="0" indent="0" algn="l" rtl="0">
              <a:lnSpc>
                <a:spcPct val="100000"/>
              </a:lnSpc>
              <a:spcBef>
                <a:spcPts val="0"/>
              </a:spcBef>
              <a:spcAft>
                <a:spcPts val="0"/>
              </a:spcAft>
              <a:buSzPts val="1400"/>
              <a:buNone/>
            </a:pPr>
            <a:r>
              <a:rPr lang="zh-TW" altLang="en-US" dirty="0"/>
              <a:t>同樣的 </a:t>
            </a:r>
            <a:r>
              <a:rPr lang="en-US" altLang="zh-TW" dirty="0"/>
              <a:t>(3) </a:t>
            </a:r>
            <a:r>
              <a:rPr lang="zh-TW" altLang="en-US" dirty="0"/>
              <a:t>應該是 </a:t>
            </a:r>
            <a:r>
              <a:rPr lang="en-US" altLang="zh-TW" dirty="0"/>
              <a:t>message </a:t>
            </a:r>
            <a:r>
              <a:rPr lang="zh-TW" altLang="en-US" dirty="0"/>
              <a:t>離開 </a:t>
            </a:r>
            <a:r>
              <a:rPr lang="en-US" altLang="zh-TW" dirty="0"/>
              <a:t>message queue, </a:t>
            </a:r>
            <a:r>
              <a:rPr lang="zh-TW" altLang="en-US" dirty="0"/>
              <a:t>我們也稍微延後到 </a:t>
            </a:r>
            <a:r>
              <a:rPr lang="en-US" altLang="zh-TW" dirty="0"/>
              <a:t>worker </a:t>
            </a:r>
            <a:r>
              <a:rPr lang="zh-TW" altLang="en-US" dirty="0"/>
              <a:t>收到的時間。誤差約為 </a:t>
            </a:r>
            <a:r>
              <a:rPr lang="en-US" altLang="zh-TW" dirty="0"/>
              <a:t>msec </a:t>
            </a:r>
            <a:r>
              <a:rPr lang="zh-TW" altLang="en-US" dirty="0"/>
              <a:t>層級。</a:t>
            </a:r>
            <a:endParaRPr lang="en-US" altLang="zh-TW" dirty="0"/>
          </a:p>
          <a:p>
            <a:pPr marL="0" lvl="0" indent="0" algn="l" rtl="0">
              <a:lnSpc>
                <a:spcPct val="100000"/>
              </a:lnSpc>
              <a:spcBef>
                <a:spcPts val="0"/>
              </a:spcBef>
              <a:spcAft>
                <a:spcPts val="0"/>
              </a:spcAft>
              <a:buSzPts val="1400"/>
              <a:buNone/>
            </a:pPr>
            <a:endParaRPr lang="en-US" altLang="zh-TW" dirty="0"/>
          </a:p>
          <a:p>
            <a:pPr marL="0" lvl="0" indent="0" algn="l" rtl="0">
              <a:lnSpc>
                <a:spcPct val="100000"/>
              </a:lnSpc>
              <a:spcBef>
                <a:spcPts val="0"/>
              </a:spcBef>
              <a:spcAft>
                <a:spcPts val="0"/>
              </a:spcAft>
              <a:buSzPts val="1400"/>
              <a:buNone/>
            </a:pPr>
            <a:r>
              <a:rPr lang="zh-TW" altLang="en-US" dirty="0"/>
              <a:t>貫穿整個流程的 </a:t>
            </a:r>
            <a:r>
              <a:rPr lang="en-US" altLang="zh-TW" dirty="0"/>
              <a:t>entity, </a:t>
            </a:r>
            <a:r>
              <a:rPr lang="zh-TW" altLang="en-US" dirty="0"/>
              <a:t>是發送訊息的 </a:t>
            </a:r>
            <a:r>
              <a:rPr lang="en-US" altLang="zh-TW" dirty="0"/>
              <a:t>message body, </a:t>
            </a:r>
            <a:r>
              <a:rPr lang="zh-TW" altLang="en-US" dirty="0"/>
              <a:t>會從前台，經過 </a:t>
            </a:r>
            <a:r>
              <a:rPr lang="en-US" altLang="zh-TW" dirty="0"/>
              <a:t>queue, </a:t>
            </a:r>
            <a:r>
              <a:rPr lang="zh-TW" altLang="en-US" dirty="0"/>
              <a:t>一路傳遞到最後執行的 </a:t>
            </a:r>
            <a:r>
              <a:rPr lang="en-US" altLang="zh-TW" dirty="0"/>
              <a:t>worker. </a:t>
            </a:r>
            <a:r>
              <a:rPr lang="zh-TW" altLang="en-US" dirty="0"/>
              <a:t>因此我們選擇把這些資訊標記在 </a:t>
            </a:r>
            <a:r>
              <a:rPr lang="en-US" altLang="zh-TW" dirty="0"/>
              <a:t>message </a:t>
            </a:r>
            <a:r>
              <a:rPr lang="zh-TW" altLang="en-US" dirty="0"/>
              <a:t>身上</a:t>
            </a:r>
            <a:r>
              <a:rPr lang="en-US" altLang="zh-TW" dirty="0"/>
              <a:t>, </a:t>
            </a:r>
            <a:r>
              <a:rPr lang="zh-TW" altLang="en-US" dirty="0"/>
              <a:t>一路傳遞。</a:t>
            </a:r>
            <a:endParaRPr lang="en-US" altLang="zh-TW" dirty="0"/>
          </a:p>
          <a:p>
            <a:pPr marL="0" lvl="0" indent="0" algn="l" rtl="0">
              <a:lnSpc>
                <a:spcPct val="100000"/>
              </a:lnSpc>
              <a:spcBef>
                <a:spcPts val="0"/>
              </a:spcBef>
              <a:spcAft>
                <a:spcPts val="0"/>
              </a:spcAft>
              <a:buSzPts val="1400"/>
              <a:buNone/>
            </a:pPr>
            <a:endParaRPr lang="en-US" altLang="zh-TW" dirty="0"/>
          </a:p>
          <a:p>
            <a:pPr marL="0" lvl="0" indent="0" algn="l" rtl="0">
              <a:lnSpc>
                <a:spcPct val="100000"/>
              </a:lnSpc>
              <a:spcBef>
                <a:spcPts val="0"/>
              </a:spcBef>
              <a:spcAft>
                <a:spcPts val="0"/>
              </a:spcAft>
              <a:buSzPts val="1400"/>
              <a:buNone/>
            </a:pPr>
            <a:endParaRPr lang="en-US" altLang="zh-TW" dirty="0"/>
          </a:p>
          <a:p>
            <a:pPr marL="0" lvl="0" indent="0" algn="l" rtl="0">
              <a:lnSpc>
                <a:spcPct val="100000"/>
              </a:lnSpc>
              <a:spcBef>
                <a:spcPts val="0"/>
              </a:spcBef>
              <a:spcAft>
                <a:spcPts val="0"/>
              </a:spcAft>
              <a:buSzPts val="1400"/>
              <a:buNone/>
            </a:pPr>
            <a:r>
              <a:rPr lang="zh-TW" dirty="0"/>
              <a:t>B: </a:t>
            </a:r>
            <a:endParaRPr dirty="0"/>
          </a:p>
          <a:p>
            <a:pPr marL="0" lvl="0" indent="0" algn="l" rtl="0">
              <a:lnSpc>
                <a:spcPct val="100000"/>
              </a:lnSpc>
              <a:spcBef>
                <a:spcPts val="0"/>
              </a:spcBef>
              <a:spcAft>
                <a:spcPts val="0"/>
              </a:spcAft>
              <a:buSzPts val="1400"/>
              <a:buNone/>
            </a:pPr>
            <a:r>
              <a:rPr lang="zh-TW" sz="1200" dirty="0">
                <a:solidFill>
                  <a:schemeClr val="dk1"/>
                </a:solidFill>
              </a:rPr>
              <a:t>LTDequeue ( lead time)</a:t>
            </a:r>
            <a:endParaRPr sz="120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zh-TW" sz="1200" dirty="0">
                <a:solidFill>
                  <a:schemeClr val="dk1"/>
                </a:solidFill>
              </a:rPr>
              <a:t>LTComplete ( A + B + C1 )</a:t>
            </a:r>
            <a:endParaRPr sz="1200" dirty="0">
              <a:solidFill>
                <a:schemeClr val="dk1"/>
              </a:solidFill>
            </a:endParaRPr>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Clr>
                <a:schemeClr val="dk1"/>
              </a:buClr>
              <a:buSzPts val="1100"/>
              <a:buFont typeface="Arial"/>
              <a:buNone/>
            </a:pPr>
            <a:r>
              <a:rPr lang="zh-TW" sz="1200" dirty="0">
                <a:solidFill>
                  <a:schemeClr val="dk1"/>
                </a:solidFill>
              </a:rPr>
              <a:t>C1:</a:t>
            </a:r>
            <a:br>
              <a:rPr lang="zh-TW" sz="1200" dirty="0">
                <a:solidFill>
                  <a:schemeClr val="dk1"/>
                </a:solidFill>
              </a:rPr>
            </a:br>
            <a:r>
              <a:rPr lang="zh-TW" sz="1200" dirty="0">
                <a:solidFill>
                  <a:schemeClr val="dk1"/>
                </a:solidFill>
              </a:rPr>
              <a:t>Executing Time</a:t>
            </a:r>
            <a:endParaRPr sz="1200" dirty="0">
              <a:solidFill>
                <a:schemeClr val="dk1"/>
              </a:solidFill>
            </a:endParaRP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074252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5" name="Google Shape;53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zh-TW" altLang="en-US" dirty="0"/>
              <a:t>自己準備指標的成效展示</a:t>
            </a:r>
            <a:endParaRPr lang="en-US" altLang="zh-TW"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zh-TW" altLang="en-US" dirty="0"/>
              <a:t>我們可以在 </a:t>
            </a:r>
            <a:r>
              <a:rPr lang="en-US" altLang="zh-TW" dirty="0"/>
              <a:t>cloud watch dashboard </a:t>
            </a:r>
            <a:r>
              <a:rPr lang="zh-TW" altLang="en-US" dirty="0"/>
              <a:t>看到 </a:t>
            </a:r>
            <a:r>
              <a:rPr lang="en-US" altLang="zh-TW" dirty="0"/>
              <a:t>ABC </a:t>
            </a:r>
            <a:r>
              <a:rPr lang="zh-TW" altLang="en-US" dirty="0"/>
              <a:t>等精準的數值</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 name="Google Shape;54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3" name="Google Shape;55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Keyword:</a:t>
            </a:r>
            <a:r>
              <a:rPr lang="en-US" baseline="0" dirty="0"/>
              <a:t> </a:t>
            </a:r>
            <a:r>
              <a:rPr lang="en-US" baseline="0" dirty="0" err="1"/>
              <a:t>Microservices</a:t>
            </a:r>
            <a:r>
              <a:rPr lang="en-US" baseline="0" dirty="0"/>
              <a:t>, .NET Core</a:t>
            </a:r>
          </a:p>
          <a:p>
            <a:endParaRPr lang="en-US" baseline="0" dirty="0"/>
          </a:p>
          <a:p>
            <a:r>
              <a:rPr lang="en-US" baseline="0" dirty="0" err="1"/>
              <a:t>Microservices</a:t>
            </a:r>
            <a:r>
              <a:rPr lang="en-US" baseline="0" dirty="0"/>
              <a:t> -&gt; mass services to management and deployment</a:t>
            </a:r>
          </a:p>
          <a:p>
            <a:r>
              <a:rPr lang="en-US" baseline="0" dirty="0"/>
              <a:t>.NET Core -&gt; control binary compatibility (</a:t>
            </a:r>
            <a:r>
              <a:rPr lang="en-US" baseline="0" dirty="0" err="1"/>
              <a:t>winodws</a:t>
            </a:r>
            <a:r>
              <a:rPr lang="en-US" baseline="0" dirty="0"/>
              <a:t>, </a:t>
            </a:r>
            <a:r>
              <a:rPr lang="en-US" baseline="0" dirty="0" err="1"/>
              <a:t>linux</a:t>
            </a:r>
            <a:r>
              <a:rPr lang="en-US" baseline="0" dirty="0"/>
              <a:t>, </a:t>
            </a:r>
            <a:r>
              <a:rPr lang="en-US" baseline="0" dirty="0" err="1"/>
              <a:t>macos</a:t>
            </a:r>
            <a:r>
              <a:rPr lang="en-US" baseline="0" dirty="0"/>
              <a:t>), </a:t>
            </a:r>
          </a:p>
          <a:p>
            <a:r>
              <a:rPr lang="en-US" baseline="0" dirty="0"/>
              <a:t>Container -&gt; control environment </a:t>
            </a:r>
            <a:r>
              <a:rPr lang="en-US" baseline="0" dirty="0" err="1"/>
              <a:t>compatability</a:t>
            </a:r>
            <a:endParaRPr lang="en-US" baseline="0" dirty="0"/>
          </a:p>
          <a:p>
            <a:r>
              <a:rPr lang="en-US" baseline="0" dirty="0"/>
              <a:t>Windows Container -&gt; hosting windows / </a:t>
            </a:r>
            <a:r>
              <a:rPr lang="en-US" baseline="0" dirty="0" err="1"/>
              <a:t>linux</a:t>
            </a:r>
            <a:r>
              <a:rPr lang="en-US" baseline="0" dirty="0"/>
              <a:t> app (container)s</a:t>
            </a:r>
          </a:p>
          <a:p>
            <a:endParaRPr lang="en-US" baseline="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088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TW" altLang="en-US" dirty="0"/>
              <a:t>有了各種指標，就像醫生有了先進的儀器，可以得知各種資訊</a:t>
            </a:r>
            <a:endParaRPr lang="en-US" altLang="zh-TW" dirty="0"/>
          </a:p>
          <a:p>
            <a:pPr marL="0" lvl="0" indent="0" algn="l" rtl="0">
              <a:lnSpc>
                <a:spcPct val="100000"/>
              </a:lnSpc>
              <a:spcBef>
                <a:spcPts val="0"/>
              </a:spcBef>
              <a:spcAft>
                <a:spcPts val="0"/>
              </a:spcAft>
              <a:buSzPts val="1400"/>
              <a:buNone/>
            </a:pPr>
            <a:r>
              <a:rPr lang="zh-TW" altLang="en-US" dirty="0"/>
              <a:t>下一步是你要有足夠的知識來判讀，決定該怎麼治療。</a:t>
            </a:r>
            <a:endParaRPr dirty="0"/>
          </a:p>
        </p:txBody>
      </p:sp>
      <p:sp>
        <p:nvSpPr>
          <p:cNvPr id="566" name="Google Shape;56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9" name="Google Shape;579;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zh-TW" dirty="0"/>
              <a:t>掌握 “控制點”，我們可以:</a:t>
            </a:r>
            <a:endParaRPr dirty="0"/>
          </a:p>
          <a:p>
            <a:pPr marL="228600" lvl="0" indent="-228600" algn="l" rtl="0">
              <a:lnSpc>
                <a:spcPct val="100000"/>
              </a:lnSpc>
              <a:spcBef>
                <a:spcPts val="0"/>
              </a:spcBef>
              <a:spcAft>
                <a:spcPts val="0"/>
              </a:spcAft>
              <a:buSzPts val="1400"/>
              <a:buAutoNum type="arabicPeriod"/>
            </a:pPr>
            <a:r>
              <a:rPr lang="zh-TW" dirty="0"/>
              <a:t>改善瓶頸效能，就能改善整體效能</a:t>
            </a:r>
            <a:endParaRPr dirty="0"/>
          </a:p>
          <a:p>
            <a:pPr marL="228600" lvl="0" indent="-228600" algn="l" rtl="0">
              <a:lnSpc>
                <a:spcPct val="100000"/>
              </a:lnSpc>
              <a:spcBef>
                <a:spcPts val="0"/>
              </a:spcBef>
              <a:spcAft>
                <a:spcPts val="0"/>
              </a:spcAft>
              <a:buSzPts val="1400"/>
              <a:buAutoNum type="arabicPeriod"/>
            </a:pPr>
            <a:r>
              <a:rPr lang="zh-TW" dirty="0"/>
              <a:t>控制好 “打鼓” 的速度，就能控制整條產線的速度</a:t>
            </a:r>
            <a:endParaRPr lang="en-US" altLang="zh-TW" b="0" i="0" dirty="0">
              <a:solidFill>
                <a:schemeClr val="dk1"/>
              </a:solidFill>
              <a:effectLst/>
              <a:latin typeface="Calibri"/>
            </a:endParaRPr>
          </a:p>
          <a:p>
            <a:pPr marL="228600" lvl="0" indent="-228600" algn="l" rtl="0">
              <a:lnSpc>
                <a:spcPct val="100000"/>
              </a:lnSpc>
              <a:spcBef>
                <a:spcPts val="0"/>
              </a:spcBef>
              <a:spcAft>
                <a:spcPts val="0"/>
              </a:spcAft>
              <a:buSzPts val="1400"/>
              <a:buAutoNum type="arabicPeriod"/>
            </a:pPr>
            <a:endParaRPr lang="en-US" altLang="zh-TW" b="0" i="0" dirty="0">
              <a:solidFill>
                <a:schemeClr val="dk1"/>
              </a:solidFill>
              <a:effectLst/>
              <a:latin typeface="Calibri"/>
            </a:endParaRPr>
          </a:p>
          <a:p>
            <a:pPr marL="228600" lvl="0" indent="-228600" algn="l" rtl="0">
              <a:lnSpc>
                <a:spcPct val="100000"/>
              </a:lnSpc>
              <a:spcBef>
                <a:spcPts val="0"/>
              </a:spcBef>
              <a:spcAft>
                <a:spcPts val="0"/>
              </a:spcAft>
              <a:buSzPts val="1400"/>
              <a:buAutoNum type="arabicPeriod"/>
            </a:pPr>
            <a:endParaRPr lang="en-US" altLang="zh-TW" b="0" i="0" dirty="0">
              <a:solidFill>
                <a:schemeClr val="dk1"/>
              </a:solidFill>
              <a:effectLst/>
              <a:latin typeface="Calibri"/>
            </a:endParaRPr>
          </a:p>
          <a:p>
            <a:pPr marL="0" lvl="0" indent="0" algn="l" rtl="0">
              <a:lnSpc>
                <a:spcPct val="100000"/>
              </a:lnSpc>
              <a:spcBef>
                <a:spcPts val="0"/>
              </a:spcBef>
              <a:spcAft>
                <a:spcPts val="0"/>
              </a:spcAft>
              <a:buSzPts val="1400"/>
              <a:buNone/>
            </a:pPr>
            <a:r>
              <a:rPr lang="zh-TW" altLang="en-US" b="0" i="0" dirty="0">
                <a:solidFill>
                  <a:srgbClr val="6B6B6B"/>
                </a:solidFill>
                <a:effectLst/>
                <a:latin typeface="Arial Nova" panose="020B0604020202020204" pitchFamily="34" charset="0"/>
              </a:rPr>
              <a:t>要找到生產的瓶頸，可以用一個很簡單的原則，那就是經常會塞車或貨品堆得最多的地方。</a:t>
            </a:r>
            <a:endParaRPr lang="en-US" altLang="zh-TW" b="0" i="0" dirty="0">
              <a:solidFill>
                <a:srgbClr val="6B6B6B"/>
              </a:solidFill>
              <a:effectLst/>
              <a:latin typeface="Arial Nova" panose="020B0604020202020204" pitchFamily="34" charset="0"/>
            </a:endParaRPr>
          </a:p>
          <a:p>
            <a:pPr marL="0" lvl="0" indent="0" algn="l" rtl="0">
              <a:lnSpc>
                <a:spcPct val="100000"/>
              </a:lnSpc>
              <a:spcBef>
                <a:spcPts val="0"/>
              </a:spcBef>
              <a:spcAft>
                <a:spcPts val="0"/>
              </a:spcAft>
              <a:buSzPts val="1400"/>
              <a:buNone/>
            </a:pPr>
            <a:r>
              <a:rPr lang="en-US" altLang="zh-TW" b="0" i="0" dirty="0">
                <a:solidFill>
                  <a:srgbClr val="6B6B6B"/>
                </a:solidFill>
                <a:effectLst/>
                <a:latin typeface="Arial Nova" panose="020B0604020202020204" pitchFamily="34" charset="0"/>
              </a:rPr>
              <a:t>https://www.anser.com.tw/785530887003/2018/4/11/emba-</a:t>
            </a:r>
            <a:endParaRPr lang="zh-TW" altLang="en-US" b="0" i="0" dirty="0">
              <a:solidFill>
                <a:srgbClr val="6B6B6B"/>
              </a:solidFill>
              <a:effectLst/>
              <a:latin typeface="Arial Nova" panose="020B0604020202020204" pitchFamily="34" charset="0"/>
            </a:endParaRPr>
          </a:p>
          <a:p>
            <a:pPr marL="0" lvl="0" indent="0" algn="l" rtl="0">
              <a:lnSpc>
                <a:spcPct val="100000"/>
              </a:lnSpc>
              <a:spcBef>
                <a:spcPts val="0"/>
              </a:spcBef>
              <a:spcAft>
                <a:spcPts val="0"/>
              </a:spcAft>
              <a:buSzPts val="1400"/>
              <a:buNone/>
            </a:pPr>
            <a:endParaRPr lang="en-US" altLang="zh-TW" dirty="0"/>
          </a:p>
          <a:p>
            <a:pPr algn="l"/>
            <a:r>
              <a:rPr lang="zh-TW" altLang="en-US" b="0" i="0" dirty="0">
                <a:solidFill>
                  <a:srgbClr val="6B6B6B"/>
                </a:solidFill>
                <a:effectLst/>
                <a:latin typeface="Arial Nova" panose="020B0604020202020204" pitchFamily="34" charset="0"/>
              </a:rPr>
              <a:t>因此，解決瓶頸的步驟，</a:t>
            </a:r>
            <a:endParaRPr lang="en-US" altLang="zh-TW" b="0" i="0" dirty="0">
              <a:solidFill>
                <a:srgbClr val="6B6B6B"/>
              </a:solidFill>
              <a:effectLst/>
              <a:latin typeface="Arial Nova" panose="020B0604020202020204" pitchFamily="34" charset="0"/>
            </a:endParaRPr>
          </a:p>
          <a:p>
            <a:pPr algn="l"/>
            <a:endParaRPr lang="en-US" altLang="zh-TW" b="0" i="0" dirty="0">
              <a:solidFill>
                <a:srgbClr val="6B6B6B"/>
              </a:solidFill>
              <a:effectLst/>
              <a:latin typeface="Arial Nova" panose="020B0604020202020204" pitchFamily="34" charset="0"/>
            </a:endParaRPr>
          </a:p>
          <a:p>
            <a:pPr algn="l"/>
            <a:r>
              <a:rPr lang="zh-TW" altLang="en-US" b="0" i="0" dirty="0">
                <a:solidFill>
                  <a:srgbClr val="6B6B6B"/>
                </a:solidFill>
                <a:effectLst/>
                <a:latin typeface="Arial Nova" panose="020B0604020202020204" pitchFamily="34" charset="0"/>
              </a:rPr>
              <a:t>第一步是找到你的瓶頸；</a:t>
            </a:r>
            <a:endParaRPr lang="en-US" altLang="zh-TW" b="0" i="0" dirty="0">
              <a:solidFill>
                <a:srgbClr val="6B6B6B"/>
              </a:solidFill>
              <a:effectLst/>
              <a:latin typeface="Arial Nova" panose="020B0604020202020204" pitchFamily="34" charset="0"/>
            </a:endParaRPr>
          </a:p>
          <a:p>
            <a:pPr algn="l"/>
            <a:r>
              <a:rPr lang="zh-TW" altLang="en-US" b="0" i="0" dirty="0">
                <a:solidFill>
                  <a:srgbClr val="6B6B6B"/>
                </a:solidFill>
                <a:effectLst/>
                <a:latin typeface="Arial Nova" panose="020B0604020202020204" pitchFamily="34" charset="0"/>
              </a:rPr>
              <a:t>二、充分利用瓶頸；</a:t>
            </a:r>
            <a:endParaRPr lang="en-US" altLang="zh-TW" b="0" i="0" dirty="0">
              <a:solidFill>
                <a:srgbClr val="6B6B6B"/>
              </a:solidFill>
              <a:effectLst/>
              <a:latin typeface="Arial Nova" panose="020B0604020202020204" pitchFamily="34" charset="0"/>
            </a:endParaRPr>
          </a:p>
          <a:p>
            <a:pPr algn="l"/>
            <a:r>
              <a:rPr lang="zh-TW" altLang="en-US" b="0" i="0" dirty="0">
                <a:solidFill>
                  <a:srgbClr val="6B6B6B"/>
                </a:solidFill>
                <a:effectLst/>
                <a:latin typeface="Arial Nova" panose="020B0604020202020204" pitchFamily="34" charset="0"/>
              </a:rPr>
              <a:t>三、非瓶頸協助瓶頸；</a:t>
            </a:r>
            <a:endParaRPr lang="en-US" altLang="zh-TW" b="0" i="0" dirty="0">
              <a:solidFill>
                <a:srgbClr val="6B6B6B"/>
              </a:solidFill>
              <a:effectLst/>
              <a:latin typeface="Arial Nova" panose="020B0604020202020204" pitchFamily="34" charset="0"/>
            </a:endParaRPr>
          </a:p>
          <a:p>
            <a:pPr algn="l"/>
            <a:r>
              <a:rPr lang="zh-TW" altLang="en-US" b="0" i="0" dirty="0">
                <a:solidFill>
                  <a:srgbClr val="6B6B6B"/>
                </a:solidFill>
                <a:effectLst/>
                <a:latin typeface="Arial Nova" panose="020B0604020202020204" pitchFamily="34" charset="0"/>
              </a:rPr>
              <a:t>四、提升打破瓶頸；</a:t>
            </a:r>
            <a:endParaRPr lang="en-US" altLang="zh-TW" b="0" i="0" dirty="0">
              <a:solidFill>
                <a:srgbClr val="6B6B6B"/>
              </a:solidFill>
              <a:effectLst/>
              <a:latin typeface="Arial Nova" panose="020B0604020202020204" pitchFamily="34" charset="0"/>
            </a:endParaRPr>
          </a:p>
          <a:p>
            <a:pPr algn="l"/>
            <a:r>
              <a:rPr lang="zh-TW" altLang="en-US" b="0" i="0" dirty="0">
                <a:solidFill>
                  <a:srgbClr val="6B6B6B"/>
                </a:solidFill>
                <a:effectLst/>
                <a:latin typeface="Arial Nova" panose="020B0604020202020204" pitchFamily="34" charset="0"/>
              </a:rPr>
              <a:t>五、回到步驟一（找出下一個瓶頸），周而復始。</a:t>
            </a:r>
          </a:p>
          <a:p>
            <a:pPr marL="0" lvl="0" indent="0" algn="l" rtl="0">
              <a:lnSpc>
                <a:spcPct val="100000"/>
              </a:lnSpc>
              <a:spcBef>
                <a:spcPts val="0"/>
              </a:spcBef>
              <a:spcAft>
                <a:spcPts val="0"/>
              </a:spcAft>
              <a:buSzPts val="1400"/>
              <a:buNone/>
            </a:pPr>
            <a:endParaRPr lang="zh-TW"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1" name="Google Shape;601;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5" name="Google Shape;655;p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Worker 1, </a:t>
            </a:r>
            <a:r>
              <a:rPr lang="zh-TW" altLang="en-US" dirty="0"/>
              <a:t>充分運用瓶頸</a:t>
            </a:r>
            <a:endParaRPr lang="en-US" altLang="zh-TW" dirty="0"/>
          </a:p>
          <a:p>
            <a:pPr marL="0" lvl="0" indent="0" algn="l" rtl="0">
              <a:lnSpc>
                <a:spcPct val="100000"/>
              </a:lnSpc>
              <a:spcBef>
                <a:spcPts val="0"/>
              </a:spcBef>
              <a:spcAft>
                <a:spcPts val="0"/>
              </a:spcAft>
              <a:buSzPts val="1400"/>
              <a:buNone/>
            </a:pPr>
            <a:r>
              <a:rPr lang="en-US" dirty="0"/>
              <a:t>Worker 2, </a:t>
            </a:r>
            <a:r>
              <a:rPr lang="zh-TW" altLang="en-US" dirty="0"/>
              <a:t>非瓶頸協助瓶頸，可用 </a:t>
            </a:r>
            <a:r>
              <a:rPr lang="en-US" altLang="zh-TW" dirty="0"/>
              <a:t>rate limiter </a:t>
            </a:r>
            <a:r>
              <a:rPr lang="zh-TW" altLang="en-US" dirty="0"/>
              <a:t>限制 </a:t>
            </a:r>
            <a:r>
              <a:rPr lang="en-US" altLang="zh-TW" dirty="0"/>
              <a:t>worker 2 </a:t>
            </a:r>
            <a:r>
              <a:rPr lang="zh-TW" altLang="en-US" dirty="0"/>
              <a:t>能用的資源</a:t>
            </a:r>
            <a:r>
              <a:rPr lang="en-US" altLang="zh-TW" dirty="0"/>
              <a:t>, </a:t>
            </a:r>
            <a:r>
              <a:rPr lang="zh-TW" altLang="en-US" dirty="0"/>
              <a:t>保留給 </a:t>
            </a:r>
            <a:r>
              <a:rPr lang="en-US" altLang="zh-TW" dirty="0"/>
              <a:t>worker 1 </a:t>
            </a:r>
            <a:r>
              <a:rPr lang="zh-TW" altLang="en-US"/>
              <a:t>使用</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TW" altLang="en-US" dirty="0"/>
              <a:t>有了各種指標，就像醫生有了先進的儀器，可以得知各種資訊</a:t>
            </a:r>
            <a:endParaRPr lang="en-US" altLang="zh-TW" dirty="0"/>
          </a:p>
          <a:p>
            <a:pPr marL="0" lvl="0" indent="0" algn="l" rtl="0">
              <a:lnSpc>
                <a:spcPct val="100000"/>
              </a:lnSpc>
              <a:spcBef>
                <a:spcPts val="0"/>
              </a:spcBef>
              <a:spcAft>
                <a:spcPts val="0"/>
              </a:spcAft>
              <a:buSzPts val="1400"/>
              <a:buNone/>
            </a:pPr>
            <a:r>
              <a:rPr lang="zh-TW" altLang="en-US" dirty="0"/>
              <a:t>下一步是你要有足夠的知識來判讀，決定該怎麼治療。</a:t>
            </a:r>
            <a:endParaRPr dirty="0"/>
          </a:p>
        </p:txBody>
      </p:sp>
      <p:sp>
        <p:nvSpPr>
          <p:cNvPr id="566" name="Google Shape;56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3435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8775664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應該 </a:t>
            </a:r>
            <a:r>
              <a:rPr lang="en-US" altLang="zh-TW" dirty="0"/>
              <a:t>.NET Conf </a:t>
            </a:r>
            <a:r>
              <a:rPr lang="zh-TW" altLang="en-US" dirty="0"/>
              <a:t>才會提到這個議題 </a:t>
            </a:r>
            <a:r>
              <a:rPr lang="en-US" altLang="zh-TW" dirty="0"/>
              <a:t>( </a:t>
            </a:r>
            <a:r>
              <a:rPr lang="zh-TW" altLang="en-US" dirty="0"/>
              <a:t>因為下一場是 </a:t>
            </a:r>
            <a:r>
              <a:rPr lang="en-US" altLang="zh-TW" dirty="0" err="1"/>
              <a:t>Jolin</a:t>
            </a:r>
            <a:r>
              <a:rPr lang="en-US" altLang="zh-TW" dirty="0"/>
              <a:t> </a:t>
            </a:r>
            <a:r>
              <a:rPr lang="zh-TW" altLang="en-US" dirty="0"/>
              <a:t>講 </a:t>
            </a:r>
            <a:r>
              <a:rPr lang="en-US" altLang="zh-TW" dirty="0"/>
              <a:t>Process Pool )</a:t>
            </a:r>
            <a:endParaRPr lang="en-US" dirty="0"/>
          </a:p>
        </p:txBody>
      </p:sp>
      <p:sp>
        <p:nvSpPr>
          <p:cNvPr id="4" name="投影片編號版面配置區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TW" sz="1200" b="0" i="0" u="none" strike="noStrike" cap="none" smtClean="0">
                <a:solidFill>
                  <a:schemeClr val="dk1"/>
                </a:solidFill>
                <a:latin typeface="Calibri"/>
                <a:ea typeface="Calibri"/>
                <a:cs typeface="Calibri"/>
                <a:sym typeface="Calibri"/>
              </a:rPr>
              <a:t>52</a:t>
            </a:fld>
            <a:endParaRPr lang="zh-TW"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1332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Message Queue Advanced Operation</a:t>
            </a:r>
          </a:p>
          <a:p>
            <a:r>
              <a:rPr lang="en-US" dirty="0"/>
              <a:t>Thread</a:t>
            </a:r>
          </a:p>
          <a:p>
            <a:r>
              <a:rPr lang="en-US" dirty="0"/>
              <a:t>Graceful Shutdown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84345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TW" altLang="en-US" dirty="0"/>
              <a:t>有了各種指標，就像醫生有了先進的儀器，可以得知各種資訊</a:t>
            </a:r>
            <a:endParaRPr lang="en-US" altLang="zh-TW" dirty="0"/>
          </a:p>
          <a:p>
            <a:pPr marL="0" lvl="0" indent="0" algn="l" rtl="0">
              <a:lnSpc>
                <a:spcPct val="100000"/>
              </a:lnSpc>
              <a:spcBef>
                <a:spcPts val="0"/>
              </a:spcBef>
              <a:spcAft>
                <a:spcPts val="0"/>
              </a:spcAft>
              <a:buSzPts val="1400"/>
              <a:buNone/>
            </a:pPr>
            <a:r>
              <a:rPr lang="zh-TW" altLang="en-US" dirty="0"/>
              <a:t>下一步是你要有足夠的知識來判讀，決定該怎麼治療。</a:t>
            </a:r>
            <a:endParaRPr dirty="0"/>
          </a:p>
        </p:txBody>
      </p:sp>
      <p:sp>
        <p:nvSpPr>
          <p:cNvPr id="566" name="Google Shape;56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32038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3" name="Google Shape;693;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8" name="Google Shape;70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4" name="Google Shape;754;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3" name="Google Shape;76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0" name="Google Shape;770;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6" name="Google Shape;776;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zh-TW" altLang="en-US" dirty="0"/>
              <a:t>定義好明確的 </a:t>
            </a:r>
            <a:r>
              <a:rPr lang="en-US" altLang="zh-TW" dirty="0"/>
              <a:t>SLO</a:t>
            </a:r>
            <a:r>
              <a:rPr lang="zh-TW" altLang="en-US" dirty="0"/>
              <a:t>，才能</a:t>
            </a:r>
            <a:r>
              <a:rPr lang="en-US" altLang="zh-TW" dirty="0"/>
              <a:t>:</a:t>
            </a:r>
          </a:p>
          <a:p>
            <a:pPr marL="228600" lvl="0" indent="-228600" algn="l" rtl="0">
              <a:lnSpc>
                <a:spcPct val="100000"/>
              </a:lnSpc>
              <a:spcBef>
                <a:spcPts val="0"/>
              </a:spcBef>
              <a:spcAft>
                <a:spcPts val="0"/>
              </a:spcAft>
              <a:buSzPts val="1400"/>
              <a:buAutoNum type="arabicPeriod"/>
            </a:pPr>
            <a:r>
              <a:rPr lang="zh-TW" altLang="en-US" dirty="0"/>
              <a:t>善用監控系統，協助人員快速掌握狀況</a:t>
            </a:r>
            <a:endParaRPr lang="en-US" altLang="zh-TW" dirty="0"/>
          </a:p>
          <a:p>
            <a:pPr marL="228600" lvl="0" indent="-228600" algn="l" rtl="0">
              <a:lnSpc>
                <a:spcPct val="100000"/>
              </a:lnSpc>
              <a:spcBef>
                <a:spcPts val="0"/>
              </a:spcBef>
              <a:spcAft>
                <a:spcPts val="0"/>
              </a:spcAft>
              <a:buSzPts val="1400"/>
              <a:buAutoNum type="arabicPeriod"/>
            </a:pPr>
            <a:r>
              <a:rPr lang="zh-TW" altLang="en-US" dirty="0"/>
              <a:t>已達成 </a:t>
            </a:r>
            <a:r>
              <a:rPr lang="en-US" altLang="zh-TW" dirty="0"/>
              <a:t>SLO </a:t>
            </a:r>
            <a:r>
              <a:rPr lang="zh-TW" altLang="en-US" dirty="0"/>
              <a:t>為目標，做出改善直到滿足 </a:t>
            </a:r>
            <a:r>
              <a:rPr lang="en-US" altLang="zh-TW" dirty="0"/>
              <a:t>SLO </a:t>
            </a:r>
            <a:r>
              <a:rPr lang="zh-TW" altLang="en-US" dirty="0"/>
              <a:t>為止</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for joining us! Have a great conference!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416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88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88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8" name="Google Shape;21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91APP </a:t>
            </a:r>
            <a:r>
              <a:rPr lang="zh-TW" altLang="en-US" dirty="0"/>
              <a:t>跟其他軟體開發團隊的差異</a:t>
            </a:r>
            <a:r>
              <a:rPr lang="en-US" altLang="zh-TW" dirty="0"/>
              <a:t>? </a:t>
            </a:r>
            <a:r>
              <a:rPr lang="zh-TW" altLang="en-US" dirty="0"/>
              <a:t>我們注重 </a:t>
            </a:r>
            <a:r>
              <a:rPr lang="en-US" altLang="zh-TW" dirty="0"/>
              <a:t>DevOps </a:t>
            </a:r>
            <a:r>
              <a:rPr lang="zh-TW" altLang="en-US" dirty="0"/>
              <a:t>持續改善的精神</a:t>
            </a:r>
            <a:endParaRPr lang="en-US" altLang="zh-TW"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emf"/><Relationship Id="rId1" Type="http://schemas.openxmlformats.org/officeDocument/2006/relationships/slideMaster" Target="../slideMasters/slideMaster7.xml"/><Relationship Id="rId4" Type="http://schemas.openxmlformats.org/officeDocument/2006/relationships/image" Target="../media/image47.png"/></Relationships>
</file>

<file path=ppt/slideLayouts/_rels/slideLayout13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9.svg"/><Relationship Id="rId7"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Master" Target="../slideMasters/slideMaster7.xml"/><Relationship Id="rId6" Type="http://schemas.openxmlformats.org/officeDocument/2006/relationships/image" Target="../media/image43.emf"/><Relationship Id="rId11" Type="http://schemas.openxmlformats.org/officeDocument/2006/relationships/image" Target="../media/image47.png"/><Relationship Id="rId5" Type="http://schemas.openxmlformats.org/officeDocument/2006/relationships/image" Target="../media/image51.svg"/><Relationship Id="rId10" Type="http://schemas.openxmlformats.org/officeDocument/2006/relationships/image" Target="../media/image55.svg"/><Relationship Id="rId4" Type="http://schemas.openxmlformats.org/officeDocument/2006/relationships/image" Target="../media/image50.png"/><Relationship Id="rId9" Type="http://schemas.openxmlformats.org/officeDocument/2006/relationships/image" Target="../media/image54.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7.xml"/><Relationship Id="rId6" Type="http://schemas.openxmlformats.org/officeDocument/2006/relationships/image" Target="../media/image47.png"/><Relationship Id="rId5" Type="http://schemas.openxmlformats.org/officeDocument/2006/relationships/image" Target="../media/image59.svg"/><Relationship Id="rId4" Type="http://schemas.openxmlformats.org/officeDocument/2006/relationships/image" Target="../media/image58.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7.xml"/><Relationship Id="rId6" Type="http://schemas.openxmlformats.org/officeDocument/2006/relationships/image" Target="../media/image47.png"/><Relationship Id="rId5" Type="http://schemas.openxmlformats.org/officeDocument/2006/relationships/image" Target="../media/image59.svg"/><Relationship Id="rId4" Type="http://schemas.openxmlformats.org/officeDocument/2006/relationships/image" Target="../media/image58.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7.xml"/><Relationship Id="rId6" Type="http://schemas.openxmlformats.org/officeDocument/2006/relationships/image" Target="../media/image47.png"/><Relationship Id="rId5" Type="http://schemas.openxmlformats.org/officeDocument/2006/relationships/image" Target="../media/image59.svg"/><Relationship Id="rId4" Type="http://schemas.openxmlformats.org/officeDocument/2006/relationships/image" Target="../media/image58.png"/></Relationships>
</file>

<file path=ppt/slideLayouts/_rels/slideLayout13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61.svg"/><Relationship Id="rId7" Type="http://schemas.openxmlformats.org/officeDocument/2006/relationships/image" Target="../media/image57.svg"/><Relationship Id="rId2" Type="http://schemas.openxmlformats.org/officeDocument/2006/relationships/image" Target="../media/image60.png"/><Relationship Id="rId1" Type="http://schemas.openxmlformats.org/officeDocument/2006/relationships/slideMaster" Target="../slideMasters/slideMaster7.xml"/><Relationship Id="rId6" Type="http://schemas.openxmlformats.org/officeDocument/2006/relationships/image" Target="../media/image56.png"/><Relationship Id="rId5" Type="http://schemas.openxmlformats.org/officeDocument/2006/relationships/image" Target="../media/image45.png"/><Relationship Id="rId10" Type="http://schemas.openxmlformats.org/officeDocument/2006/relationships/image" Target="../media/image47.png"/><Relationship Id="rId4" Type="http://schemas.openxmlformats.org/officeDocument/2006/relationships/image" Target="../media/image62.png"/><Relationship Id="rId9" Type="http://schemas.openxmlformats.org/officeDocument/2006/relationships/image" Target="../media/image59.svg"/></Relationships>
</file>

<file path=ppt/slideLayouts/_rels/slideLayout137.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60.png"/><Relationship Id="rId7" Type="http://schemas.openxmlformats.org/officeDocument/2006/relationships/image" Target="../media/image58.png"/><Relationship Id="rId2" Type="http://schemas.openxmlformats.org/officeDocument/2006/relationships/image" Target="../media/image45.png"/><Relationship Id="rId1" Type="http://schemas.openxmlformats.org/officeDocument/2006/relationships/slideMaster" Target="../slideMasters/slideMaster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61.svg"/><Relationship Id="rId9" Type="http://schemas.openxmlformats.org/officeDocument/2006/relationships/image" Target="../media/image47.png"/></Relationships>
</file>

<file path=ppt/slideLayouts/_rels/slideLayout138.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61.svg"/><Relationship Id="rId7"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Master" Target="../slideMasters/slideMaster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45.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7.xml"/><Relationship Id="rId6" Type="http://schemas.openxmlformats.org/officeDocument/2006/relationships/image" Target="../media/image47.png"/><Relationship Id="rId5" Type="http://schemas.openxmlformats.org/officeDocument/2006/relationships/image" Target="../media/image59.svg"/><Relationship Id="rId4" Type="http://schemas.openxmlformats.org/officeDocument/2006/relationships/image" Target="../media/image5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7.xml"/><Relationship Id="rId6" Type="http://schemas.openxmlformats.org/officeDocument/2006/relationships/image" Target="../media/image47.png"/><Relationship Id="rId5" Type="http://schemas.openxmlformats.org/officeDocument/2006/relationships/image" Target="../media/image59.svg"/><Relationship Id="rId4" Type="http://schemas.openxmlformats.org/officeDocument/2006/relationships/image" Target="../media/image58.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7.xml"/><Relationship Id="rId6" Type="http://schemas.openxmlformats.org/officeDocument/2006/relationships/image" Target="../media/image47.png"/><Relationship Id="rId5" Type="http://schemas.openxmlformats.org/officeDocument/2006/relationships/image" Target="../media/image59.svg"/><Relationship Id="rId4" Type="http://schemas.openxmlformats.org/officeDocument/2006/relationships/image" Target="../media/image58.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7.xml"/><Relationship Id="rId6" Type="http://schemas.openxmlformats.org/officeDocument/2006/relationships/image" Target="../media/image47.png"/><Relationship Id="rId5" Type="http://schemas.openxmlformats.org/officeDocument/2006/relationships/image" Target="../media/image59.svg"/><Relationship Id="rId4" Type="http://schemas.openxmlformats.org/officeDocument/2006/relationships/image" Target="../media/image58.png"/></Relationships>
</file>

<file path=ppt/slideLayouts/_rels/slideLayout14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61.svg"/><Relationship Id="rId7" Type="http://schemas.openxmlformats.org/officeDocument/2006/relationships/image" Target="../media/image64.svg"/><Relationship Id="rId2" Type="http://schemas.openxmlformats.org/officeDocument/2006/relationships/image" Target="../media/image60.png"/><Relationship Id="rId1" Type="http://schemas.openxmlformats.org/officeDocument/2006/relationships/slideMaster" Target="../slideMasters/slideMaster7.xml"/><Relationship Id="rId6" Type="http://schemas.openxmlformats.org/officeDocument/2006/relationships/image" Target="../media/image63.png"/><Relationship Id="rId5" Type="http://schemas.openxmlformats.org/officeDocument/2006/relationships/image" Target="../media/image57.svg"/><Relationship Id="rId4" Type="http://schemas.openxmlformats.org/officeDocument/2006/relationships/image" Target="../media/image56.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7.xml"/><Relationship Id="rId6" Type="http://schemas.openxmlformats.org/officeDocument/2006/relationships/image" Target="../media/image47.png"/><Relationship Id="rId5" Type="http://schemas.openxmlformats.org/officeDocument/2006/relationships/image" Target="../media/image64.svg"/><Relationship Id="rId4" Type="http://schemas.openxmlformats.org/officeDocument/2006/relationships/image" Target="../media/image63.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Master" Target="../slideMasters/slideMaster7.xml"/><Relationship Id="rId6" Type="http://schemas.openxmlformats.org/officeDocument/2006/relationships/image" Target="../media/image47.png"/><Relationship Id="rId5" Type="http://schemas.openxmlformats.org/officeDocument/2006/relationships/image" Target="../media/image59.svg"/><Relationship Id="rId4" Type="http://schemas.openxmlformats.org/officeDocument/2006/relationships/image" Target="../media/image58.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60.png"/><Relationship Id="rId7" Type="http://schemas.openxmlformats.org/officeDocument/2006/relationships/image" Target="../media/image67.svg"/><Relationship Id="rId2" Type="http://schemas.openxmlformats.org/officeDocument/2006/relationships/image" Target="../media/image43.emf"/><Relationship Id="rId1" Type="http://schemas.openxmlformats.org/officeDocument/2006/relationships/slideMaster" Target="../slideMasters/slideMaster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1.svg"/></Relationships>
</file>

<file path=ppt/slideLayouts/_rels/slideLayout148.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9.svg"/><Relationship Id="rId7" Type="http://schemas.openxmlformats.org/officeDocument/2006/relationships/image" Target="../media/image52.png"/><Relationship Id="rId2" Type="http://schemas.openxmlformats.org/officeDocument/2006/relationships/image" Target="../media/image48.png"/><Relationship Id="rId1" Type="http://schemas.openxmlformats.org/officeDocument/2006/relationships/slideMaster" Target="../slideMasters/slideMaster8.xml"/><Relationship Id="rId6" Type="http://schemas.openxmlformats.org/officeDocument/2006/relationships/image" Target="../media/image43.emf"/><Relationship Id="rId5" Type="http://schemas.openxmlformats.org/officeDocument/2006/relationships/image" Target="../media/image51.svg"/><Relationship Id="rId4" Type="http://schemas.openxmlformats.org/officeDocument/2006/relationships/image" Target="../media/image50.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png"/><Relationship Id="rId1" Type="http://schemas.openxmlformats.org/officeDocument/2006/relationships/slideMaster" Target="../slideMasters/slideMaster8.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png"/><Relationship Id="rId1" Type="http://schemas.openxmlformats.org/officeDocument/2006/relationships/slideMaster" Target="../slideMasters/slideMaster8.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png"/><Relationship Id="rId1" Type="http://schemas.openxmlformats.org/officeDocument/2006/relationships/slideMaster" Target="../slideMasters/slideMaster8.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8.xml"/><Relationship Id="rId5" Type="http://schemas.openxmlformats.org/officeDocument/2006/relationships/image" Target="../media/image45.png"/><Relationship Id="rId4" Type="http://schemas.openxmlformats.org/officeDocument/2006/relationships/image" Target="../media/image62.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5.png"/><Relationship Id="rId1" Type="http://schemas.openxmlformats.org/officeDocument/2006/relationships/slideMaster" Target="../slideMasters/slideMaster8.xml"/><Relationship Id="rId4" Type="http://schemas.openxmlformats.org/officeDocument/2006/relationships/image" Target="../media/image61.sv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8.xml"/><Relationship Id="rId4" Type="http://schemas.openxmlformats.org/officeDocument/2006/relationships/image" Target="../media/image45.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png"/><Relationship Id="rId1" Type="http://schemas.openxmlformats.org/officeDocument/2006/relationships/slideMaster" Target="../slideMasters/slideMaster8.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png"/><Relationship Id="rId1" Type="http://schemas.openxmlformats.org/officeDocument/2006/relationships/slideMaster" Target="../slideMasters/slideMaster8.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png"/><Relationship Id="rId1" Type="http://schemas.openxmlformats.org/officeDocument/2006/relationships/slideMaster" Target="../slideMasters/slideMaster8.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png"/><Relationship Id="rId1" Type="http://schemas.openxmlformats.org/officeDocument/2006/relationships/slideMaster" Target="../slideMasters/slideMaster8.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7.png"/><Relationship Id="rId1" Type="http://schemas.openxmlformats.org/officeDocument/2006/relationships/slideMaster" Target="../slideMasters/slideMaster8.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Layouts/_rels/slideLayout162.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56.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16.png"/><Relationship Id="rId2" Type="http://schemas.openxmlformats.org/officeDocument/2006/relationships/image" Target="../media/image47.png"/><Relationship Id="rId16" Type="http://schemas.openxmlformats.org/officeDocument/2006/relationships/image" Target="../media/image77.png"/><Relationship Id="rId1" Type="http://schemas.openxmlformats.org/officeDocument/2006/relationships/slideMaster" Target="../slideMasters/slideMaster8.xml"/><Relationship Id="rId6" Type="http://schemas.openxmlformats.org/officeDocument/2006/relationships/image" Target="../media/image59.svg"/><Relationship Id="rId11" Type="http://schemas.openxmlformats.org/officeDocument/2006/relationships/image" Target="../media/image73.jpeg"/><Relationship Id="rId5" Type="http://schemas.openxmlformats.org/officeDocument/2006/relationships/image" Target="../media/image58.png"/><Relationship Id="rId15" Type="http://schemas.openxmlformats.org/officeDocument/2006/relationships/image" Target="../media/image19.png"/><Relationship Id="rId10" Type="http://schemas.openxmlformats.org/officeDocument/2006/relationships/image" Target="../media/image72.png"/><Relationship Id="rId4" Type="http://schemas.openxmlformats.org/officeDocument/2006/relationships/image" Target="../media/image57.svg"/><Relationship Id="rId9" Type="http://schemas.openxmlformats.org/officeDocument/2006/relationships/image" Target="../media/image71.jpeg"/><Relationship Id="rId14" Type="http://schemas.openxmlformats.org/officeDocument/2006/relationships/image" Target="../media/image76.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3.sv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png"/><Relationship Id="rId18" Type="http://schemas.openxmlformats.org/officeDocument/2006/relationships/image" Target="../media/image29.svg"/><Relationship Id="rId3" Type="http://schemas.openxmlformats.org/officeDocument/2006/relationships/image" Target="../media/image13.svg"/><Relationship Id="rId7" Type="http://schemas.openxmlformats.org/officeDocument/2006/relationships/image" Target="../media/image19.png"/><Relationship Id="rId12" Type="http://schemas.openxmlformats.org/officeDocument/2006/relationships/image" Target="../media/image23.svg"/><Relationship Id="rId17" Type="http://schemas.openxmlformats.org/officeDocument/2006/relationships/image" Target="../media/image28.png"/><Relationship Id="rId2" Type="http://schemas.openxmlformats.org/officeDocument/2006/relationships/image" Target="../media/image12.png"/><Relationship Id="rId16" Type="http://schemas.openxmlformats.org/officeDocument/2006/relationships/image" Target="../media/image27.jpeg"/><Relationship Id="rId1" Type="http://schemas.openxmlformats.org/officeDocument/2006/relationships/slideMaster" Target="../slideMasters/slideMaster2.xml"/><Relationship Id="rId6" Type="http://schemas.openxmlformats.org/officeDocument/2006/relationships/image" Target="../media/image18.svg"/><Relationship Id="rId11" Type="http://schemas.openxmlformats.org/officeDocument/2006/relationships/image" Target="../media/image22.png"/><Relationship Id="rId5" Type="http://schemas.openxmlformats.org/officeDocument/2006/relationships/image" Target="../media/image17.png"/><Relationship Id="rId15" Type="http://schemas.openxmlformats.org/officeDocument/2006/relationships/image" Target="../media/image26.jpeg"/><Relationship Id="rId10" Type="http://schemas.openxmlformats.org/officeDocument/2006/relationships/image" Target="../media/image1.png"/><Relationship Id="rId19" Type="http://schemas.openxmlformats.org/officeDocument/2006/relationships/image" Target="../media/image30.jpe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5.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xml"/><Relationship Id="rId4" Type="http://schemas.openxmlformats.org/officeDocument/2006/relationships/image" Target="../media/image35.em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8E5CCCAF-35FE-4CCA-A025-D39637056C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34126" y="3328313"/>
            <a:ext cx="3291797" cy="3012831"/>
          </a:xfrm>
          <a:prstGeom prst="rect">
            <a:avLst/>
          </a:prstGeom>
        </p:spPr>
      </p:pic>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7" name="Picture 6" descr="A picture containing shape&#10;&#10;Description automatically generated">
            <a:extLst>
              <a:ext uri="{FF2B5EF4-FFF2-40B4-BE49-F238E27FC236}">
                <a16:creationId xmlns:a16="http://schemas.microsoft.com/office/drawing/2014/main" id="{BC87BD8D-D767-4393-9226-779B2E172DC4}"/>
              </a:ext>
            </a:extLst>
          </p:cNvPr>
          <p:cNvPicPr>
            <a:picLocks noChangeAspect="1"/>
          </p:cNvPicPr>
          <p:nvPr userDrawn="1"/>
        </p:nvPicPr>
        <p:blipFill>
          <a:blip r:embed="rId4"/>
          <a:stretch>
            <a:fillRect/>
          </a:stretch>
        </p:blipFill>
        <p:spPr>
          <a:xfrm>
            <a:off x="10395723" y="93046"/>
            <a:ext cx="1630200" cy="365760"/>
          </a:xfrm>
          <a:prstGeom prst="rect">
            <a:avLst/>
          </a:prstGeom>
        </p:spPr>
      </p:pic>
      <p:pic>
        <p:nvPicPr>
          <p:cNvPr id="8" name="Graphic 7">
            <a:extLst>
              <a:ext uri="{FF2B5EF4-FFF2-40B4-BE49-F238E27FC236}">
                <a16:creationId xmlns:a16="http://schemas.microsoft.com/office/drawing/2014/main" id="{D98B3FFF-086E-4144-B376-8ACD2C2EE0CE}"/>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8938979" y="47326"/>
            <a:ext cx="1280160" cy="457200"/>
          </a:xfrm>
          <a:prstGeom prst="rect">
            <a:avLst/>
          </a:prstGeom>
        </p:spPr>
      </p:pic>
      <p:grpSp>
        <p:nvGrpSpPr>
          <p:cNvPr id="9" name="Graphic 13">
            <a:extLst>
              <a:ext uri="{FF2B5EF4-FFF2-40B4-BE49-F238E27FC236}">
                <a16:creationId xmlns:a16="http://schemas.microsoft.com/office/drawing/2014/main" id="{449C8FB8-C724-4303-A3A2-03076CCFAB0F}"/>
              </a:ext>
            </a:extLst>
          </p:cNvPr>
          <p:cNvGrpSpPr>
            <a:grpSpLocks noChangeAspect="1"/>
          </p:cNvGrpSpPr>
          <p:nvPr userDrawn="1"/>
        </p:nvGrpSpPr>
        <p:grpSpPr>
          <a:xfrm>
            <a:off x="7046161" y="93046"/>
            <a:ext cx="1716235" cy="365760"/>
            <a:chOff x="5520822" y="102584"/>
            <a:chExt cx="2443650" cy="520785"/>
          </a:xfrm>
        </p:grpSpPr>
        <p:sp>
          <p:nvSpPr>
            <p:cNvPr id="10" name="Freeform: Shape 9">
              <a:extLst>
                <a:ext uri="{FF2B5EF4-FFF2-40B4-BE49-F238E27FC236}">
                  <a16:creationId xmlns:a16="http://schemas.microsoft.com/office/drawing/2014/main" id="{22AE0432-E8E4-4169-A978-661026F32FE2}"/>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rgbClr val="737474"/>
            </a:solidFill>
            <a:ln w="4540" cap="flat">
              <a:noFill/>
              <a:prstDash val="solid"/>
              <a:miter/>
            </a:ln>
          </p:spPr>
          <p:txBody>
            <a:bodyPr rtlCol="0" anchor="ctr"/>
            <a:lstStyle/>
            <a:p>
              <a:endParaRPr lang="zh-TW" altLang="en-US" dirty="0"/>
            </a:p>
          </p:txBody>
        </p:sp>
        <p:sp>
          <p:nvSpPr>
            <p:cNvPr id="11" name="Freeform: Shape 10">
              <a:extLst>
                <a:ext uri="{FF2B5EF4-FFF2-40B4-BE49-F238E27FC236}">
                  <a16:creationId xmlns:a16="http://schemas.microsoft.com/office/drawing/2014/main" id="{F9520E6F-95E8-4517-B0D9-E9C1AD8F3550}"/>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2" name="Freeform: Shape 11">
              <a:extLst>
                <a:ext uri="{FF2B5EF4-FFF2-40B4-BE49-F238E27FC236}">
                  <a16:creationId xmlns:a16="http://schemas.microsoft.com/office/drawing/2014/main" id="{CF1F982C-62D2-4002-9AC5-CFB5D2EAD26F}"/>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3" name="Freeform: Shape 12">
              <a:extLst>
                <a:ext uri="{FF2B5EF4-FFF2-40B4-BE49-F238E27FC236}">
                  <a16:creationId xmlns:a16="http://schemas.microsoft.com/office/drawing/2014/main" id="{912F5247-CDAB-4F4C-B1AA-02E37CDEE843}"/>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4" name="Freeform: Shape 13">
              <a:extLst>
                <a:ext uri="{FF2B5EF4-FFF2-40B4-BE49-F238E27FC236}">
                  <a16:creationId xmlns:a16="http://schemas.microsoft.com/office/drawing/2014/main" id="{4107BD6F-3BBF-4206-9D6E-2D2CD1664E0A}"/>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3433842"/>
      </p:ext>
    </p:extLst>
  </p:cSld>
  <p:clrMapOvr>
    <a:masterClrMapping/>
  </p:clrMapOvr>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2700697"/>
      </p:ext>
    </p:extLst>
  </p:cSld>
  <p:clrMapOvr>
    <a:masterClrMapping/>
  </p:clrMapOvr>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6039553"/>
      </p:ext>
    </p:extLst>
  </p:cSld>
  <p:clrMapOvr>
    <a:masterClrMapping/>
  </p:clrMapOvr>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6269528"/>
      </p:ext>
    </p:extLst>
  </p:cSld>
  <p:clrMapOvr>
    <a:masterClrMapping/>
  </p:clrMapOvr>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690597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241714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3601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457031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958865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401964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0329087"/>
      </p:ext>
    </p:extLst>
  </p:cSld>
  <p:clrMapOvr>
    <a:masterClrMapping/>
  </p:clrMapOvr>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4468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9818813"/>
      </p:ext>
    </p:extLst>
  </p:cSld>
  <p:clrMapOvr>
    <a:masterClrMapping/>
  </p:clrMapOvr>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4" name="Text Box 3">
            <a:extLst>
              <a:ext uri="{FF2B5EF4-FFF2-40B4-BE49-F238E27FC236}">
                <a16:creationId xmlns:a16="http://schemas.microsoft.com/office/drawing/2014/main" id="{A8DECB36-05DD-E344-92E4-9D72848E34E2}"/>
              </a:ext>
            </a:extLst>
          </p:cNvPr>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3598BC2B-9658-274E-AB86-EA0A1EAC13A8}"/>
              </a:ext>
            </a:extLst>
          </p:cNvPr>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825377771"/>
      </p:ext>
    </p:extLst>
  </p:cSld>
  <p:clrMapOvr>
    <a:overrideClrMapping bg1="dk1" tx1="lt1" bg2="dk2" tx2="lt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266397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0582059"/>
      </p:ext>
    </p:extLst>
  </p:cSld>
  <p:clrMapOvr>
    <a:overrideClrMapping bg1="dk1" tx1="lt1" bg2="dk2" tx2="lt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EC462-2422-4866-8CE7-2F954C68E6EE}"/>
              </a:ext>
            </a:extLst>
          </p:cNvPr>
          <p:cNvSpPr>
            <a:spLocks noGrp="1"/>
          </p:cNvSpPr>
          <p:nvPr>
            <p:ph type="ctrTitle"/>
          </p:nvPr>
        </p:nvSpPr>
        <p:spPr>
          <a:xfrm>
            <a:off x="1524000" y="2014784"/>
            <a:ext cx="9144000" cy="1846659"/>
          </a:xfrm>
        </p:spPr>
        <p:txBody>
          <a:bodyPr anchor="t"/>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1C7E218-A1CB-44C4-B44F-43E52156530B}"/>
              </a:ext>
            </a:extLst>
          </p:cNvPr>
          <p:cNvSpPr>
            <a:spLocks noGrp="1"/>
          </p:cNvSpPr>
          <p:nvPr>
            <p:ph type="subTitle" idx="1"/>
          </p:nvPr>
        </p:nvSpPr>
        <p:spPr>
          <a:xfrm>
            <a:off x="1524000" y="4207519"/>
            <a:ext cx="9144000" cy="261610"/>
          </a:xfrm>
        </p:spPr>
        <p:txBody>
          <a:bodyPr/>
          <a:lstStyle>
            <a:lvl1pPr marL="0" indent="0" algn="ctr">
              <a:buNone/>
              <a:defRPr sz="1700" b="1">
                <a:solidFill>
                  <a:srgbClr val="5ACBF0"/>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0CFB2E-8937-42FD-B71F-A93B2AC39025}"/>
              </a:ext>
            </a:extLst>
          </p:cNvPr>
          <p:cNvSpPr>
            <a:spLocks noGrp="1"/>
          </p:cNvSpPr>
          <p:nvPr>
            <p:ph type="dt" sz="half" idx="10"/>
          </p:nvPr>
        </p:nvSpPr>
        <p:spPr/>
        <p:txBody>
          <a:bodyPr/>
          <a:lstStyle/>
          <a:p>
            <a:fld id="{846CE7D5-CF57-46EF-B807-FDD0502418D4}" type="datetimeFigureOut">
              <a:rPr lang="en-US" smtClean="0"/>
              <a:t>2020/12/21</a:t>
            </a:fld>
            <a:endParaRPr lang="en-US"/>
          </a:p>
        </p:txBody>
      </p:sp>
      <p:sp>
        <p:nvSpPr>
          <p:cNvPr id="5" name="Footer Placeholder 4">
            <a:extLst>
              <a:ext uri="{FF2B5EF4-FFF2-40B4-BE49-F238E27FC236}">
                <a16:creationId xmlns:a16="http://schemas.microsoft.com/office/drawing/2014/main" id="{8D415004-C779-4775-B446-9E11B0090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84F27-0895-4F81-99B9-3B9DCA9BA477}"/>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3182186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885203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41088785"/>
      </p:ext>
    </p:extLst>
  </p:cSld>
  <p:clrMapOvr>
    <a:overrideClrMapping bg1="dk1" tx1="lt1" bg2="dk2" tx2="lt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4119653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a:t>Click to edit Master title style</a:t>
            </a:r>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pPr lvl="0"/>
            <a:r>
              <a:rPr lang="en-US"/>
              <a:t>Click to edit Master text styles</a:t>
            </a:r>
          </a:p>
        </p:txBody>
      </p:sp>
    </p:spTree>
    <p:extLst>
      <p:ext uri="{BB962C8B-B14F-4D97-AF65-F5344CB8AC3E}">
        <p14:creationId xmlns:p14="http://schemas.microsoft.com/office/powerpoint/2010/main" val="117204599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3" name="Picture 2">
            <a:extLst>
              <a:ext uri="{FF2B5EF4-FFF2-40B4-BE49-F238E27FC236}">
                <a16:creationId xmlns:a16="http://schemas.microsoft.com/office/drawing/2014/main" id="{5C3560EA-E0BC-4D23-AB03-94687AB5777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4" name="Picture 3">
            <a:extLst>
              <a:ext uri="{FF2B5EF4-FFF2-40B4-BE49-F238E27FC236}">
                <a16:creationId xmlns:a16="http://schemas.microsoft.com/office/drawing/2014/main" id="{B4CBA2C8-3215-4ADB-AC4C-D39B15E75B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6" name="TextBox 5">
            <a:extLst>
              <a:ext uri="{FF2B5EF4-FFF2-40B4-BE49-F238E27FC236}">
                <a16:creationId xmlns:a16="http://schemas.microsoft.com/office/drawing/2014/main" id="{3C13B10B-C71C-4EF5-A560-A735E108C70D}"/>
              </a:ext>
            </a:extLst>
          </p:cNvPr>
          <p:cNvSpPr txBox="1"/>
          <p:nvPr userDrawn="1"/>
        </p:nvSpPr>
        <p:spPr>
          <a:xfrm>
            <a:off x="380011" y="2087126"/>
            <a:ext cx="10390909"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rPr>
              <a:t>Session Title</a:t>
            </a:r>
          </a:p>
        </p:txBody>
      </p:sp>
      <p:sp>
        <p:nvSpPr>
          <p:cNvPr id="7" name="TextBox 6">
            <a:extLst>
              <a:ext uri="{FF2B5EF4-FFF2-40B4-BE49-F238E27FC236}">
                <a16:creationId xmlns:a16="http://schemas.microsoft.com/office/drawing/2014/main" id="{6944DF33-867A-4A36-83BA-1B9AEE45800C}"/>
              </a:ext>
            </a:extLst>
          </p:cNvPr>
          <p:cNvSpPr txBox="1"/>
          <p:nvPr userDrawn="1"/>
        </p:nvSpPr>
        <p:spPr>
          <a:xfrm>
            <a:off x="380011" y="4132614"/>
            <a:ext cx="49698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Speaker Name</a:t>
            </a:r>
          </a:p>
        </p:txBody>
      </p:sp>
      <p:sp>
        <p:nvSpPr>
          <p:cNvPr id="8" name="TextBox 7">
            <a:extLst>
              <a:ext uri="{FF2B5EF4-FFF2-40B4-BE49-F238E27FC236}">
                <a16:creationId xmlns:a16="http://schemas.microsoft.com/office/drawing/2014/main" id="{DE3E9E9A-5DF0-461C-9286-4130DEB11327}"/>
              </a:ext>
            </a:extLst>
          </p:cNvPr>
          <p:cNvSpPr txBox="1"/>
          <p:nvPr userDrawn="1"/>
        </p:nvSpPr>
        <p:spPr>
          <a:xfrm>
            <a:off x="8201320" y="5448693"/>
            <a:ext cx="4128940" cy="1541961"/>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lumMod val="95000"/>
                  </a:schemeClr>
                </a:solidFill>
                <a:latin typeface="+mj-lt"/>
              </a:rPr>
              <a:t>Learn. Imagine. Build.</a:t>
            </a:r>
            <a:br>
              <a:rPr lang="en-US" sz="2400" dirty="0">
                <a:solidFill>
                  <a:schemeClr val="bg1">
                    <a:lumMod val="95000"/>
                  </a:schemeClr>
                </a:solidFill>
              </a:rPr>
            </a:br>
            <a:r>
              <a:rPr lang="en-US" sz="6600" dirty="0">
                <a:solidFill>
                  <a:schemeClr val="bg1"/>
                </a:solidFill>
                <a:latin typeface="+mn-lt"/>
              </a:rPr>
              <a:t>.NET Conf</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84964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50448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08791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68832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4790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15389797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6109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53440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07EFE10-B13D-43B6-9F5E-D0DE056FAF9A}" type="datetimeFigureOut">
              <a:rPr lang="zh-TW" altLang="en-US" smtClean="0"/>
              <a:t>2020/12/21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E10309F-E144-4056-97F6-15FBBD99B0CA}" type="slidenum">
              <a:rPr lang="zh-TW" altLang="en-US" smtClean="0"/>
              <a:t>‹#›</a:t>
            </a:fld>
            <a:endParaRPr lang="zh-TW" altLang="en-US"/>
          </a:p>
        </p:txBody>
      </p:sp>
    </p:spTree>
    <p:extLst>
      <p:ext uri="{BB962C8B-B14F-4D97-AF65-F5344CB8AC3E}">
        <p14:creationId xmlns:p14="http://schemas.microsoft.com/office/powerpoint/2010/main" val="4145428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標題投影片">
  <p:cSld name="標題投影片">
    <p:bg>
      <p:bgPr>
        <a:gradFill>
          <a:gsLst>
            <a:gs pos="0">
              <a:srgbClr val="FF7A41"/>
            </a:gs>
            <a:gs pos="11000">
              <a:srgbClr val="FF7A41"/>
            </a:gs>
            <a:gs pos="34000">
              <a:srgbClr val="E63943"/>
            </a:gs>
            <a:gs pos="78000">
              <a:srgbClr val="BC347D"/>
            </a:gs>
            <a:gs pos="100000">
              <a:srgbClr val="7E2CD3"/>
            </a:gs>
          </a:gsLst>
          <a:lin ang="2700000" scaled="0"/>
        </a:gradFill>
        <a:effectLst/>
      </p:bgPr>
    </p:bg>
    <p:spTree>
      <p:nvGrpSpPr>
        <p:cNvPr id="1" name="Shape 14"/>
        <p:cNvGrpSpPr/>
        <p:nvPr/>
      </p:nvGrpSpPr>
      <p:grpSpPr>
        <a:xfrm>
          <a:off x="0" y="0"/>
          <a:ext cx="0" cy="0"/>
          <a:chOff x="0" y="0"/>
          <a:chExt cx="0" cy="0"/>
        </a:xfrm>
      </p:grpSpPr>
      <p:sp>
        <p:nvSpPr>
          <p:cNvPr id="15" name="Google Shape;15;p65"/>
          <p:cNvSpPr/>
          <p:nvPr/>
        </p:nvSpPr>
        <p:spPr>
          <a:xfrm>
            <a:off x="3183775" y="3552050"/>
            <a:ext cx="9009125" cy="2304102"/>
          </a:xfrm>
          <a:custGeom>
            <a:avLst/>
            <a:gdLst/>
            <a:ahLst/>
            <a:cxnLst/>
            <a:rect l="l" t="t" r="r" b="b"/>
            <a:pathLst>
              <a:path w="10015" h="12074" extrusionOk="0">
                <a:moveTo>
                  <a:pt x="0" y="2020"/>
                </a:moveTo>
                <a:lnTo>
                  <a:pt x="10014" y="0"/>
                </a:lnTo>
                <a:cubicBezTo>
                  <a:pt x="10011" y="3341"/>
                  <a:pt x="10018" y="5984"/>
                  <a:pt x="10015" y="9325"/>
                </a:cubicBezTo>
                <a:lnTo>
                  <a:pt x="0" y="12074"/>
                </a:lnTo>
                <a:lnTo>
                  <a:pt x="0" y="2020"/>
                </a:lnTo>
                <a:close/>
              </a:path>
            </a:pathLst>
          </a:custGeom>
          <a:solidFill>
            <a:srgbClr val="373A3A"/>
          </a:solidFill>
          <a:ln>
            <a:noFill/>
          </a:ln>
          <a:effectLst>
            <a:outerShdw blurRad="50800" dist="38100" dir="13500000" algn="b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 name="Google Shape;16;p65"/>
          <p:cNvSpPr/>
          <p:nvPr/>
        </p:nvSpPr>
        <p:spPr>
          <a:xfrm>
            <a:off x="-8534" y="1785982"/>
            <a:ext cx="12209069" cy="3286037"/>
          </a:xfrm>
          <a:custGeom>
            <a:avLst/>
            <a:gdLst/>
            <a:ahLst/>
            <a:cxnLst/>
            <a:rect l="l" t="t" r="r" b="b"/>
            <a:pathLst>
              <a:path w="10014" h="12074" extrusionOk="0">
                <a:moveTo>
                  <a:pt x="0" y="2020"/>
                </a:moveTo>
                <a:lnTo>
                  <a:pt x="10014" y="0"/>
                </a:lnTo>
                <a:cubicBezTo>
                  <a:pt x="10011" y="3341"/>
                  <a:pt x="10009" y="6681"/>
                  <a:pt x="10006" y="10022"/>
                </a:cubicBezTo>
                <a:lnTo>
                  <a:pt x="0" y="12074"/>
                </a:lnTo>
                <a:lnTo>
                  <a:pt x="0" y="2020"/>
                </a:lnTo>
                <a:close/>
              </a:path>
            </a:pathLst>
          </a:custGeom>
          <a:solidFill>
            <a:schemeClr val="lt1"/>
          </a:solidFill>
          <a:ln>
            <a:noFill/>
          </a:ln>
          <a:effectLst>
            <a:outerShdw blurRad="50800" dist="38100" dir="13500000" algn="b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 name="Google Shape;17;p65"/>
          <p:cNvSpPr txBox="1">
            <a:spLocks noGrp="1"/>
          </p:cNvSpPr>
          <p:nvPr>
            <p:ph type="ctrTitle"/>
          </p:nvPr>
        </p:nvSpPr>
        <p:spPr>
          <a:xfrm rot="-188171">
            <a:off x="784141" y="2436828"/>
            <a:ext cx="10593197" cy="21868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73941"/>
              </a:buClr>
              <a:buSzPts val="6600"/>
              <a:buFont typeface="Microsoft JhengHei"/>
              <a:buNone/>
              <a:defRPr sz="6600" b="0">
                <a:solidFill>
                  <a:srgbClr val="E7394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65"/>
          <p:cNvSpPr txBox="1">
            <a:spLocks noGrp="1"/>
          </p:cNvSpPr>
          <p:nvPr>
            <p:ph type="subTitle" idx="1"/>
          </p:nvPr>
        </p:nvSpPr>
        <p:spPr>
          <a:xfrm rot="-185751">
            <a:off x="3325176" y="5064986"/>
            <a:ext cx="2940824" cy="51802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1000"/>
              </a:spcBef>
              <a:spcAft>
                <a:spcPts val="0"/>
              </a:spcAft>
              <a:buClr>
                <a:schemeClr val="lt1"/>
              </a:buClr>
              <a:buSzPts val="2400"/>
              <a:buNone/>
              <a:defRPr sz="2400" b="1">
                <a:solidFill>
                  <a:schemeClr val="lt1"/>
                </a:solidFill>
              </a:defRPr>
            </a:lvl1pPr>
            <a:lvl2pPr lvl="1" algn="ctr">
              <a:lnSpc>
                <a:spcPct val="90000"/>
              </a:lnSpc>
              <a:spcBef>
                <a:spcPts val="500"/>
              </a:spcBef>
              <a:spcAft>
                <a:spcPts val="0"/>
              </a:spcAft>
              <a:buClr>
                <a:srgbClr val="3A3838"/>
              </a:buClr>
              <a:buSzPts val="2000"/>
              <a:buNone/>
              <a:defRPr sz="2000"/>
            </a:lvl2pPr>
            <a:lvl3pPr lvl="2" algn="ctr">
              <a:lnSpc>
                <a:spcPct val="90000"/>
              </a:lnSpc>
              <a:spcBef>
                <a:spcPts val="500"/>
              </a:spcBef>
              <a:spcAft>
                <a:spcPts val="0"/>
              </a:spcAft>
              <a:buClr>
                <a:srgbClr val="3A3838"/>
              </a:buClr>
              <a:buSzPts val="1800"/>
              <a:buNone/>
              <a:defRPr sz="1800"/>
            </a:lvl3pPr>
            <a:lvl4pPr lvl="3" algn="ctr">
              <a:lnSpc>
                <a:spcPct val="90000"/>
              </a:lnSpc>
              <a:spcBef>
                <a:spcPts val="500"/>
              </a:spcBef>
              <a:spcAft>
                <a:spcPts val="0"/>
              </a:spcAft>
              <a:buClr>
                <a:srgbClr val="3A3838"/>
              </a:buClr>
              <a:buSzPts val="1600"/>
              <a:buNone/>
              <a:defRPr sz="1600"/>
            </a:lvl4pPr>
            <a:lvl5pPr lvl="4" algn="ctr">
              <a:lnSpc>
                <a:spcPct val="90000"/>
              </a:lnSpc>
              <a:spcBef>
                <a:spcPts val="500"/>
              </a:spcBef>
              <a:spcAft>
                <a:spcPts val="0"/>
              </a:spcAft>
              <a:buClr>
                <a:srgbClr val="3A3838"/>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65"/>
          <p:cNvSpPr txBox="1">
            <a:spLocks noGrp="1"/>
          </p:cNvSpPr>
          <p:nvPr>
            <p:ph type="sldNum" idx="12"/>
          </p:nvPr>
        </p:nvSpPr>
        <p:spPr>
          <a:xfrm>
            <a:off x="10633434" y="6356350"/>
            <a:ext cx="72036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zh-TW"/>
              <a:t>‹#›</a:t>
            </a:fld>
            <a:endParaRPr/>
          </a:p>
        </p:txBody>
      </p:sp>
      <p:sp>
        <p:nvSpPr>
          <p:cNvPr id="22" name="Google Shape;22;p65"/>
          <p:cNvSpPr txBox="1">
            <a:spLocks noGrp="1"/>
          </p:cNvSpPr>
          <p:nvPr>
            <p:ph type="body" idx="2"/>
          </p:nvPr>
        </p:nvSpPr>
        <p:spPr>
          <a:xfrm rot="-182855">
            <a:off x="6276992" y="4912727"/>
            <a:ext cx="2715191" cy="53407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400"/>
              <a:buNone/>
              <a:defRPr sz="1400" b="0">
                <a:solidFill>
                  <a:schemeClr val="lt1"/>
                </a:solidFill>
                <a:latin typeface="Microsoft JhengHei"/>
                <a:ea typeface="Microsoft JhengHei"/>
                <a:cs typeface="Microsoft JhengHei"/>
                <a:sym typeface="Microsoft JhengHei"/>
              </a:defRPr>
            </a:lvl1pPr>
            <a:lvl2pPr marL="914400" lvl="1" indent="-342900" algn="l">
              <a:lnSpc>
                <a:spcPct val="90000"/>
              </a:lnSpc>
              <a:spcBef>
                <a:spcPts val="500"/>
              </a:spcBef>
              <a:spcAft>
                <a:spcPts val="0"/>
              </a:spcAft>
              <a:buClr>
                <a:srgbClr val="3A3838"/>
              </a:buClr>
              <a:buSzPts val="1800"/>
              <a:buChar char="•"/>
              <a:defRPr/>
            </a:lvl2pPr>
            <a:lvl3pPr marL="1371600" lvl="2" indent="-342900" algn="l">
              <a:lnSpc>
                <a:spcPct val="90000"/>
              </a:lnSpc>
              <a:spcBef>
                <a:spcPts val="500"/>
              </a:spcBef>
              <a:spcAft>
                <a:spcPts val="0"/>
              </a:spcAft>
              <a:buClr>
                <a:srgbClr val="3A3838"/>
              </a:buClr>
              <a:buSzPts val="1800"/>
              <a:buChar char="•"/>
              <a:defRPr/>
            </a:lvl3pPr>
            <a:lvl4pPr marL="1828800" lvl="3" indent="-342900" algn="l">
              <a:lnSpc>
                <a:spcPct val="90000"/>
              </a:lnSpc>
              <a:spcBef>
                <a:spcPts val="500"/>
              </a:spcBef>
              <a:spcAft>
                <a:spcPts val="0"/>
              </a:spcAft>
              <a:buClr>
                <a:srgbClr val="3A3838"/>
              </a:buClr>
              <a:buSzPts val="1800"/>
              <a:buChar char="•"/>
              <a:defRPr/>
            </a:lvl4pPr>
            <a:lvl5pPr marL="2286000" lvl="4" indent="-342900" algn="l">
              <a:lnSpc>
                <a:spcPct val="90000"/>
              </a:lnSpc>
              <a:spcBef>
                <a:spcPts val="500"/>
              </a:spcBef>
              <a:spcAft>
                <a:spcPts val="0"/>
              </a:spcAft>
              <a:buClr>
                <a:srgbClr val="3A383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3" name="Google Shape;23;p65" descr="一張含有 文字, 標誌 的圖片  自動產生的描述"/>
          <p:cNvPicPr preferRelativeResize="0"/>
          <p:nvPr/>
        </p:nvPicPr>
        <p:blipFill rotWithShape="1">
          <a:blip r:embed="rId2">
            <a:alphaModFix/>
          </a:blip>
          <a:srcRect/>
          <a:stretch/>
        </p:blipFill>
        <p:spPr>
          <a:xfrm>
            <a:off x="-39056" y="-309354"/>
            <a:ext cx="3010619" cy="3010619"/>
          </a:xfrm>
          <a:prstGeom prst="rect">
            <a:avLst/>
          </a:prstGeom>
          <a:noFill/>
          <a:ln>
            <a:noFill/>
          </a:ln>
        </p:spPr>
      </p:pic>
    </p:spTree>
    <p:extLst>
      <p:ext uri="{BB962C8B-B14F-4D97-AF65-F5344CB8AC3E}">
        <p14:creationId xmlns:p14="http://schemas.microsoft.com/office/powerpoint/2010/main" val="2784709144"/>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B07EFE10-B13D-43B6-9F5E-D0DE056FAF9A}" type="datetimeFigureOut">
              <a:rPr lang="zh-TW" altLang="en-US" smtClean="0"/>
              <a:t>2020/12/21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E10309F-E144-4056-97F6-15FBBD99B0CA}" type="slidenum">
              <a:rPr lang="zh-TW" altLang="en-US" smtClean="0"/>
              <a:t>‹#›</a:t>
            </a:fld>
            <a:endParaRPr lang="zh-TW" altLang="en-US"/>
          </a:p>
        </p:txBody>
      </p:sp>
    </p:spTree>
    <p:extLst>
      <p:ext uri="{BB962C8B-B14F-4D97-AF65-F5344CB8AC3E}">
        <p14:creationId xmlns:p14="http://schemas.microsoft.com/office/powerpoint/2010/main" val="327336854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www.dotnetconf.net </a:t>
            </a:r>
          </a:p>
        </p:txBody>
      </p:sp>
      <p:pic>
        <p:nvPicPr>
          <p:cNvPr id="5" name="圖片 4" descr="一張含有 美工圖案 的圖片&#10;&#10;描述是以高可信度產生">
            <a:extLst>
              <a:ext uri="{FF2B5EF4-FFF2-40B4-BE49-F238E27FC236}">
                <a16:creationId xmlns:a16="http://schemas.microsoft.com/office/drawing/2014/main" id="{DCB1E28E-5899-4139-B6DC-8BE88F66132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2876457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pic>
        <p:nvPicPr>
          <p:cNvPr id="12" name="圖片 11" descr="一張含有 美工圖案 的圖片&#10;&#10;描述是以高可信度產生">
            <a:extLst>
              <a:ext uri="{FF2B5EF4-FFF2-40B4-BE49-F238E27FC236}">
                <a16:creationId xmlns:a16="http://schemas.microsoft.com/office/drawing/2014/main" id="{F103D485-9B0D-40DE-8436-81842C16FE39}"/>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4117732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grpSp>
        <p:nvGrpSpPr>
          <p:cNvPr id="2" name="Group 1">
            <a:extLst>
              <a:ext uri="{FF2B5EF4-FFF2-40B4-BE49-F238E27FC236}">
                <a16:creationId xmlns:a16="http://schemas.microsoft.com/office/drawing/2014/main" id="{25026E39-F3F6-4370-872F-DB51A116C464}"/>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373B7F5B-B5C7-4AE8-962E-C131CC184BD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0B0B979A-F2FE-4510-B2F2-A29CF887A5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8" name="圖片 7" descr="一張含有 美工圖案 的圖片&#10;&#10;描述是以高可信度產生">
            <a:extLst>
              <a:ext uri="{FF2B5EF4-FFF2-40B4-BE49-F238E27FC236}">
                <a16:creationId xmlns:a16="http://schemas.microsoft.com/office/drawing/2014/main" id="{E708F3A9-9EBE-4F69-94D0-6A328244DBF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31549917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9" name="圖片 8" descr="一張含有 美工圖案 的圖片&#10;&#10;描述是以高可信度產生">
            <a:extLst>
              <a:ext uri="{FF2B5EF4-FFF2-40B4-BE49-F238E27FC236}">
                <a16:creationId xmlns:a16="http://schemas.microsoft.com/office/drawing/2014/main" id="{F188FB8D-88B0-4CA6-8055-3228C8DAF9E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73175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2BC7B2AD-8F10-45F8-AFF0-5A1C54B5FBBD}"/>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E1CC39A0-ED90-447F-98FD-02E1C4E501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E36217F5-D827-449B-A9FE-684F2E9AE8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6" name="圖片 5" descr="一張含有 美工圖案 的圖片&#10;&#10;描述是以高可信度產生">
            <a:extLst>
              <a:ext uri="{FF2B5EF4-FFF2-40B4-BE49-F238E27FC236}">
                <a16:creationId xmlns:a16="http://schemas.microsoft.com/office/drawing/2014/main" id="{91D927D0-EB9D-4E98-A6FD-5FEFF8BB1A4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3311453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pic>
        <p:nvPicPr>
          <p:cNvPr id="10" name="圖片 9" descr="一張含有 美工圖案 的圖片&#10;&#10;描述是以高可信度產生">
            <a:extLst>
              <a:ext uri="{FF2B5EF4-FFF2-40B4-BE49-F238E27FC236}">
                <a16:creationId xmlns:a16="http://schemas.microsoft.com/office/drawing/2014/main" id="{2E5CEA25-FFEB-45DC-B2C6-D737909E6309}"/>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2495080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pic>
        <p:nvPicPr>
          <p:cNvPr id="13" name="圖片 12" descr="一張含有 美工圖案 的圖片&#10;&#10;描述是以高可信度產生">
            <a:extLst>
              <a:ext uri="{FF2B5EF4-FFF2-40B4-BE49-F238E27FC236}">
                <a16:creationId xmlns:a16="http://schemas.microsoft.com/office/drawing/2014/main" id="{D6AEE7F5-AB03-41E9-B424-0996D5E93DD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364898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362978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0DB17AC7-3DDB-445B-B12E-13742A848B61}"/>
              </a:ext>
            </a:extLst>
          </p:cNvPr>
          <p:cNvGrpSpPr/>
          <p:nvPr userDrawn="1"/>
        </p:nvGrpSpPr>
        <p:grpSpPr>
          <a:xfrm>
            <a:off x="8748345" y="5922334"/>
            <a:ext cx="3378393" cy="899665"/>
            <a:chOff x="8748345" y="5922334"/>
            <a:chExt cx="3378393" cy="899665"/>
          </a:xfrm>
        </p:grpSpPr>
        <p:pic>
          <p:nvPicPr>
            <p:cNvPr id="4" name="Graphic 3">
              <a:extLst>
                <a:ext uri="{FF2B5EF4-FFF2-40B4-BE49-F238E27FC236}">
                  <a16:creationId xmlns:a16="http://schemas.microsoft.com/office/drawing/2014/main" id="{B4C2BFBE-1ECD-4658-85A9-BDBB31E01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5" name="Graphic 4">
              <a:extLst>
                <a:ext uri="{FF2B5EF4-FFF2-40B4-BE49-F238E27FC236}">
                  <a16:creationId xmlns:a16="http://schemas.microsoft.com/office/drawing/2014/main" id="{5848A207-00F8-4421-AE71-CD44A954263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6" name="圖片 5" descr="一張含有 美工圖案 的圖片&#10;&#10;描述是以高可信度產生">
            <a:extLst>
              <a:ext uri="{FF2B5EF4-FFF2-40B4-BE49-F238E27FC236}">
                <a16:creationId xmlns:a16="http://schemas.microsoft.com/office/drawing/2014/main" id="{25297692-43E5-432C-8373-3BBEE219404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382732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3"/>
        <p:cNvGrpSpPr/>
        <p:nvPr/>
      </p:nvGrpSpPr>
      <p:grpSpPr>
        <a:xfrm>
          <a:off x="0" y="0"/>
          <a:ext cx="0" cy="0"/>
          <a:chOff x="0" y="0"/>
          <a:chExt cx="0" cy="0"/>
        </a:xfrm>
      </p:grpSpPr>
      <p:sp>
        <p:nvSpPr>
          <p:cNvPr id="34" name="Google Shape;34;p68"/>
          <p:cNvSpPr txBox="1">
            <a:spLocks noGrp="1"/>
          </p:cNvSpPr>
          <p:nvPr>
            <p:ph type="title"/>
          </p:nvPr>
        </p:nvSpPr>
        <p:spPr>
          <a:xfrm>
            <a:off x="415600" y="593367"/>
            <a:ext cx="11360800" cy="763600"/>
          </a:xfrm>
          <a:prstGeom prst="rect">
            <a:avLst/>
          </a:prstGeom>
          <a:noFill/>
          <a:ln>
            <a:noFill/>
          </a:ln>
        </p:spPr>
        <p:txBody>
          <a:bodyPr spcFirstLastPara="1" wrap="square" lIns="91400" tIns="45700" rIns="91400" bIns="45700" anchor="ctr" anchorCtr="0">
            <a:noAutofit/>
          </a:bodyPr>
          <a:lstStyle>
            <a:lvl1pPr lvl="0" algn="l">
              <a:lnSpc>
                <a:spcPct val="9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5" name="Google Shape;35;p68"/>
          <p:cNvSpPr txBox="1">
            <a:spLocks noGrp="1"/>
          </p:cNvSpPr>
          <p:nvPr>
            <p:ph type="body" idx="1"/>
          </p:nvPr>
        </p:nvSpPr>
        <p:spPr>
          <a:xfrm>
            <a:off x="415600" y="1536633"/>
            <a:ext cx="11360800" cy="4555200"/>
          </a:xfrm>
          <a:prstGeom prst="rect">
            <a:avLst/>
          </a:prstGeom>
          <a:noFill/>
          <a:ln>
            <a:noFill/>
          </a:ln>
        </p:spPr>
        <p:txBody>
          <a:bodyPr spcFirstLastPara="1" wrap="square" lIns="91400" tIns="45700" rIns="91400" bIns="45700" anchor="t" anchorCtr="0">
            <a:noAutofit/>
          </a:bodyPr>
          <a:lstStyle>
            <a:lvl1pPr marL="457200" lvl="0" indent="-323850" algn="l">
              <a:lnSpc>
                <a:spcPct val="90000"/>
              </a:lnSpc>
              <a:spcBef>
                <a:spcPts val="400"/>
              </a:spcBef>
              <a:spcAft>
                <a:spcPts val="0"/>
              </a:spcAft>
              <a:buSzPts val="1500"/>
              <a:buChar char="•"/>
              <a:defRPr/>
            </a:lvl1pPr>
            <a:lvl2pPr marL="914400" lvl="1" indent="-304800" algn="l">
              <a:lnSpc>
                <a:spcPct val="90000"/>
              </a:lnSpc>
              <a:spcBef>
                <a:spcPts val="267"/>
              </a:spcBef>
              <a:spcAft>
                <a:spcPts val="0"/>
              </a:spcAft>
              <a:buSzPts val="1200"/>
              <a:buChar char="–"/>
              <a:defRPr/>
            </a:lvl2pPr>
            <a:lvl3pPr marL="1371600" lvl="2" indent="-298450" algn="l">
              <a:lnSpc>
                <a:spcPct val="90000"/>
              </a:lnSpc>
              <a:spcBef>
                <a:spcPts val="267"/>
              </a:spcBef>
              <a:spcAft>
                <a:spcPts val="0"/>
              </a:spcAft>
              <a:buSzPts val="1100"/>
              <a:buChar char="•"/>
              <a:defRPr/>
            </a:lvl3pPr>
            <a:lvl4pPr marL="1828800" lvl="3" indent="-285750" algn="l">
              <a:lnSpc>
                <a:spcPct val="90000"/>
              </a:lnSpc>
              <a:spcBef>
                <a:spcPts val="267"/>
              </a:spcBef>
              <a:spcAft>
                <a:spcPts val="0"/>
              </a:spcAft>
              <a:buSzPts val="900"/>
              <a:buChar char="–"/>
              <a:defRPr/>
            </a:lvl4pPr>
            <a:lvl5pPr marL="2286000" lvl="4" indent="-323850" algn="l">
              <a:lnSpc>
                <a:spcPct val="90000"/>
              </a:lnSpc>
              <a:spcBef>
                <a:spcPts val="400"/>
              </a:spcBef>
              <a:spcAft>
                <a:spcPts val="0"/>
              </a:spcAft>
              <a:buSzPts val="1500"/>
              <a:buChar char="»"/>
              <a:defRPr/>
            </a:lvl5pPr>
            <a:lvl6pPr marL="2743200" lvl="5" indent="-355600" algn="l">
              <a:lnSpc>
                <a:spcPct val="90000"/>
              </a:lnSpc>
              <a:spcBef>
                <a:spcPts val="533"/>
              </a:spcBef>
              <a:spcAft>
                <a:spcPts val="0"/>
              </a:spcAft>
              <a:buSzPts val="2000"/>
              <a:buChar char="•"/>
              <a:defRPr/>
            </a:lvl6pPr>
            <a:lvl7pPr marL="3200400" lvl="6" indent="-355600" algn="l">
              <a:lnSpc>
                <a:spcPct val="90000"/>
              </a:lnSpc>
              <a:spcBef>
                <a:spcPts val="533"/>
              </a:spcBef>
              <a:spcAft>
                <a:spcPts val="0"/>
              </a:spcAft>
              <a:buSzPts val="2000"/>
              <a:buChar char="•"/>
              <a:defRPr/>
            </a:lvl7pPr>
            <a:lvl8pPr marL="3657600" lvl="7" indent="-355600" algn="l">
              <a:lnSpc>
                <a:spcPct val="90000"/>
              </a:lnSpc>
              <a:spcBef>
                <a:spcPts val="533"/>
              </a:spcBef>
              <a:spcAft>
                <a:spcPts val="0"/>
              </a:spcAft>
              <a:buSzPts val="2000"/>
              <a:buChar char="•"/>
              <a:defRPr/>
            </a:lvl8pPr>
            <a:lvl9pPr marL="4114800" lvl="8" indent="-355600" algn="l">
              <a:lnSpc>
                <a:spcPct val="90000"/>
              </a:lnSpc>
              <a:spcBef>
                <a:spcPts val="533"/>
              </a:spcBef>
              <a:spcAft>
                <a:spcPts val="0"/>
              </a:spcAft>
              <a:buSzPts val="2000"/>
              <a:buChar char="•"/>
              <a:defRPr/>
            </a:lvl9pPr>
          </a:lstStyle>
          <a:p>
            <a:endParaRPr/>
          </a:p>
        </p:txBody>
      </p:sp>
      <p:sp>
        <p:nvSpPr>
          <p:cNvPr id="36" name="Google Shape;36;p6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9pPr>
          </a:lstStyle>
          <a:p>
            <a:pPr marL="0" lvl="0" indent="0" algn="l"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17414740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8" name="圖片 7" descr="一張含有 美工圖案 的圖片&#10;&#10;描述是以高可信度產生">
            <a:extLst>
              <a:ext uri="{FF2B5EF4-FFF2-40B4-BE49-F238E27FC236}">
                <a16:creationId xmlns:a16="http://schemas.microsoft.com/office/drawing/2014/main" id="{B5DF7BAE-04E4-46EB-AD24-A35BD4109195}"/>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412168146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11" name="圖片 10" descr="一張含有 美工圖案 的圖片&#10;&#10;描述是以高可信度產生">
            <a:extLst>
              <a:ext uri="{FF2B5EF4-FFF2-40B4-BE49-F238E27FC236}">
                <a16:creationId xmlns:a16="http://schemas.microsoft.com/office/drawing/2014/main" id="{63E2A151-5F91-42F7-B55F-94E3EEA540A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416976617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7" name="圖片 6" descr="一張含有 美工圖案 的圖片&#10;&#10;描述是以高可信度產生">
            <a:extLst>
              <a:ext uri="{FF2B5EF4-FFF2-40B4-BE49-F238E27FC236}">
                <a16:creationId xmlns:a16="http://schemas.microsoft.com/office/drawing/2014/main" id="{811E63AE-2DB3-4D55-862A-49D885124ABD}"/>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35439244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pic>
        <p:nvPicPr>
          <p:cNvPr id="7" name="圖片 6" descr="一張含有 美工圖案 的圖片&#10;&#10;描述是以高可信度產生">
            <a:extLst>
              <a:ext uri="{FF2B5EF4-FFF2-40B4-BE49-F238E27FC236}">
                <a16:creationId xmlns:a16="http://schemas.microsoft.com/office/drawing/2014/main" id="{A6ECA412-416A-4B0A-BC82-469D42A4E7A4}"/>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1731986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5" name="圖片 4" descr="一張含有 美工圖案 的圖片&#10;&#10;描述是以高可信度產生">
            <a:extLst>
              <a:ext uri="{FF2B5EF4-FFF2-40B4-BE49-F238E27FC236}">
                <a16:creationId xmlns:a16="http://schemas.microsoft.com/office/drawing/2014/main" id="{7BAAC868-1766-4CE0-91AA-010300E18E6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27490112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pic>
        <p:nvPicPr>
          <p:cNvPr id="5" name="圖片 4" descr="一張含有 美工圖案 的圖片&#10;&#10;描述是以高可信度產生">
            <a:extLst>
              <a:ext uri="{FF2B5EF4-FFF2-40B4-BE49-F238E27FC236}">
                <a16:creationId xmlns:a16="http://schemas.microsoft.com/office/drawing/2014/main" id="{6F0D9A46-4454-47C3-AE18-18BC93A141B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33224" y="5995358"/>
            <a:ext cx="2207005" cy="713600"/>
          </a:xfrm>
          <a:prstGeom prst="rect">
            <a:avLst/>
          </a:prstGeom>
        </p:spPr>
      </p:pic>
    </p:spTree>
    <p:extLst>
      <p:ext uri="{BB962C8B-B14F-4D97-AF65-F5344CB8AC3E}">
        <p14:creationId xmlns:p14="http://schemas.microsoft.com/office/powerpoint/2010/main" val="137484866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09600" y="274637"/>
            <a:ext cx="10972800" cy="1143200"/>
          </a:xfrm>
          <a:prstGeom prst="rect">
            <a:avLst/>
          </a:prstGeom>
        </p:spPr>
        <p:txBody>
          <a:bodyPr spcFirstLastPara="1" wrap="square" lIns="91425" tIns="91425" rIns="91425" bIns="91425" anchor="b" anchorCtr="0"/>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63" name="Shape 63"/>
          <p:cNvSpPr txBox="1">
            <a:spLocks noGrp="1"/>
          </p:cNvSpPr>
          <p:nvPr>
            <p:ph type="body" idx="1"/>
          </p:nvPr>
        </p:nvSpPr>
        <p:spPr>
          <a:xfrm>
            <a:off x="609600" y="1600200"/>
            <a:ext cx="10972800" cy="830262"/>
          </a:xfrm>
          <a:prstGeom prst="rect">
            <a:avLst/>
          </a:prstGeom>
        </p:spPr>
        <p:txBody>
          <a:bodyPr spcFirstLastPara="1" wrap="square" lIns="91425" tIns="91425" rIns="91425" bIns="91425" anchor="t" anchorCtr="0"/>
          <a:lstStyle>
            <a:lvl1pPr marL="609585" lvl="0" indent="-558786" rtl="0">
              <a:spcBef>
                <a:spcPts val="800"/>
              </a:spcBef>
              <a:spcAft>
                <a:spcPts val="0"/>
              </a:spcAft>
              <a:buSzPts val="3000"/>
              <a:buChar char="●"/>
              <a:defRPr/>
            </a:lvl1pPr>
            <a:lvl2pPr marL="1219170" lvl="1" indent="-507987" rtl="0">
              <a:spcBef>
                <a:spcPts val="0"/>
              </a:spcBef>
              <a:spcAft>
                <a:spcPts val="0"/>
              </a:spcAft>
              <a:buSzPts val="2400"/>
              <a:buChar char="○"/>
              <a:defRPr/>
            </a:lvl2pPr>
            <a:lvl3pPr marL="1828754" lvl="2" indent="-507987" rtl="0">
              <a:spcBef>
                <a:spcPts val="0"/>
              </a:spcBef>
              <a:spcAft>
                <a:spcPts val="0"/>
              </a:spcAft>
              <a:buSzPts val="2400"/>
              <a:buChar char="■"/>
              <a:defRPr/>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dirty="0"/>
          </a:p>
        </p:txBody>
      </p:sp>
      <p:cxnSp>
        <p:nvCxnSpPr>
          <p:cNvPr id="64" name="Shape 64"/>
          <p:cNvCxnSpPr/>
          <p:nvPr/>
        </p:nvCxnSpPr>
        <p:spPr>
          <a:xfrm>
            <a:off x="609600" y="1524000"/>
            <a:ext cx="10972800" cy="0"/>
          </a:xfrm>
          <a:prstGeom prst="straightConnector1">
            <a:avLst/>
          </a:prstGeom>
          <a:noFill/>
          <a:ln w="50800" cap="flat" cmpd="sng">
            <a:solidFill>
              <a:srgbClr val="DA0002"/>
            </a:solidFill>
            <a:prstDash val="solid"/>
            <a:round/>
            <a:headEnd type="none" w="sm" len="sm"/>
            <a:tailEnd type="none" w="sm" len="sm"/>
          </a:ln>
        </p:spPr>
      </p:cxnSp>
      <p:sp>
        <p:nvSpPr>
          <p:cNvPr id="65" name="Shape 65"/>
          <p:cNvSpPr txBox="1">
            <a:spLocks noGrp="1"/>
          </p:cNvSpPr>
          <p:nvPr>
            <p:ph type="sldNum" idx="12"/>
          </p:nvPr>
        </p:nvSpPr>
        <p:spPr>
          <a:xfrm>
            <a:off x="11409055"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4236704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6" name="Graphic 5">
            <a:extLst>
              <a:ext uri="{FF2B5EF4-FFF2-40B4-BE49-F238E27FC236}">
                <a16:creationId xmlns:a16="http://schemas.microsoft.com/office/drawing/2014/main" id="{7F38B556-2AD5-4735-8538-D00CBCE58E1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2" y="-6"/>
            <a:ext cx="12191896" cy="6858006"/>
          </a:xfrm>
          <a:prstGeom prst="rect">
            <a:avLst/>
          </a:prstGeom>
        </p:spPr>
      </p:pic>
      <p:pic>
        <p:nvPicPr>
          <p:cNvPr id="3" name="Picture 2">
            <a:extLst>
              <a:ext uri="{FF2B5EF4-FFF2-40B4-BE49-F238E27FC236}">
                <a16:creationId xmlns:a16="http://schemas.microsoft.com/office/drawing/2014/main" id="{BB5ADF64-8063-40A8-89B4-D9748021E855}"/>
              </a:ext>
            </a:extLst>
          </p:cNvPr>
          <p:cNvPicPr>
            <a:picLocks noChangeAspect="1"/>
          </p:cNvPicPr>
          <p:nvPr userDrawn="1"/>
        </p:nvPicPr>
        <p:blipFill>
          <a:blip r:embed="rId5"/>
          <a:stretch>
            <a:fillRect/>
          </a:stretch>
        </p:blipFill>
        <p:spPr>
          <a:xfrm>
            <a:off x="0" y="237744"/>
            <a:ext cx="12192000" cy="6382512"/>
          </a:xfrm>
          <a:prstGeom prst="rect">
            <a:avLst/>
          </a:prstGeom>
        </p:spPr>
      </p:pic>
      <p:sp>
        <p:nvSpPr>
          <p:cNvPr id="8" name="TextBox 7">
            <a:extLst>
              <a:ext uri="{FF2B5EF4-FFF2-40B4-BE49-F238E27FC236}">
                <a16:creationId xmlns:a16="http://schemas.microsoft.com/office/drawing/2014/main" id="{C97AB625-99C9-4AE6-95A0-3D4429B5A970}"/>
              </a:ext>
            </a:extLst>
          </p:cNvPr>
          <p:cNvSpPr txBox="1"/>
          <p:nvPr userDrawn="1"/>
        </p:nvSpPr>
        <p:spPr>
          <a:xfrm>
            <a:off x="457200" y="3581400"/>
            <a:ext cx="5194300" cy="960263"/>
          </a:xfrm>
          <a:prstGeom prst="rect">
            <a:avLst/>
          </a:prstGeom>
          <a:noFill/>
        </p:spPr>
        <p:txBody>
          <a:bodyPr wrap="square" lIns="182880" tIns="146304" rIns="182880" bIns="146304" rtlCol="0">
            <a:spAutoFit/>
          </a:bodyPr>
          <a:lstStyle/>
          <a:p>
            <a:pPr>
              <a:lnSpc>
                <a:spcPct val="90000"/>
              </a:lnSpc>
              <a:spcAft>
                <a:spcPts val="600"/>
              </a:spcAft>
            </a:pPr>
            <a:r>
              <a:rPr lang="zh-TW" altLang="en-US" sz="4800">
                <a:solidFill>
                  <a:schemeClr val="bg1"/>
                </a:solidFill>
              </a:rPr>
              <a:t>探索 </a:t>
            </a:r>
            <a:r>
              <a:rPr lang="en-US" altLang="zh-TW" sz="4800">
                <a:solidFill>
                  <a:schemeClr val="bg1"/>
                </a:solidFill>
              </a:rPr>
              <a:t>.NET </a:t>
            </a:r>
            <a:r>
              <a:rPr lang="zh-TW" altLang="en-US" sz="4800">
                <a:solidFill>
                  <a:schemeClr val="bg1"/>
                </a:solidFill>
              </a:rPr>
              <a:t>新世界</a:t>
            </a:r>
            <a:endParaRPr lang="en-US" sz="4800" dirty="0" err="1">
              <a:solidFill>
                <a:schemeClr val="bg1"/>
              </a:solidFill>
            </a:endParaRPr>
          </a:p>
        </p:txBody>
      </p:sp>
      <p:pic>
        <p:nvPicPr>
          <p:cNvPr id="12" name="Graphic 11">
            <a:extLst>
              <a:ext uri="{FF2B5EF4-FFF2-40B4-BE49-F238E27FC236}">
                <a16:creationId xmlns:a16="http://schemas.microsoft.com/office/drawing/2014/main" id="{1779F16F-ABC5-4E3F-8A26-6B49A653B25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99100" y="390144"/>
            <a:ext cx="3619500" cy="1883156"/>
          </a:xfrm>
          <a:prstGeom prst="rect">
            <a:avLst/>
          </a:prstGeom>
        </p:spPr>
      </p:pic>
      <p:grpSp>
        <p:nvGrpSpPr>
          <p:cNvPr id="13" name="Group 12">
            <a:extLst>
              <a:ext uri="{FF2B5EF4-FFF2-40B4-BE49-F238E27FC236}">
                <a16:creationId xmlns:a16="http://schemas.microsoft.com/office/drawing/2014/main" id="{2C44840E-388A-49BA-AD50-5C8D01B63816}"/>
              </a:ext>
            </a:extLst>
          </p:cNvPr>
          <p:cNvGrpSpPr/>
          <p:nvPr userDrawn="1"/>
        </p:nvGrpSpPr>
        <p:grpSpPr>
          <a:xfrm>
            <a:off x="6106160" y="535180"/>
            <a:ext cx="2385592" cy="1192020"/>
            <a:chOff x="6195060" y="865380"/>
            <a:chExt cx="2385592" cy="1192020"/>
          </a:xfrm>
        </p:grpSpPr>
        <p:sp>
          <p:nvSpPr>
            <p:cNvPr id="14" name="Rectangle 13">
              <a:extLst>
                <a:ext uri="{FF2B5EF4-FFF2-40B4-BE49-F238E27FC236}">
                  <a16:creationId xmlns:a16="http://schemas.microsoft.com/office/drawing/2014/main" id="{9A59B334-91F2-4A57-9056-8303639056B8}"/>
                </a:ext>
              </a:extLst>
            </p:cNvPr>
            <p:cNvSpPr/>
            <p:nvPr userDrawn="1"/>
          </p:nvSpPr>
          <p:spPr bwMode="auto">
            <a:xfrm>
              <a:off x="6195060" y="865380"/>
              <a:ext cx="2171700" cy="1192020"/>
            </a:xfrm>
            <a:prstGeom prst="rect">
              <a:avLst/>
            </a:prstGeom>
            <a:solidFill>
              <a:srgbClr val="E206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b="1">
                  <a:solidFill>
                    <a:schemeClr val="bg1"/>
                  </a:solidFill>
                </a:rPr>
                <a:t>Host by</a:t>
              </a:r>
            </a:p>
            <a:p>
              <a:pPr defTabSz="932472" fontAlgn="base">
                <a:lnSpc>
                  <a:spcPct val="90000"/>
                </a:lnSpc>
                <a:spcBef>
                  <a:spcPct val="0"/>
                </a:spcBef>
                <a:spcAft>
                  <a:spcPct val="0"/>
                </a:spcAft>
              </a:pPr>
              <a:endParaRPr lang="en-US" sz="2800" dirty="0" err="1">
                <a:solidFill>
                  <a:schemeClr val="bg1"/>
                </a:soli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30EABEB0-04B4-4C78-B8AA-04A7CA503007}"/>
                </a:ext>
              </a:extLst>
            </p:cNvPr>
            <p:cNvPicPr>
              <a:picLocks noChangeAspect="1"/>
            </p:cNvPicPr>
            <p:nvPr userDrawn="1"/>
          </p:nvPicPr>
          <p:blipFill>
            <a:blip r:embed="rId8"/>
            <a:stretch>
              <a:fillRect/>
            </a:stretch>
          </p:blipFill>
          <p:spPr>
            <a:xfrm>
              <a:off x="6388099" y="1520190"/>
              <a:ext cx="2192553" cy="502261"/>
            </a:xfrm>
            <a:prstGeom prst="rect">
              <a:avLst/>
            </a:prstGeom>
          </p:spPr>
        </p:pic>
      </p:grpSp>
    </p:spTree>
    <p:extLst>
      <p:ext uri="{BB962C8B-B14F-4D97-AF65-F5344CB8AC3E}">
        <p14:creationId xmlns:p14="http://schemas.microsoft.com/office/powerpoint/2010/main" val="2991753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87742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grpSp>
        <p:nvGrpSpPr>
          <p:cNvPr id="5" name="Group 4">
            <a:extLst>
              <a:ext uri="{FF2B5EF4-FFF2-40B4-BE49-F238E27FC236}">
                <a16:creationId xmlns:a16="http://schemas.microsoft.com/office/drawing/2014/main" id="{A9B65C93-60AE-48FB-BD43-B0F2EB2C02DA}"/>
              </a:ext>
            </a:extLst>
          </p:cNvPr>
          <p:cNvGrpSpPr/>
          <p:nvPr userDrawn="1"/>
        </p:nvGrpSpPr>
        <p:grpSpPr>
          <a:xfrm>
            <a:off x="133224" y="5735499"/>
            <a:ext cx="11925552" cy="1086500"/>
            <a:chOff x="133224" y="5735499"/>
            <a:chExt cx="11925552" cy="1086500"/>
          </a:xfrm>
        </p:grpSpPr>
        <p:pic>
          <p:nvPicPr>
            <p:cNvPr id="7" name="圖片 7" descr="一張含有 美工圖案 的圖片&#10;&#10;描述是以高可信度產生">
              <a:extLst>
                <a:ext uri="{FF2B5EF4-FFF2-40B4-BE49-F238E27FC236}">
                  <a16:creationId xmlns:a16="http://schemas.microsoft.com/office/drawing/2014/main" id="{13D81305-A4CC-466D-8DFA-AC4D1C73FC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224" y="6108399"/>
              <a:ext cx="2207005" cy="713600"/>
            </a:xfrm>
            <a:prstGeom prst="rect">
              <a:avLst/>
            </a:prstGeom>
          </p:spPr>
        </p:pic>
        <p:grpSp>
          <p:nvGrpSpPr>
            <p:cNvPr id="8" name="Group 7">
              <a:extLst>
                <a:ext uri="{FF2B5EF4-FFF2-40B4-BE49-F238E27FC236}">
                  <a16:creationId xmlns:a16="http://schemas.microsoft.com/office/drawing/2014/main" id="{47446BB8-F2CA-4503-8EF3-8828DE69938A}"/>
                </a:ext>
              </a:extLst>
            </p:cNvPr>
            <p:cNvGrpSpPr/>
            <p:nvPr userDrawn="1"/>
          </p:nvGrpSpPr>
          <p:grpSpPr>
            <a:xfrm>
              <a:off x="9213782" y="5735499"/>
              <a:ext cx="2844994" cy="899665"/>
              <a:chOff x="2340229" y="5678349"/>
              <a:chExt cx="2844994" cy="899665"/>
            </a:xfrm>
          </p:grpSpPr>
          <p:pic>
            <p:nvPicPr>
              <p:cNvPr id="9" name="Graphic 8">
                <a:extLst>
                  <a:ext uri="{FF2B5EF4-FFF2-40B4-BE49-F238E27FC236}">
                    <a16:creationId xmlns:a16="http://schemas.microsoft.com/office/drawing/2014/main" id="{070C964F-A421-4943-8D31-DA1CEDF4EAC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43272" y="5678349"/>
                <a:ext cx="841951" cy="899665"/>
              </a:xfrm>
              <a:prstGeom prst="rect">
                <a:avLst/>
              </a:prstGeom>
            </p:spPr>
          </p:pic>
          <p:pic>
            <p:nvPicPr>
              <p:cNvPr id="10" name="Graphic 9">
                <a:extLst>
                  <a:ext uri="{FF2B5EF4-FFF2-40B4-BE49-F238E27FC236}">
                    <a16:creationId xmlns:a16="http://schemas.microsoft.com/office/drawing/2014/main" id="{BCE15B43-4695-445C-929B-FB3AE0D4C61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31408"/>
              <a:stretch/>
            </p:blipFill>
            <p:spPr>
              <a:xfrm>
                <a:off x="2340229" y="6173731"/>
                <a:ext cx="1984121" cy="350798"/>
              </a:xfrm>
              <a:prstGeom prst="rect">
                <a:avLst/>
              </a:prstGeom>
            </p:spPr>
          </p:pic>
        </p:grpSp>
      </p:grpSp>
    </p:spTree>
    <p:extLst>
      <p:ext uri="{BB962C8B-B14F-4D97-AF65-F5344CB8AC3E}">
        <p14:creationId xmlns:p14="http://schemas.microsoft.com/office/powerpoint/2010/main" val="10099629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只有標題">
  <p:cSld name="只有標題">
    <p:spTree>
      <p:nvGrpSpPr>
        <p:cNvPr id="1" name="Shape 37"/>
        <p:cNvGrpSpPr/>
        <p:nvPr/>
      </p:nvGrpSpPr>
      <p:grpSpPr>
        <a:xfrm>
          <a:off x="0" y="0"/>
          <a:ext cx="0" cy="0"/>
          <a:chOff x="0" y="0"/>
          <a:chExt cx="0" cy="0"/>
        </a:xfrm>
      </p:grpSpPr>
    </p:spTree>
    <p:extLst>
      <p:ext uri="{BB962C8B-B14F-4D97-AF65-F5344CB8AC3E}">
        <p14:creationId xmlns:p14="http://schemas.microsoft.com/office/powerpoint/2010/main" val="401750108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9205D389-0DCA-423D-8B7F-2DB7DF6E658B}"/>
              </a:ext>
            </a:extLst>
          </p:cNvPr>
          <p:cNvGrpSpPr/>
          <p:nvPr userDrawn="1"/>
        </p:nvGrpSpPr>
        <p:grpSpPr>
          <a:xfrm>
            <a:off x="133224" y="5735499"/>
            <a:ext cx="11925552" cy="1086500"/>
            <a:chOff x="133224" y="5735499"/>
            <a:chExt cx="11925552" cy="1086500"/>
          </a:xfrm>
        </p:grpSpPr>
        <p:pic>
          <p:nvPicPr>
            <p:cNvPr id="7" name="圖片 7" descr="一張含有 美工圖案 的圖片&#10;&#10;描述是以高可信度產生">
              <a:extLst>
                <a:ext uri="{FF2B5EF4-FFF2-40B4-BE49-F238E27FC236}">
                  <a16:creationId xmlns:a16="http://schemas.microsoft.com/office/drawing/2014/main" id="{E74EEB7F-2962-427A-8D72-D103B08FAB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224" y="6108399"/>
              <a:ext cx="2207005" cy="713600"/>
            </a:xfrm>
            <a:prstGeom prst="rect">
              <a:avLst/>
            </a:prstGeom>
          </p:spPr>
        </p:pic>
        <p:grpSp>
          <p:nvGrpSpPr>
            <p:cNvPr id="8" name="Group 7">
              <a:extLst>
                <a:ext uri="{FF2B5EF4-FFF2-40B4-BE49-F238E27FC236}">
                  <a16:creationId xmlns:a16="http://schemas.microsoft.com/office/drawing/2014/main" id="{8601F91C-ED91-4BA4-8973-B4B50A483DE4}"/>
                </a:ext>
              </a:extLst>
            </p:cNvPr>
            <p:cNvGrpSpPr/>
            <p:nvPr userDrawn="1"/>
          </p:nvGrpSpPr>
          <p:grpSpPr>
            <a:xfrm>
              <a:off x="9213782" y="5735499"/>
              <a:ext cx="2844994" cy="899665"/>
              <a:chOff x="2340229" y="5678349"/>
              <a:chExt cx="2844994" cy="899665"/>
            </a:xfrm>
          </p:grpSpPr>
          <p:pic>
            <p:nvPicPr>
              <p:cNvPr id="9" name="Graphic 8">
                <a:extLst>
                  <a:ext uri="{FF2B5EF4-FFF2-40B4-BE49-F238E27FC236}">
                    <a16:creationId xmlns:a16="http://schemas.microsoft.com/office/drawing/2014/main" id="{F79862AA-3480-4769-B7F7-1F44CF4E851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43272" y="5678349"/>
                <a:ext cx="841951" cy="899665"/>
              </a:xfrm>
              <a:prstGeom prst="rect">
                <a:avLst/>
              </a:prstGeom>
            </p:spPr>
          </p:pic>
          <p:pic>
            <p:nvPicPr>
              <p:cNvPr id="10" name="Graphic 9">
                <a:extLst>
                  <a:ext uri="{FF2B5EF4-FFF2-40B4-BE49-F238E27FC236}">
                    <a16:creationId xmlns:a16="http://schemas.microsoft.com/office/drawing/2014/main" id="{74CB6470-4545-4EC4-8857-2F3E3B1E4A2C}"/>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31408"/>
              <a:stretch/>
            </p:blipFill>
            <p:spPr>
              <a:xfrm>
                <a:off x="2340229" y="6173731"/>
                <a:ext cx="1984121" cy="350798"/>
              </a:xfrm>
              <a:prstGeom prst="rect">
                <a:avLst/>
              </a:prstGeom>
            </p:spPr>
          </p:pic>
        </p:grpSp>
      </p:grpSp>
    </p:spTree>
    <p:extLst>
      <p:ext uri="{BB962C8B-B14F-4D97-AF65-F5344CB8AC3E}">
        <p14:creationId xmlns:p14="http://schemas.microsoft.com/office/powerpoint/2010/main" val="3464206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13A0A53F-5BA3-4175-9898-C333D5ED90E2}"/>
              </a:ext>
            </a:extLst>
          </p:cNvPr>
          <p:cNvGrpSpPr/>
          <p:nvPr userDrawn="1"/>
        </p:nvGrpSpPr>
        <p:grpSpPr>
          <a:xfrm>
            <a:off x="133224" y="5735499"/>
            <a:ext cx="11925552" cy="1086500"/>
            <a:chOff x="133224" y="5735499"/>
            <a:chExt cx="11925552" cy="1086500"/>
          </a:xfrm>
        </p:grpSpPr>
        <p:pic>
          <p:nvPicPr>
            <p:cNvPr id="4" name="圖片 7" descr="一張含有 美工圖案 的圖片&#10;&#10;描述是以高可信度產生">
              <a:extLst>
                <a:ext uri="{FF2B5EF4-FFF2-40B4-BE49-F238E27FC236}">
                  <a16:creationId xmlns:a16="http://schemas.microsoft.com/office/drawing/2014/main" id="{875DC9E7-2FA0-4E10-890C-77DA04858A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224" y="6108399"/>
              <a:ext cx="2207005" cy="713600"/>
            </a:xfrm>
            <a:prstGeom prst="rect">
              <a:avLst/>
            </a:prstGeom>
          </p:spPr>
        </p:pic>
        <p:grpSp>
          <p:nvGrpSpPr>
            <p:cNvPr id="5" name="Group 4">
              <a:extLst>
                <a:ext uri="{FF2B5EF4-FFF2-40B4-BE49-F238E27FC236}">
                  <a16:creationId xmlns:a16="http://schemas.microsoft.com/office/drawing/2014/main" id="{F5372CE5-6A16-4017-B5BD-4853C7235B9F}"/>
                </a:ext>
              </a:extLst>
            </p:cNvPr>
            <p:cNvGrpSpPr/>
            <p:nvPr userDrawn="1"/>
          </p:nvGrpSpPr>
          <p:grpSpPr>
            <a:xfrm>
              <a:off x="9213782" y="5735499"/>
              <a:ext cx="2844994" cy="899665"/>
              <a:chOff x="2340229" y="5678349"/>
              <a:chExt cx="2844994" cy="899665"/>
            </a:xfrm>
          </p:grpSpPr>
          <p:pic>
            <p:nvPicPr>
              <p:cNvPr id="6" name="Graphic 5">
                <a:extLst>
                  <a:ext uri="{FF2B5EF4-FFF2-40B4-BE49-F238E27FC236}">
                    <a16:creationId xmlns:a16="http://schemas.microsoft.com/office/drawing/2014/main" id="{48762F01-3B95-44F1-9EAA-A11F6CA84D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43272" y="5678349"/>
                <a:ext cx="841951" cy="899665"/>
              </a:xfrm>
              <a:prstGeom prst="rect">
                <a:avLst/>
              </a:prstGeom>
            </p:spPr>
          </p:pic>
          <p:pic>
            <p:nvPicPr>
              <p:cNvPr id="7" name="Graphic 6">
                <a:extLst>
                  <a:ext uri="{FF2B5EF4-FFF2-40B4-BE49-F238E27FC236}">
                    <a16:creationId xmlns:a16="http://schemas.microsoft.com/office/drawing/2014/main" id="{928A64C8-5B0F-4D5E-AE40-FD83E0B920EF}"/>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31408"/>
              <a:stretch/>
            </p:blipFill>
            <p:spPr>
              <a:xfrm>
                <a:off x="2340229" y="6173731"/>
                <a:ext cx="1984121" cy="350798"/>
              </a:xfrm>
              <a:prstGeom prst="rect">
                <a:avLst/>
              </a:prstGeom>
            </p:spPr>
          </p:pic>
        </p:grpSp>
      </p:grpSp>
    </p:spTree>
    <p:extLst>
      <p:ext uri="{BB962C8B-B14F-4D97-AF65-F5344CB8AC3E}">
        <p14:creationId xmlns:p14="http://schemas.microsoft.com/office/powerpoint/2010/main" val="19887282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pic>
        <p:nvPicPr>
          <p:cNvPr id="9" name="Picture 8">
            <a:extLst>
              <a:ext uri="{FF2B5EF4-FFF2-40B4-BE49-F238E27FC236}">
                <a16:creationId xmlns:a16="http://schemas.microsoft.com/office/drawing/2014/main" id="{B7B76897-0204-4AA7-8784-58865DF9EF8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09404" y="903"/>
            <a:ext cx="9172873" cy="6621296"/>
          </a:xfrm>
          <a:prstGeom prst="rect">
            <a:avLst/>
          </a:prstGeom>
        </p:spPr>
      </p:pic>
    </p:spTree>
    <p:extLst>
      <p:ext uri="{BB962C8B-B14F-4D97-AF65-F5344CB8AC3E}">
        <p14:creationId xmlns:p14="http://schemas.microsoft.com/office/powerpoint/2010/main" val="3429466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6D3D75-A203-4F9B-A66F-55DA0C1574D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903"/>
            <a:ext cx="9172873" cy="6621296"/>
          </a:xfrm>
          <a:prstGeom prst="rect">
            <a:avLst/>
          </a:prstGeom>
        </p:spPr>
      </p:pic>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3660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903"/>
            <a:ext cx="9172873" cy="6621296"/>
          </a:xfrm>
          <a:prstGeom prst="rect">
            <a:avLst/>
          </a:prstGeom>
        </p:spPr>
      </p:pic>
    </p:spTree>
    <p:extLst>
      <p:ext uri="{BB962C8B-B14F-4D97-AF65-F5344CB8AC3E}">
        <p14:creationId xmlns:p14="http://schemas.microsoft.com/office/powerpoint/2010/main" val="577169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6440CC8B-0B93-4E62-9137-664A80E235BE}"/>
              </a:ext>
            </a:extLst>
          </p:cNvPr>
          <p:cNvGrpSpPr/>
          <p:nvPr userDrawn="1"/>
        </p:nvGrpSpPr>
        <p:grpSpPr>
          <a:xfrm>
            <a:off x="133224" y="5735499"/>
            <a:ext cx="11925552" cy="1086500"/>
            <a:chOff x="133224" y="5735499"/>
            <a:chExt cx="11925552" cy="1086500"/>
          </a:xfrm>
        </p:grpSpPr>
        <p:pic>
          <p:nvPicPr>
            <p:cNvPr id="4" name="圖片 7" descr="一張含有 美工圖案 的圖片&#10;&#10;描述是以高可信度產生">
              <a:extLst>
                <a:ext uri="{FF2B5EF4-FFF2-40B4-BE49-F238E27FC236}">
                  <a16:creationId xmlns:a16="http://schemas.microsoft.com/office/drawing/2014/main" id="{3EE4FB23-247B-4EDA-BEBA-1FBEA98C30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224" y="6108399"/>
              <a:ext cx="2207005" cy="713600"/>
            </a:xfrm>
            <a:prstGeom prst="rect">
              <a:avLst/>
            </a:prstGeom>
          </p:spPr>
        </p:pic>
        <p:grpSp>
          <p:nvGrpSpPr>
            <p:cNvPr id="5" name="Group 4">
              <a:extLst>
                <a:ext uri="{FF2B5EF4-FFF2-40B4-BE49-F238E27FC236}">
                  <a16:creationId xmlns:a16="http://schemas.microsoft.com/office/drawing/2014/main" id="{B91AF0EC-77A3-4D6E-8DFD-4F6B4FA186F3}"/>
                </a:ext>
              </a:extLst>
            </p:cNvPr>
            <p:cNvGrpSpPr/>
            <p:nvPr userDrawn="1"/>
          </p:nvGrpSpPr>
          <p:grpSpPr>
            <a:xfrm>
              <a:off x="9213782" y="5735499"/>
              <a:ext cx="2844994" cy="899665"/>
              <a:chOff x="2340229" y="5678349"/>
              <a:chExt cx="2844994" cy="899665"/>
            </a:xfrm>
          </p:grpSpPr>
          <p:pic>
            <p:nvPicPr>
              <p:cNvPr id="6" name="Graphic 5">
                <a:extLst>
                  <a:ext uri="{FF2B5EF4-FFF2-40B4-BE49-F238E27FC236}">
                    <a16:creationId xmlns:a16="http://schemas.microsoft.com/office/drawing/2014/main" id="{84EA5B4D-0694-456A-BC09-B3EB749BEB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43272" y="5678349"/>
                <a:ext cx="841951" cy="899665"/>
              </a:xfrm>
              <a:prstGeom prst="rect">
                <a:avLst/>
              </a:prstGeom>
            </p:spPr>
          </p:pic>
          <p:pic>
            <p:nvPicPr>
              <p:cNvPr id="7" name="Graphic 6">
                <a:extLst>
                  <a:ext uri="{FF2B5EF4-FFF2-40B4-BE49-F238E27FC236}">
                    <a16:creationId xmlns:a16="http://schemas.microsoft.com/office/drawing/2014/main" id="{147A1D09-CC94-41C1-8FB6-9FF047E5D9CD}"/>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31408"/>
              <a:stretch/>
            </p:blipFill>
            <p:spPr>
              <a:xfrm>
                <a:off x="2340229" y="6173731"/>
                <a:ext cx="1984121" cy="350798"/>
              </a:xfrm>
              <a:prstGeom prst="rect">
                <a:avLst/>
              </a:prstGeom>
            </p:spPr>
          </p:pic>
        </p:grpSp>
      </p:grpSp>
    </p:spTree>
    <p:extLst>
      <p:ext uri="{BB962C8B-B14F-4D97-AF65-F5344CB8AC3E}">
        <p14:creationId xmlns:p14="http://schemas.microsoft.com/office/powerpoint/2010/main" val="178748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6E63AC7E-5289-4457-A990-0F2DD6A8F884}"/>
              </a:ext>
            </a:extLst>
          </p:cNvPr>
          <p:cNvGrpSpPr/>
          <p:nvPr userDrawn="1"/>
        </p:nvGrpSpPr>
        <p:grpSpPr>
          <a:xfrm>
            <a:off x="133224" y="5735499"/>
            <a:ext cx="11925552" cy="1086500"/>
            <a:chOff x="133224" y="5735499"/>
            <a:chExt cx="11925552" cy="1086500"/>
          </a:xfrm>
        </p:grpSpPr>
        <p:pic>
          <p:nvPicPr>
            <p:cNvPr id="5" name="圖片 7" descr="一張含有 美工圖案 的圖片&#10;&#10;描述是以高可信度產生">
              <a:extLst>
                <a:ext uri="{FF2B5EF4-FFF2-40B4-BE49-F238E27FC236}">
                  <a16:creationId xmlns:a16="http://schemas.microsoft.com/office/drawing/2014/main" id="{50246DD5-BA19-431C-B4BD-01801195930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224" y="6108399"/>
              <a:ext cx="2207005" cy="713600"/>
            </a:xfrm>
            <a:prstGeom prst="rect">
              <a:avLst/>
            </a:prstGeom>
          </p:spPr>
        </p:pic>
        <p:grpSp>
          <p:nvGrpSpPr>
            <p:cNvPr id="7" name="Group 6">
              <a:extLst>
                <a:ext uri="{FF2B5EF4-FFF2-40B4-BE49-F238E27FC236}">
                  <a16:creationId xmlns:a16="http://schemas.microsoft.com/office/drawing/2014/main" id="{FF850ACC-F5DF-41FE-809B-D2224934C00C}"/>
                </a:ext>
              </a:extLst>
            </p:cNvPr>
            <p:cNvGrpSpPr/>
            <p:nvPr userDrawn="1"/>
          </p:nvGrpSpPr>
          <p:grpSpPr>
            <a:xfrm>
              <a:off x="9213782" y="5735499"/>
              <a:ext cx="2844994" cy="899665"/>
              <a:chOff x="2340229" y="5678349"/>
              <a:chExt cx="2844994" cy="899665"/>
            </a:xfrm>
          </p:grpSpPr>
          <p:pic>
            <p:nvPicPr>
              <p:cNvPr id="8" name="Graphic 7">
                <a:extLst>
                  <a:ext uri="{FF2B5EF4-FFF2-40B4-BE49-F238E27FC236}">
                    <a16:creationId xmlns:a16="http://schemas.microsoft.com/office/drawing/2014/main" id="{C2E70424-A1BA-4C9A-8AFD-223E5811ACA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43272" y="5678349"/>
                <a:ext cx="841951" cy="899665"/>
              </a:xfrm>
              <a:prstGeom prst="rect">
                <a:avLst/>
              </a:prstGeom>
            </p:spPr>
          </p:pic>
          <p:pic>
            <p:nvPicPr>
              <p:cNvPr id="9" name="Graphic 8">
                <a:extLst>
                  <a:ext uri="{FF2B5EF4-FFF2-40B4-BE49-F238E27FC236}">
                    <a16:creationId xmlns:a16="http://schemas.microsoft.com/office/drawing/2014/main" id="{A424F6F0-BD84-4E5E-A03D-89AF757066A8}"/>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31408"/>
              <a:stretch/>
            </p:blipFill>
            <p:spPr>
              <a:xfrm>
                <a:off x="2340229" y="6173731"/>
                <a:ext cx="1984121" cy="350798"/>
              </a:xfrm>
              <a:prstGeom prst="rect">
                <a:avLst/>
              </a:prstGeom>
            </p:spPr>
          </p:pic>
        </p:grpSp>
      </p:grpSp>
    </p:spTree>
    <p:extLst>
      <p:ext uri="{BB962C8B-B14F-4D97-AF65-F5344CB8AC3E}">
        <p14:creationId xmlns:p14="http://schemas.microsoft.com/office/powerpoint/2010/main" val="168179956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099E93C4-71A8-40C3-8067-73D9C36C2D77}"/>
              </a:ext>
            </a:extLst>
          </p:cNvPr>
          <p:cNvGrpSpPr/>
          <p:nvPr userDrawn="1"/>
        </p:nvGrpSpPr>
        <p:grpSpPr>
          <a:xfrm>
            <a:off x="133224" y="5735499"/>
            <a:ext cx="11925552" cy="1086500"/>
            <a:chOff x="133224" y="5735499"/>
            <a:chExt cx="11925552" cy="1086500"/>
          </a:xfrm>
        </p:grpSpPr>
        <p:pic>
          <p:nvPicPr>
            <p:cNvPr id="9" name="圖片 7" descr="一張含有 美工圖案 的圖片&#10;&#10;描述是以高可信度產生">
              <a:extLst>
                <a:ext uri="{FF2B5EF4-FFF2-40B4-BE49-F238E27FC236}">
                  <a16:creationId xmlns:a16="http://schemas.microsoft.com/office/drawing/2014/main" id="{E048205E-BA2D-41E9-A18C-8C4DA83F3A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224" y="6108399"/>
              <a:ext cx="2207005" cy="713600"/>
            </a:xfrm>
            <a:prstGeom prst="rect">
              <a:avLst/>
            </a:prstGeom>
          </p:spPr>
        </p:pic>
        <p:grpSp>
          <p:nvGrpSpPr>
            <p:cNvPr id="10" name="Group 9">
              <a:extLst>
                <a:ext uri="{FF2B5EF4-FFF2-40B4-BE49-F238E27FC236}">
                  <a16:creationId xmlns:a16="http://schemas.microsoft.com/office/drawing/2014/main" id="{3C08D18C-CD1C-4100-8DC6-8B0C1AEECEFE}"/>
                </a:ext>
              </a:extLst>
            </p:cNvPr>
            <p:cNvGrpSpPr/>
            <p:nvPr userDrawn="1"/>
          </p:nvGrpSpPr>
          <p:grpSpPr>
            <a:xfrm>
              <a:off x="9213782" y="5735499"/>
              <a:ext cx="2844994" cy="899665"/>
              <a:chOff x="2340229" y="5678349"/>
              <a:chExt cx="2844994" cy="899665"/>
            </a:xfrm>
          </p:grpSpPr>
          <p:pic>
            <p:nvPicPr>
              <p:cNvPr id="11" name="Graphic 10">
                <a:extLst>
                  <a:ext uri="{FF2B5EF4-FFF2-40B4-BE49-F238E27FC236}">
                    <a16:creationId xmlns:a16="http://schemas.microsoft.com/office/drawing/2014/main" id="{E000B34D-B1A4-4EBA-918A-833D64CF80E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43272" y="5678349"/>
                <a:ext cx="841951" cy="899665"/>
              </a:xfrm>
              <a:prstGeom prst="rect">
                <a:avLst/>
              </a:prstGeom>
            </p:spPr>
          </p:pic>
          <p:pic>
            <p:nvPicPr>
              <p:cNvPr id="12" name="Graphic 11">
                <a:extLst>
                  <a:ext uri="{FF2B5EF4-FFF2-40B4-BE49-F238E27FC236}">
                    <a16:creationId xmlns:a16="http://schemas.microsoft.com/office/drawing/2014/main" id="{2816FF03-C05F-43B0-8921-0D172917E44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31408"/>
              <a:stretch/>
            </p:blipFill>
            <p:spPr>
              <a:xfrm>
                <a:off x="2340229" y="6173731"/>
                <a:ext cx="1984121" cy="350798"/>
              </a:xfrm>
              <a:prstGeom prst="rect">
                <a:avLst/>
              </a:prstGeom>
            </p:spPr>
          </p:pic>
        </p:grpSp>
      </p:grpSp>
    </p:spTree>
    <p:extLst>
      <p:ext uri="{BB962C8B-B14F-4D97-AF65-F5344CB8AC3E}">
        <p14:creationId xmlns:p14="http://schemas.microsoft.com/office/powerpoint/2010/main" val="350981698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7EC1E52C-C5AC-4E19-8DBD-5D58E8CB8873}"/>
              </a:ext>
            </a:extLst>
          </p:cNvPr>
          <p:cNvGrpSpPr/>
          <p:nvPr userDrawn="1"/>
        </p:nvGrpSpPr>
        <p:grpSpPr>
          <a:xfrm>
            <a:off x="133224" y="5735499"/>
            <a:ext cx="11925552" cy="1086500"/>
            <a:chOff x="133224" y="5735499"/>
            <a:chExt cx="11925552" cy="1086500"/>
          </a:xfrm>
        </p:grpSpPr>
        <p:pic>
          <p:nvPicPr>
            <p:cNvPr id="5" name="圖片 7" descr="一張含有 美工圖案 的圖片&#10;&#10;描述是以高可信度產生">
              <a:extLst>
                <a:ext uri="{FF2B5EF4-FFF2-40B4-BE49-F238E27FC236}">
                  <a16:creationId xmlns:a16="http://schemas.microsoft.com/office/drawing/2014/main" id="{4C79D2FE-78F8-4579-9948-5482542E65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224" y="6108399"/>
              <a:ext cx="2207005" cy="713600"/>
            </a:xfrm>
            <a:prstGeom prst="rect">
              <a:avLst/>
            </a:prstGeom>
          </p:spPr>
        </p:pic>
        <p:grpSp>
          <p:nvGrpSpPr>
            <p:cNvPr id="6" name="Group 5">
              <a:extLst>
                <a:ext uri="{FF2B5EF4-FFF2-40B4-BE49-F238E27FC236}">
                  <a16:creationId xmlns:a16="http://schemas.microsoft.com/office/drawing/2014/main" id="{F1E47A6B-A291-4F03-8511-2FAE7C2624FE}"/>
                </a:ext>
              </a:extLst>
            </p:cNvPr>
            <p:cNvGrpSpPr/>
            <p:nvPr userDrawn="1"/>
          </p:nvGrpSpPr>
          <p:grpSpPr>
            <a:xfrm>
              <a:off x="9213782" y="5735499"/>
              <a:ext cx="2844994" cy="899665"/>
              <a:chOff x="2340229" y="5678349"/>
              <a:chExt cx="2844994" cy="899665"/>
            </a:xfrm>
          </p:grpSpPr>
          <p:pic>
            <p:nvPicPr>
              <p:cNvPr id="7" name="Graphic 6">
                <a:extLst>
                  <a:ext uri="{FF2B5EF4-FFF2-40B4-BE49-F238E27FC236}">
                    <a16:creationId xmlns:a16="http://schemas.microsoft.com/office/drawing/2014/main" id="{92997373-D456-458D-AD97-070C4C072D0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43272" y="5678349"/>
                <a:ext cx="841951" cy="899665"/>
              </a:xfrm>
              <a:prstGeom prst="rect">
                <a:avLst/>
              </a:prstGeom>
            </p:spPr>
          </p:pic>
          <p:pic>
            <p:nvPicPr>
              <p:cNvPr id="8" name="Graphic 7">
                <a:extLst>
                  <a:ext uri="{FF2B5EF4-FFF2-40B4-BE49-F238E27FC236}">
                    <a16:creationId xmlns:a16="http://schemas.microsoft.com/office/drawing/2014/main" id="{DA6EAF60-8A52-4F7C-903C-ACED48ADF5E7}"/>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31408"/>
              <a:stretch/>
            </p:blipFill>
            <p:spPr>
              <a:xfrm>
                <a:off x="2340229" y="6173731"/>
                <a:ext cx="1984121" cy="350798"/>
              </a:xfrm>
              <a:prstGeom prst="rect">
                <a:avLst/>
              </a:prstGeom>
            </p:spPr>
          </p:pic>
        </p:grpSp>
      </p:grpSp>
    </p:spTree>
    <p:extLst>
      <p:ext uri="{BB962C8B-B14F-4D97-AF65-F5344CB8AC3E}">
        <p14:creationId xmlns:p14="http://schemas.microsoft.com/office/powerpoint/2010/main" val="137524518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1371310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3BF98E23-7F48-4FBD-AA55-2B5E73B7F08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88C06BD-944D-49BA-BC66-342D89681C21}"/>
              </a:ext>
            </a:extLst>
          </p:cNvPr>
          <p:cNvPicPr>
            <a:picLocks noChangeAspect="1"/>
          </p:cNvPicPr>
          <p:nvPr userDrawn="1"/>
        </p:nvPicPr>
        <p:blipFill>
          <a:blip r:embed="rId3"/>
          <a:srcRect/>
          <a:stretch/>
        </p:blipFill>
        <p:spPr>
          <a:xfrm>
            <a:off x="10395723" y="123509"/>
            <a:ext cx="1630200" cy="304834"/>
          </a:xfrm>
          <a:prstGeom prst="rect">
            <a:avLst/>
          </a:prstGeom>
        </p:spPr>
      </p:pic>
      <p:pic>
        <p:nvPicPr>
          <p:cNvPr id="20" name="Graphic 19">
            <a:extLst>
              <a:ext uri="{FF2B5EF4-FFF2-40B4-BE49-F238E27FC236}">
                <a16:creationId xmlns:a16="http://schemas.microsoft.com/office/drawing/2014/main" id="{E79BE5FB-37BD-41E2-8699-E57476714F6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38979" y="47326"/>
            <a:ext cx="1280160" cy="457200"/>
          </a:xfrm>
          <a:prstGeom prst="rect">
            <a:avLst/>
          </a:prstGeom>
        </p:spPr>
      </p:pic>
      <p:grpSp>
        <p:nvGrpSpPr>
          <p:cNvPr id="21" name="Graphic 13">
            <a:extLst>
              <a:ext uri="{FF2B5EF4-FFF2-40B4-BE49-F238E27FC236}">
                <a16:creationId xmlns:a16="http://schemas.microsoft.com/office/drawing/2014/main" id="{B88523B8-DFE3-4C12-B80E-2066A966A4FE}"/>
              </a:ext>
            </a:extLst>
          </p:cNvPr>
          <p:cNvGrpSpPr>
            <a:grpSpLocks noChangeAspect="1"/>
          </p:cNvGrpSpPr>
          <p:nvPr/>
        </p:nvGrpSpPr>
        <p:grpSpPr>
          <a:xfrm>
            <a:off x="7046161" y="93046"/>
            <a:ext cx="1716235" cy="365760"/>
            <a:chOff x="5520822" y="102584"/>
            <a:chExt cx="2443650" cy="520785"/>
          </a:xfrm>
        </p:grpSpPr>
        <p:sp>
          <p:nvSpPr>
            <p:cNvPr id="22" name="Freeform: Shape 21">
              <a:extLst>
                <a:ext uri="{FF2B5EF4-FFF2-40B4-BE49-F238E27FC236}">
                  <a16:creationId xmlns:a16="http://schemas.microsoft.com/office/drawing/2014/main" id="{804C818F-282B-4D6E-B1BF-E9CD4646B21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23" name="Freeform: Shape 22">
              <a:extLst>
                <a:ext uri="{FF2B5EF4-FFF2-40B4-BE49-F238E27FC236}">
                  <a16:creationId xmlns:a16="http://schemas.microsoft.com/office/drawing/2014/main" id="{9457CB50-3F11-478C-B41C-986E698586D7}"/>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24" name="Freeform: Shape 23">
              <a:extLst>
                <a:ext uri="{FF2B5EF4-FFF2-40B4-BE49-F238E27FC236}">
                  <a16:creationId xmlns:a16="http://schemas.microsoft.com/office/drawing/2014/main" id="{4CDE8AD8-43B2-41DF-833D-89674D4E7C9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25" name="Freeform: Shape 24">
              <a:extLst>
                <a:ext uri="{FF2B5EF4-FFF2-40B4-BE49-F238E27FC236}">
                  <a16:creationId xmlns:a16="http://schemas.microsoft.com/office/drawing/2014/main" id="{4FE2653A-5E8F-484A-938B-E65FBFCFA4F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26" name="Freeform: Shape 25">
              <a:extLst>
                <a:ext uri="{FF2B5EF4-FFF2-40B4-BE49-F238E27FC236}">
                  <a16:creationId xmlns:a16="http://schemas.microsoft.com/office/drawing/2014/main" id="{FF8FB0A7-E038-415D-A91E-A91F826B3CBC}"/>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grpSp>
        <p:nvGrpSpPr>
          <p:cNvPr id="47" name="群組 46">
            <a:extLst>
              <a:ext uri="{FF2B5EF4-FFF2-40B4-BE49-F238E27FC236}">
                <a16:creationId xmlns:a16="http://schemas.microsoft.com/office/drawing/2014/main" id="{49978121-D7EB-48EE-9A92-2205C17A43ED}"/>
              </a:ext>
            </a:extLst>
          </p:cNvPr>
          <p:cNvGrpSpPr/>
          <p:nvPr userDrawn="1"/>
        </p:nvGrpSpPr>
        <p:grpSpPr>
          <a:xfrm>
            <a:off x="-39056" y="918485"/>
            <a:ext cx="12231055" cy="2693467"/>
            <a:chOff x="-39056" y="1695796"/>
            <a:chExt cx="12231055" cy="2693467"/>
          </a:xfrm>
        </p:grpSpPr>
        <p:sp>
          <p:nvSpPr>
            <p:cNvPr id="45" name="矩形 44">
              <a:extLst>
                <a:ext uri="{FF2B5EF4-FFF2-40B4-BE49-F238E27FC236}">
                  <a16:creationId xmlns:a16="http://schemas.microsoft.com/office/drawing/2014/main" id="{C4A4994E-5BE2-4B3D-ADB1-37B7C98D4852}"/>
                </a:ext>
              </a:extLst>
            </p:cNvPr>
            <p:cNvSpPr/>
            <p:nvPr userDrawn="1"/>
          </p:nvSpPr>
          <p:spPr>
            <a:xfrm>
              <a:off x="-39056" y="1695796"/>
              <a:ext cx="12231055" cy="2693467"/>
            </a:xfrm>
            <a:prstGeom prst="rect">
              <a:avLst/>
            </a:prstGeom>
            <a:solidFill>
              <a:srgbClr val="4424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群組 45">
              <a:extLst>
                <a:ext uri="{FF2B5EF4-FFF2-40B4-BE49-F238E27FC236}">
                  <a16:creationId xmlns:a16="http://schemas.microsoft.com/office/drawing/2014/main" id="{DC825862-7A00-45B7-8978-46FC30C44F30}"/>
                </a:ext>
              </a:extLst>
            </p:cNvPr>
            <p:cNvGrpSpPr/>
            <p:nvPr userDrawn="1"/>
          </p:nvGrpSpPr>
          <p:grpSpPr>
            <a:xfrm>
              <a:off x="5021873" y="1749248"/>
              <a:ext cx="7004050" cy="2586563"/>
              <a:chOff x="5021873" y="1802700"/>
              <a:chExt cx="7004050" cy="2586563"/>
            </a:xfrm>
          </p:grpSpPr>
          <p:sp>
            <p:nvSpPr>
              <p:cNvPr id="43" name="TextBox 19">
                <a:extLst>
                  <a:ext uri="{FF2B5EF4-FFF2-40B4-BE49-F238E27FC236}">
                    <a16:creationId xmlns:a16="http://schemas.microsoft.com/office/drawing/2014/main" id="{4778634E-26B6-44E1-9512-066820C1EAC8}"/>
                  </a:ext>
                </a:extLst>
              </p:cNvPr>
              <p:cNvSpPr txBox="1"/>
              <p:nvPr userDrawn="1"/>
            </p:nvSpPr>
            <p:spPr>
              <a:xfrm>
                <a:off x="6831623" y="3429000"/>
                <a:ext cx="5194300" cy="960263"/>
              </a:xfrm>
              <a:prstGeom prst="rect">
                <a:avLst/>
              </a:prstGeom>
              <a:noFill/>
            </p:spPr>
            <p:txBody>
              <a:bodyPr wrap="square" lIns="182880" tIns="146304" rIns="182880" bIns="146304" rtlCol="0">
                <a:spAutoFit/>
              </a:bodyPr>
              <a:lstStyle/>
              <a:p>
                <a:pPr>
                  <a:lnSpc>
                    <a:spcPct val="90000"/>
                  </a:lnSpc>
                  <a:spcAft>
                    <a:spcPts val="600"/>
                  </a:spcAft>
                </a:pPr>
                <a:r>
                  <a:rPr lang="zh-TW" altLang="en-US" sz="4800">
                    <a:solidFill>
                      <a:schemeClr val="tx1"/>
                    </a:solidFill>
                  </a:rPr>
                  <a:t>探索 </a:t>
                </a:r>
                <a:r>
                  <a:rPr lang="en-US" altLang="zh-TW" sz="4800">
                    <a:solidFill>
                      <a:schemeClr val="tx1"/>
                    </a:solidFill>
                  </a:rPr>
                  <a:t>.NET </a:t>
                </a:r>
                <a:r>
                  <a:rPr lang="zh-TW" altLang="en-US" sz="4800">
                    <a:solidFill>
                      <a:schemeClr val="tx1"/>
                    </a:solidFill>
                  </a:rPr>
                  <a:t>新世界</a:t>
                </a:r>
                <a:endParaRPr lang="en-US" sz="4800" dirty="0" err="1">
                  <a:solidFill>
                    <a:schemeClr val="tx1"/>
                  </a:solidFill>
                </a:endParaRPr>
              </a:p>
            </p:txBody>
          </p:sp>
          <p:sp>
            <p:nvSpPr>
              <p:cNvPr id="44" name="TextBox 20">
                <a:extLst>
                  <a:ext uri="{FF2B5EF4-FFF2-40B4-BE49-F238E27FC236}">
                    <a16:creationId xmlns:a16="http://schemas.microsoft.com/office/drawing/2014/main" id="{E1DB309F-C9A2-453E-883D-9057402356F0}"/>
                  </a:ext>
                </a:extLst>
              </p:cNvPr>
              <p:cNvSpPr txBox="1"/>
              <p:nvPr userDrawn="1"/>
            </p:nvSpPr>
            <p:spPr>
              <a:xfrm>
                <a:off x="5021873" y="1802700"/>
                <a:ext cx="6616648" cy="1888209"/>
              </a:xfrm>
              <a:prstGeom prst="rect">
                <a:avLst/>
              </a:prstGeom>
              <a:noFill/>
            </p:spPr>
            <p:txBody>
              <a:bodyPr wrap="square" lIns="182880" tIns="146304" rIns="182880" bIns="146304" rtlCol="0">
                <a:spAutoFit/>
              </a:bodyPr>
              <a:lstStyle/>
              <a:p>
                <a:pPr>
                  <a:lnSpc>
                    <a:spcPct val="90000"/>
                  </a:lnSpc>
                  <a:spcAft>
                    <a:spcPts val="600"/>
                  </a:spcAft>
                </a:pPr>
                <a:r>
                  <a:rPr lang="en-US" altLang="zh-TW" sz="11500" b="1" dirty="0">
                    <a:solidFill>
                      <a:schemeClr val="tx1"/>
                    </a:solidFill>
                    <a:latin typeface="微軟正黑體" panose="020B0604030504040204" pitchFamily="34" charset="-120"/>
                    <a:ea typeface="微軟正黑體" panose="020B0604030504040204" pitchFamily="34" charset="-120"/>
                  </a:rPr>
                  <a:t>.NET</a:t>
                </a:r>
                <a:r>
                  <a:rPr lang="en-US" altLang="zh-TW" sz="11500" dirty="0">
                    <a:solidFill>
                      <a:schemeClr val="tx1"/>
                    </a:solidFill>
                    <a:latin typeface="微軟正黑體" panose="020B0604030504040204" pitchFamily="34" charset="-120"/>
                    <a:ea typeface="微軟正黑體" panose="020B0604030504040204" pitchFamily="34" charset="-120"/>
                  </a:rPr>
                  <a:t> </a:t>
                </a:r>
                <a:r>
                  <a:rPr lang="en-US" altLang="zh-TW" sz="9600" dirty="0">
                    <a:solidFill>
                      <a:schemeClr val="tx1"/>
                    </a:solidFill>
                    <a:latin typeface="微軟正黑體 Light" panose="020B0304030504040204" pitchFamily="34" charset="-120"/>
                    <a:ea typeface="微軟正黑體 Light" panose="020B0304030504040204" pitchFamily="34" charset="-120"/>
                  </a:rPr>
                  <a:t>Conf</a:t>
                </a:r>
                <a:endParaRPr lang="en-US" sz="9600" dirty="0">
                  <a:solidFill>
                    <a:schemeClr val="tx1"/>
                  </a:solidFill>
                  <a:latin typeface="微軟正黑體 Light" panose="020B0304030504040204" pitchFamily="34" charset="-120"/>
                  <a:ea typeface="微軟正黑體 Light" panose="020B0304030504040204" pitchFamily="34" charset="-120"/>
                </a:endParaRPr>
              </a:p>
            </p:txBody>
          </p:sp>
        </p:grpSp>
      </p:grpSp>
    </p:spTree>
    <p:extLst>
      <p:ext uri="{BB962C8B-B14F-4D97-AF65-F5344CB8AC3E}">
        <p14:creationId xmlns:p14="http://schemas.microsoft.com/office/powerpoint/2010/main" val="160098662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40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6F5AE1-0884-4066-A4C2-BE7458BDDDC9}"/>
              </a:ext>
            </a:extLst>
          </p:cNvPr>
          <p:cNvGrpSpPr/>
          <p:nvPr userDrawn="1"/>
        </p:nvGrpSpPr>
        <p:grpSpPr>
          <a:xfrm>
            <a:off x="133224" y="5735499"/>
            <a:ext cx="11925552" cy="1086500"/>
            <a:chOff x="133224" y="5735499"/>
            <a:chExt cx="11925552" cy="1086500"/>
          </a:xfrm>
        </p:grpSpPr>
        <p:pic>
          <p:nvPicPr>
            <p:cNvPr id="3" name="圖片 7" descr="一張含有 美工圖案 的圖片&#10;&#10;描述是以高可信度產生">
              <a:extLst>
                <a:ext uri="{FF2B5EF4-FFF2-40B4-BE49-F238E27FC236}">
                  <a16:creationId xmlns:a16="http://schemas.microsoft.com/office/drawing/2014/main" id="{55824B32-BA26-466C-82AC-C7783848DC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224" y="6108399"/>
              <a:ext cx="2207005" cy="713600"/>
            </a:xfrm>
            <a:prstGeom prst="rect">
              <a:avLst/>
            </a:prstGeom>
          </p:spPr>
        </p:pic>
        <p:grpSp>
          <p:nvGrpSpPr>
            <p:cNvPr id="4" name="Group 3">
              <a:extLst>
                <a:ext uri="{FF2B5EF4-FFF2-40B4-BE49-F238E27FC236}">
                  <a16:creationId xmlns:a16="http://schemas.microsoft.com/office/drawing/2014/main" id="{98A4EEF3-EC23-416C-95C6-9152CCA8F7FB}"/>
                </a:ext>
              </a:extLst>
            </p:cNvPr>
            <p:cNvGrpSpPr/>
            <p:nvPr userDrawn="1"/>
          </p:nvGrpSpPr>
          <p:grpSpPr>
            <a:xfrm>
              <a:off x="9213782" y="5735499"/>
              <a:ext cx="2844994" cy="899665"/>
              <a:chOff x="2340229" y="5678349"/>
              <a:chExt cx="2844994" cy="899665"/>
            </a:xfrm>
          </p:grpSpPr>
          <p:pic>
            <p:nvPicPr>
              <p:cNvPr id="5" name="Graphic 4">
                <a:extLst>
                  <a:ext uri="{FF2B5EF4-FFF2-40B4-BE49-F238E27FC236}">
                    <a16:creationId xmlns:a16="http://schemas.microsoft.com/office/drawing/2014/main" id="{2CA198F6-3C2B-41B5-BCEB-AED7F1BA8BA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43272" y="5678349"/>
                <a:ext cx="841951" cy="899665"/>
              </a:xfrm>
              <a:prstGeom prst="rect">
                <a:avLst/>
              </a:prstGeom>
            </p:spPr>
          </p:pic>
          <p:pic>
            <p:nvPicPr>
              <p:cNvPr id="6" name="Graphic 5">
                <a:extLst>
                  <a:ext uri="{FF2B5EF4-FFF2-40B4-BE49-F238E27FC236}">
                    <a16:creationId xmlns:a16="http://schemas.microsoft.com/office/drawing/2014/main" id="{DE7F60A8-ED19-4BD7-92B1-E7B3DF63F519}"/>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31408"/>
              <a:stretch/>
            </p:blipFill>
            <p:spPr>
              <a:xfrm>
                <a:off x="2340229" y="6173731"/>
                <a:ext cx="1984121" cy="350798"/>
              </a:xfrm>
              <a:prstGeom prst="rect">
                <a:avLst/>
              </a:prstGeom>
            </p:spPr>
          </p:pic>
        </p:grpSp>
      </p:grpSp>
    </p:spTree>
    <p:extLst>
      <p:ext uri="{BB962C8B-B14F-4D97-AF65-F5344CB8AC3E}">
        <p14:creationId xmlns:p14="http://schemas.microsoft.com/office/powerpoint/2010/main" val="237097176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hanks Page">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6F5AE1-0884-4066-A4C2-BE7458BDDDC9}"/>
              </a:ext>
            </a:extLst>
          </p:cNvPr>
          <p:cNvGrpSpPr/>
          <p:nvPr userDrawn="1"/>
        </p:nvGrpSpPr>
        <p:grpSpPr>
          <a:xfrm>
            <a:off x="133224" y="5922334"/>
            <a:ext cx="11925552" cy="899665"/>
            <a:chOff x="133224" y="5922334"/>
            <a:chExt cx="11925552" cy="899665"/>
          </a:xfrm>
        </p:grpSpPr>
        <p:pic>
          <p:nvPicPr>
            <p:cNvPr id="3" name="圖片 7" descr="一張含有 美工圖案 的圖片&#10;&#10;描述是以高可信度產生">
              <a:extLst>
                <a:ext uri="{FF2B5EF4-FFF2-40B4-BE49-F238E27FC236}">
                  <a16:creationId xmlns:a16="http://schemas.microsoft.com/office/drawing/2014/main" id="{55824B32-BA26-466C-82AC-C7783848DC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224" y="6108399"/>
              <a:ext cx="2207005" cy="713600"/>
            </a:xfrm>
            <a:prstGeom prst="rect">
              <a:avLst/>
            </a:prstGeom>
          </p:spPr>
        </p:pic>
        <p:grpSp>
          <p:nvGrpSpPr>
            <p:cNvPr id="4" name="Group 3">
              <a:extLst>
                <a:ext uri="{FF2B5EF4-FFF2-40B4-BE49-F238E27FC236}">
                  <a16:creationId xmlns:a16="http://schemas.microsoft.com/office/drawing/2014/main" id="{98A4EEF3-EC23-416C-95C6-9152CCA8F7FB}"/>
                </a:ext>
              </a:extLst>
            </p:cNvPr>
            <p:cNvGrpSpPr/>
            <p:nvPr userDrawn="1"/>
          </p:nvGrpSpPr>
          <p:grpSpPr>
            <a:xfrm>
              <a:off x="7724564" y="5922334"/>
              <a:ext cx="4334212" cy="899665"/>
              <a:chOff x="851011" y="5865184"/>
              <a:chExt cx="4334212" cy="899665"/>
            </a:xfrm>
          </p:grpSpPr>
          <p:pic>
            <p:nvPicPr>
              <p:cNvPr id="5" name="Graphic 4">
                <a:extLst>
                  <a:ext uri="{FF2B5EF4-FFF2-40B4-BE49-F238E27FC236}">
                    <a16:creationId xmlns:a16="http://schemas.microsoft.com/office/drawing/2014/main" id="{2CA198F6-3C2B-41B5-BCEB-AED7F1BA8BA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343272" y="5865184"/>
                <a:ext cx="841951" cy="899665"/>
              </a:xfrm>
              <a:prstGeom prst="rect">
                <a:avLst/>
              </a:prstGeom>
            </p:spPr>
          </p:pic>
          <p:pic>
            <p:nvPicPr>
              <p:cNvPr id="6" name="Graphic 5">
                <a:extLst>
                  <a:ext uri="{FF2B5EF4-FFF2-40B4-BE49-F238E27FC236}">
                    <a16:creationId xmlns:a16="http://schemas.microsoft.com/office/drawing/2014/main" id="{DE7F60A8-ED19-4BD7-92B1-E7B3DF63F519}"/>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r="31408"/>
              <a:stretch/>
            </p:blipFill>
            <p:spPr>
              <a:xfrm>
                <a:off x="851011" y="6031111"/>
                <a:ext cx="3473340" cy="614096"/>
              </a:xfrm>
              <a:prstGeom prst="rect">
                <a:avLst/>
              </a:prstGeom>
            </p:spPr>
          </p:pic>
        </p:grpSp>
      </p:grpSp>
      <p:grpSp>
        <p:nvGrpSpPr>
          <p:cNvPr id="21" name="Group 20">
            <a:extLst>
              <a:ext uri="{FF2B5EF4-FFF2-40B4-BE49-F238E27FC236}">
                <a16:creationId xmlns:a16="http://schemas.microsoft.com/office/drawing/2014/main" id="{A786CCF5-8EE9-4125-A917-5462B573CD04}"/>
              </a:ext>
            </a:extLst>
          </p:cNvPr>
          <p:cNvGrpSpPr/>
          <p:nvPr userDrawn="1"/>
        </p:nvGrpSpPr>
        <p:grpSpPr>
          <a:xfrm>
            <a:off x="917047" y="3832360"/>
            <a:ext cx="10327302" cy="914400"/>
            <a:chOff x="917047" y="4869180"/>
            <a:chExt cx="10327302" cy="914400"/>
          </a:xfrm>
        </p:grpSpPr>
        <p:pic>
          <p:nvPicPr>
            <p:cNvPr id="7" name="Picture 2" descr="https://t.kfs.io/organization_resource_files/635/12312/logotype_2x_original.png">
              <a:extLst>
                <a:ext uri="{FF2B5EF4-FFF2-40B4-BE49-F238E27FC236}">
                  <a16:creationId xmlns:a16="http://schemas.microsoft.com/office/drawing/2014/main" id="{15952E02-AD5D-4133-AA10-6AD70F4E47F9}"/>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4842963" y="4998246"/>
              <a:ext cx="2743200" cy="6562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https://t.kfs.io/organization_resource_files/635/13369/WS____s.png">
              <a:extLst>
                <a:ext uri="{FF2B5EF4-FFF2-40B4-BE49-F238E27FC236}">
                  <a16:creationId xmlns:a16="http://schemas.microsoft.com/office/drawing/2014/main" id="{40EAB700-8FB9-4D5E-9FA8-F17AA8E636E0}"/>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17047" y="4869180"/>
              <a:ext cx="3315729" cy="914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02A52B98-D314-4210-B9FA-B86970A31FC2}"/>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8196350" y="4869180"/>
              <a:ext cx="3047999"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520476BB-0162-4E86-BD62-84F03905A7C2}"/>
              </a:ext>
            </a:extLst>
          </p:cNvPr>
          <p:cNvGrpSpPr/>
          <p:nvPr userDrawn="1"/>
        </p:nvGrpSpPr>
        <p:grpSpPr>
          <a:xfrm>
            <a:off x="917047" y="1645206"/>
            <a:ext cx="10327302" cy="1828800"/>
            <a:chOff x="917047" y="2498489"/>
            <a:chExt cx="10327302" cy="1828800"/>
          </a:xfrm>
        </p:grpSpPr>
        <p:pic>
          <p:nvPicPr>
            <p:cNvPr id="13" name="Picture 4">
              <a:extLst>
                <a:ext uri="{FF2B5EF4-FFF2-40B4-BE49-F238E27FC236}">
                  <a16:creationId xmlns:a16="http://schemas.microsoft.com/office/drawing/2014/main" id="{5A5DBC5A-0A4B-4E65-AAA4-A51C6EF9D927}"/>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9372434" y="2498489"/>
              <a:ext cx="1871915"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distudio.blob.core.windows.net/study4tw/dotnetfb.png">
              <a:extLst>
                <a:ext uri="{FF2B5EF4-FFF2-40B4-BE49-F238E27FC236}">
                  <a16:creationId xmlns:a16="http://schemas.microsoft.com/office/drawing/2014/main" id="{820B81FF-106A-4C75-815C-3002262EBF38}"/>
                </a:ext>
              </a:extLst>
            </p:cNvPr>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917047" y="2498489"/>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distudio.blob.core.windows.net/study4tw/rladytaipei.jpeg">
              <a:extLst>
                <a:ext uri="{FF2B5EF4-FFF2-40B4-BE49-F238E27FC236}">
                  <a16:creationId xmlns:a16="http://schemas.microsoft.com/office/drawing/2014/main" id="{DFA00DE5-F01B-45CD-B634-8C9B31A5E824}"/>
                </a:ext>
              </a:extLst>
            </p:cNvPr>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3100998" y="2498489"/>
              <a:ext cx="154838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https://distudio.blob.core.windows.net/study4tw/AngularTWz_Logo.png">
              <a:extLst>
                <a:ext uri="{FF2B5EF4-FFF2-40B4-BE49-F238E27FC236}">
                  <a16:creationId xmlns:a16="http://schemas.microsoft.com/office/drawing/2014/main" id="{8DFB8527-9493-4F51-8285-993CB215977C}"/>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5004533" y="2498489"/>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a:extLst>
                <a:ext uri="{FF2B5EF4-FFF2-40B4-BE49-F238E27FC236}">
                  <a16:creationId xmlns:a16="http://schemas.microsoft.com/office/drawing/2014/main" id="{2D70DE44-8FFF-4B41-8054-8DB78159DD50}"/>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188484" y="2498489"/>
              <a:ext cx="1828800"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6721C755-9F03-41DF-9651-5B77FAA628A7}"/>
              </a:ext>
            </a:extLst>
          </p:cNvPr>
          <p:cNvGrpSpPr/>
          <p:nvPr userDrawn="1"/>
        </p:nvGrpSpPr>
        <p:grpSpPr>
          <a:xfrm>
            <a:off x="756350" y="180075"/>
            <a:ext cx="10487999" cy="1106777"/>
            <a:chOff x="756350" y="650097"/>
            <a:chExt cx="10487999" cy="1106777"/>
          </a:xfrm>
        </p:grpSpPr>
        <p:pic>
          <p:nvPicPr>
            <p:cNvPr id="10" name="Picture 14" descr="「MICROSOFT MVP」的圖片搜尋結果">
              <a:extLst>
                <a:ext uri="{FF2B5EF4-FFF2-40B4-BE49-F238E27FC236}">
                  <a16:creationId xmlns:a16="http://schemas.microsoft.com/office/drawing/2014/main" id="{DCA4F65A-6FD5-4045-B538-0DC8A6AB1DDD}"/>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4080462" y="650097"/>
              <a:ext cx="2743200" cy="11067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t.kfs.io/organization_resource_files/635/15666/SEAT_wide1.png">
              <a:extLst>
                <a:ext uri="{FF2B5EF4-FFF2-40B4-BE49-F238E27FC236}">
                  <a16:creationId xmlns:a16="http://schemas.microsoft.com/office/drawing/2014/main" id="{927D8B1B-B425-4085-8B4F-55AE0261F795}"/>
                </a:ext>
              </a:extLst>
            </p:cNvPr>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7202489" y="650097"/>
              <a:ext cx="4041860" cy="110677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2D6E3362-3F77-4426-B737-4D78987E995F}"/>
                </a:ext>
              </a:extLst>
            </p:cNvPr>
            <p:cNvSpPr/>
            <p:nvPr userDrawn="1"/>
          </p:nvSpPr>
          <p:spPr>
            <a:xfrm>
              <a:off x="756350" y="650097"/>
              <a:ext cx="2954655" cy="923330"/>
            </a:xfrm>
            <a:prstGeom prst="rect">
              <a:avLst/>
            </a:prstGeom>
          </p:spPr>
          <p:txBody>
            <a:bodyPr wrap="none">
              <a:spAutoFit/>
            </a:bodyPr>
            <a:lstStyle/>
            <a:p>
              <a:r>
                <a:rPr lang="zh-TW" altLang="en-US" sz="5400" dirty="0"/>
                <a:t>特別感謝</a:t>
              </a:r>
              <a:endParaRPr lang="en-US" sz="5400" dirty="0"/>
            </a:p>
          </p:txBody>
        </p:sp>
      </p:grpSp>
      <p:sp>
        <p:nvSpPr>
          <p:cNvPr id="22" name="Rectangle 21">
            <a:extLst>
              <a:ext uri="{FF2B5EF4-FFF2-40B4-BE49-F238E27FC236}">
                <a16:creationId xmlns:a16="http://schemas.microsoft.com/office/drawing/2014/main" id="{82F0BD71-5522-4103-92D1-00A5C6259893}"/>
              </a:ext>
            </a:extLst>
          </p:cNvPr>
          <p:cNvSpPr/>
          <p:nvPr userDrawn="1"/>
        </p:nvSpPr>
        <p:spPr bwMode="auto">
          <a:xfrm>
            <a:off x="0" y="4848804"/>
            <a:ext cx="12192000" cy="991819"/>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lnSpc>
                <a:spcPct val="90000"/>
              </a:lnSpc>
              <a:spcBef>
                <a:spcPct val="0"/>
              </a:spcBef>
              <a:spcAft>
                <a:spcPct val="0"/>
              </a:spcAft>
            </a:pPr>
            <a:r>
              <a:rPr lang="zh-TW" altLang="en-US" sz="4000" dirty="0">
                <a:gradFill>
                  <a:gsLst>
                    <a:gs pos="0">
                      <a:srgbClr val="FFFFFF"/>
                    </a:gs>
                    <a:gs pos="100000">
                      <a:srgbClr val="FFFFFF"/>
                    </a:gs>
                  </a:gsLst>
                  <a:lin ang="5400000" scaled="0"/>
                </a:gradFill>
                <a:ea typeface="Segoe UI" pitchFamily="34" charset="0"/>
                <a:cs typeface="Segoe UI" pitchFamily="34" charset="0"/>
              </a:rPr>
              <a:t>                 以及各位參與活動的你們</a:t>
            </a: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EE491034-215F-4801-9819-C975C85D7EA5}"/>
              </a:ext>
            </a:extLst>
          </p:cNvPr>
          <p:cNvPicPr>
            <a:picLocks noChangeAspect="1"/>
          </p:cNvPicPr>
          <p:nvPr userDrawn="1"/>
        </p:nvPicPr>
        <p:blipFill>
          <a:blip r:embed="rId17"/>
          <a:stretch>
            <a:fillRect/>
          </a:stretch>
        </p:blipFill>
        <p:spPr>
          <a:xfrm>
            <a:off x="8196060" y="4848803"/>
            <a:ext cx="2175600" cy="991818"/>
          </a:xfrm>
          <a:prstGeom prst="rect">
            <a:avLst/>
          </a:prstGeom>
        </p:spPr>
      </p:pic>
    </p:spTree>
    <p:extLst>
      <p:ext uri="{BB962C8B-B14F-4D97-AF65-F5344CB8AC3E}">
        <p14:creationId xmlns:p14="http://schemas.microsoft.com/office/powerpoint/2010/main" val="28827084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只有標題">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86519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1"/>
            <a:ext cx="10363200" cy="1470025"/>
          </a:xfrm>
        </p:spPr>
        <p:txBody>
          <a:bodyPr/>
          <a:lstStyle>
            <a:lvl1pPr>
              <a:defRPr sz="4400"/>
            </a:lvl1pPr>
          </a:lstStyle>
          <a:p>
            <a:r>
              <a:rPr lang="zh-TW" altLang="en-US"/>
              <a:t>按一下以編輯母片標題樣式</a:t>
            </a:r>
            <a:endParaRPr lang="en-US" dirty="0"/>
          </a:p>
        </p:txBody>
      </p:sp>
      <p:sp>
        <p:nvSpPr>
          <p:cNvPr id="3" name="Subtitle 2"/>
          <p:cNvSpPr>
            <a:spLocks noGrp="1"/>
          </p:cNvSpPr>
          <p:nvPr>
            <p:ph type="subTitle" idx="1"/>
          </p:nvPr>
        </p:nvSpPr>
        <p:spPr>
          <a:xfrm>
            <a:off x="1828800" y="3886200"/>
            <a:ext cx="8534400" cy="406896"/>
          </a:xfrm>
        </p:spPr>
        <p:txBody>
          <a:bodyPr>
            <a:normAutofit/>
          </a:bodyPr>
          <a:lstStyle>
            <a:lvl1pPr marL="0" indent="0" algn="ctr">
              <a:buNone/>
              <a:defRPr sz="1600">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zh-TW" altLang="en-US"/>
              <a:t>按一下以編輯母片子標題樣式</a:t>
            </a:r>
            <a:endParaRPr lang="en-US" dirty="0"/>
          </a:p>
        </p:txBody>
      </p:sp>
    </p:spTree>
    <p:extLst>
      <p:ext uri="{BB962C8B-B14F-4D97-AF65-F5344CB8AC3E}">
        <p14:creationId xmlns:p14="http://schemas.microsoft.com/office/powerpoint/2010/main" val="219262893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4B41D8-A03F-4344-B0F3-2DAFD8F7D54A}" type="datetimeFigureOut">
              <a:rPr lang="en-US" smtClean="0"/>
              <a:t>2020/12/21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F96E42-CFA5-423C-984D-AE18DEC66952}" type="slidenum">
              <a:rPr lang="en-US" smtClean="0"/>
              <a:t>‹#›</a:t>
            </a:fld>
            <a:endParaRPr lang="en-US"/>
          </a:p>
        </p:txBody>
      </p:sp>
    </p:spTree>
    <p:extLst>
      <p:ext uri="{BB962C8B-B14F-4D97-AF65-F5344CB8AC3E}">
        <p14:creationId xmlns:p14="http://schemas.microsoft.com/office/powerpoint/2010/main" val="25113841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5755" y="260648"/>
            <a:ext cx="11932907" cy="648072"/>
          </a:xfrm>
        </p:spPr>
        <p:txBody>
          <a:bodyPr/>
          <a:lstStyle/>
          <a:p>
            <a:r>
              <a:rPr lang="zh-TW" altLang="en-US" dirty="0"/>
              <a:t>母片</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Tree>
    <p:extLst>
      <p:ext uri="{BB962C8B-B14F-4D97-AF65-F5344CB8AC3E}">
        <p14:creationId xmlns:p14="http://schemas.microsoft.com/office/powerpoint/2010/main" val="276128558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09600" y="274637"/>
            <a:ext cx="10972800" cy="1143200"/>
          </a:xfrm>
          <a:prstGeom prst="rect">
            <a:avLst/>
          </a:prstGeom>
        </p:spPr>
        <p:txBody>
          <a:bodyPr spcFirstLastPara="1" wrap="square" lIns="91425" tIns="91425" rIns="91425" bIns="91425" anchor="b" anchorCtr="0"/>
          <a:lstStyle>
            <a:lvl1pPr lvl="0">
              <a:spcBef>
                <a:spcPts val="0"/>
              </a:spcBef>
              <a:spcAft>
                <a:spcPts val="0"/>
              </a:spcAft>
              <a:buSzPts val="3600"/>
              <a:buNone/>
              <a:defRPr>
                <a:solidFill>
                  <a:srgbClr val="DA0002"/>
                </a:solidFill>
              </a:defRPr>
            </a:lvl1pPr>
            <a:lvl2pPr lvl="1">
              <a:spcBef>
                <a:spcPts val="0"/>
              </a:spcBef>
              <a:spcAft>
                <a:spcPts val="0"/>
              </a:spcAft>
              <a:buSzPts val="3600"/>
              <a:buNone/>
              <a:defRPr>
                <a:solidFill>
                  <a:srgbClr val="DA0002"/>
                </a:solidFill>
              </a:defRPr>
            </a:lvl2pPr>
            <a:lvl3pPr lvl="2">
              <a:spcBef>
                <a:spcPts val="0"/>
              </a:spcBef>
              <a:spcAft>
                <a:spcPts val="0"/>
              </a:spcAft>
              <a:buSzPts val="3600"/>
              <a:buNone/>
              <a:defRPr>
                <a:solidFill>
                  <a:srgbClr val="DA0002"/>
                </a:solidFill>
              </a:defRPr>
            </a:lvl3pPr>
            <a:lvl4pPr lvl="3">
              <a:spcBef>
                <a:spcPts val="0"/>
              </a:spcBef>
              <a:spcAft>
                <a:spcPts val="0"/>
              </a:spcAft>
              <a:buSzPts val="3600"/>
              <a:buNone/>
              <a:defRPr>
                <a:solidFill>
                  <a:srgbClr val="DA0002"/>
                </a:solidFill>
              </a:defRPr>
            </a:lvl4pPr>
            <a:lvl5pPr lvl="4">
              <a:spcBef>
                <a:spcPts val="0"/>
              </a:spcBef>
              <a:spcAft>
                <a:spcPts val="0"/>
              </a:spcAft>
              <a:buSzPts val="3600"/>
              <a:buNone/>
              <a:defRPr>
                <a:solidFill>
                  <a:srgbClr val="DA0002"/>
                </a:solidFill>
              </a:defRPr>
            </a:lvl5pPr>
            <a:lvl6pPr lvl="5">
              <a:spcBef>
                <a:spcPts val="0"/>
              </a:spcBef>
              <a:spcAft>
                <a:spcPts val="0"/>
              </a:spcAft>
              <a:buSzPts val="3600"/>
              <a:buNone/>
              <a:defRPr>
                <a:solidFill>
                  <a:srgbClr val="DA0002"/>
                </a:solidFill>
              </a:defRPr>
            </a:lvl6pPr>
            <a:lvl7pPr lvl="6">
              <a:spcBef>
                <a:spcPts val="0"/>
              </a:spcBef>
              <a:spcAft>
                <a:spcPts val="0"/>
              </a:spcAft>
              <a:buSzPts val="3600"/>
              <a:buNone/>
              <a:defRPr>
                <a:solidFill>
                  <a:srgbClr val="DA0002"/>
                </a:solidFill>
              </a:defRPr>
            </a:lvl7pPr>
            <a:lvl8pPr lvl="7">
              <a:spcBef>
                <a:spcPts val="0"/>
              </a:spcBef>
              <a:spcAft>
                <a:spcPts val="0"/>
              </a:spcAft>
              <a:buSzPts val="3600"/>
              <a:buNone/>
              <a:defRPr>
                <a:solidFill>
                  <a:srgbClr val="DA0002"/>
                </a:solidFill>
              </a:defRPr>
            </a:lvl8pPr>
            <a:lvl9pPr lvl="8">
              <a:spcBef>
                <a:spcPts val="0"/>
              </a:spcBef>
              <a:spcAft>
                <a:spcPts val="0"/>
              </a:spcAft>
              <a:buSzPts val="3600"/>
              <a:buNone/>
              <a:defRPr>
                <a:solidFill>
                  <a:srgbClr val="DA0002"/>
                </a:solidFill>
              </a:defRPr>
            </a:lvl9pPr>
          </a:lstStyle>
          <a:p>
            <a:endParaRPr/>
          </a:p>
        </p:txBody>
      </p:sp>
      <p:sp>
        <p:nvSpPr>
          <p:cNvPr id="18" name="Shape 18"/>
          <p:cNvSpPr txBox="1">
            <a:spLocks noGrp="1"/>
          </p:cNvSpPr>
          <p:nvPr>
            <p:ph type="body" idx="1"/>
          </p:nvPr>
        </p:nvSpPr>
        <p:spPr>
          <a:xfrm>
            <a:off x="609600" y="1600200"/>
            <a:ext cx="10972800" cy="4967600"/>
          </a:xfrm>
          <a:prstGeom prst="rect">
            <a:avLst/>
          </a:prstGeom>
        </p:spPr>
        <p:txBody>
          <a:bodyPr spcFirstLastPara="1" wrap="square" lIns="91425" tIns="91425" rIns="91425" bIns="91425" anchor="t" anchorCtr="0"/>
          <a:lstStyle>
            <a:lvl1pPr marL="609585" lvl="0" indent="-558786">
              <a:spcBef>
                <a:spcPts val="800"/>
              </a:spcBef>
              <a:spcAft>
                <a:spcPts val="0"/>
              </a:spcAft>
              <a:buSzPts val="30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endParaRPr dirty="0"/>
          </a:p>
        </p:txBody>
      </p:sp>
      <p:cxnSp>
        <p:nvCxnSpPr>
          <p:cNvPr id="19" name="Shape 19"/>
          <p:cNvCxnSpPr/>
          <p:nvPr/>
        </p:nvCxnSpPr>
        <p:spPr>
          <a:xfrm>
            <a:off x="609600" y="1524000"/>
            <a:ext cx="10972800" cy="0"/>
          </a:xfrm>
          <a:prstGeom prst="straightConnector1">
            <a:avLst/>
          </a:prstGeom>
          <a:noFill/>
          <a:ln w="50800" cap="flat" cmpd="sng">
            <a:solidFill>
              <a:srgbClr val="DA0002"/>
            </a:solidFill>
            <a:prstDash val="solid"/>
            <a:round/>
            <a:headEnd type="none" w="sm" len="sm"/>
            <a:tailEnd type="none" w="sm" len="sm"/>
          </a:ln>
        </p:spPr>
      </p:cxnSp>
      <p:sp>
        <p:nvSpPr>
          <p:cNvPr id="20" name="Shape 20"/>
          <p:cNvSpPr txBox="1">
            <a:spLocks noGrp="1"/>
          </p:cNvSpPr>
          <p:nvPr>
            <p:ph type="sldNum" idx="12"/>
          </p:nvPr>
        </p:nvSpPr>
        <p:spPr>
          <a:xfrm>
            <a:off x="11409055"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TW" smtClean="0"/>
              <a:pPr/>
              <a:t>‹#›</a:t>
            </a:fld>
            <a:endParaRPr lang="zh-TW" altLang="en-US" dirty="0"/>
          </a:p>
        </p:txBody>
      </p:sp>
    </p:spTree>
    <p:extLst>
      <p:ext uri="{BB962C8B-B14F-4D97-AF65-F5344CB8AC3E}">
        <p14:creationId xmlns:p14="http://schemas.microsoft.com/office/powerpoint/2010/main" val="278153313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自訂版面配置">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7D4ADD-516D-4AC5-9CD7-63B4697A1480}"/>
              </a:ext>
            </a:extLst>
          </p:cNvPr>
          <p:cNvSpPr>
            <a:spLocks noGrp="1"/>
          </p:cNvSpPr>
          <p:nvPr>
            <p:ph type="title"/>
          </p:nvPr>
        </p:nvSpPr>
        <p:spPr/>
        <p:txBody>
          <a:bodyPr/>
          <a:lstStyle/>
          <a:p>
            <a:r>
              <a:rPr lang="zh-TW" altLang="en-US"/>
              <a:t>按一下以編輯母片標題樣式</a:t>
            </a:r>
          </a:p>
        </p:txBody>
      </p:sp>
      <p:sp>
        <p:nvSpPr>
          <p:cNvPr id="3" name="投影片編號版面配置區 2">
            <a:extLst>
              <a:ext uri="{FF2B5EF4-FFF2-40B4-BE49-F238E27FC236}">
                <a16:creationId xmlns:a16="http://schemas.microsoft.com/office/drawing/2014/main" id="{B3706821-C6DA-4C94-B461-0D6564E2C4BE}"/>
              </a:ext>
            </a:extLst>
          </p:cNvPr>
          <p:cNvSpPr>
            <a:spLocks noGrp="1"/>
          </p:cNvSpPr>
          <p:nvPr>
            <p:ph type="sldNum" idx="10"/>
          </p:nvPr>
        </p:nvSpPr>
        <p:spPr/>
        <p:txBody>
          <a:bodyPr/>
          <a:lstStyle/>
          <a:p>
            <a:fld id="{00000000-1234-1234-1234-123412341234}" type="slidenum">
              <a:rPr lang="en-US" altLang="zh-TW" smtClean="0"/>
              <a:pPr/>
              <a:t>‹#›</a:t>
            </a:fld>
            <a:endParaRPr lang="zh-TW" altLang="en-US"/>
          </a:p>
        </p:txBody>
      </p:sp>
    </p:spTree>
    <p:extLst>
      <p:ext uri="{BB962C8B-B14F-4D97-AF65-F5344CB8AC3E}">
        <p14:creationId xmlns:p14="http://schemas.microsoft.com/office/powerpoint/2010/main" val="135588495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標題投影片">
  <p:cSld name="標題投影片">
    <p:bg>
      <p:bgPr>
        <a:gradFill>
          <a:gsLst>
            <a:gs pos="0">
              <a:srgbClr val="FF7A41"/>
            </a:gs>
            <a:gs pos="11000">
              <a:srgbClr val="FF7A41"/>
            </a:gs>
            <a:gs pos="34000">
              <a:srgbClr val="E63943"/>
            </a:gs>
            <a:gs pos="78000">
              <a:srgbClr val="BC347D"/>
            </a:gs>
            <a:gs pos="100000">
              <a:srgbClr val="7E2CD3"/>
            </a:gs>
          </a:gsLst>
          <a:lin ang="2700000" scaled="0"/>
        </a:gradFill>
        <a:effectLst/>
      </p:bgPr>
    </p:bg>
    <p:spTree>
      <p:nvGrpSpPr>
        <p:cNvPr id="1" name="Shape 14"/>
        <p:cNvGrpSpPr/>
        <p:nvPr/>
      </p:nvGrpSpPr>
      <p:grpSpPr>
        <a:xfrm>
          <a:off x="0" y="0"/>
          <a:ext cx="0" cy="0"/>
          <a:chOff x="0" y="0"/>
          <a:chExt cx="0" cy="0"/>
        </a:xfrm>
      </p:grpSpPr>
      <p:sp>
        <p:nvSpPr>
          <p:cNvPr id="15" name="Google Shape;15;p65"/>
          <p:cNvSpPr/>
          <p:nvPr/>
        </p:nvSpPr>
        <p:spPr>
          <a:xfrm>
            <a:off x="3183775" y="3552050"/>
            <a:ext cx="9009125" cy="2304102"/>
          </a:xfrm>
          <a:custGeom>
            <a:avLst/>
            <a:gdLst/>
            <a:ahLst/>
            <a:cxnLst/>
            <a:rect l="l" t="t" r="r" b="b"/>
            <a:pathLst>
              <a:path w="10015" h="12074" extrusionOk="0">
                <a:moveTo>
                  <a:pt x="0" y="2020"/>
                </a:moveTo>
                <a:lnTo>
                  <a:pt x="10014" y="0"/>
                </a:lnTo>
                <a:cubicBezTo>
                  <a:pt x="10011" y="3341"/>
                  <a:pt x="10018" y="5984"/>
                  <a:pt x="10015" y="9325"/>
                </a:cubicBezTo>
                <a:lnTo>
                  <a:pt x="0" y="12074"/>
                </a:lnTo>
                <a:lnTo>
                  <a:pt x="0" y="2020"/>
                </a:lnTo>
                <a:close/>
              </a:path>
            </a:pathLst>
          </a:custGeom>
          <a:solidFill>
            <a:srgbClr val="373A3A"/>
          </a:solidFill>
          <a:ln>
            <a:noFill/>
          </a:ln>
          <a:effectLst>
            <a:outerShdw blurRad="50800" dist="38100" dir="13500000" algn="b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 name="Google Shape;16;p65"/>
          <p:cNvSpPr/>
          <p:nvPr/>
        </p:nvSpPr>
        <p:spPr>
          <a:xfrm>
            <a:off x="-8534" y="1785982"/>
            <a:ext cx="12209069" cy="3286037"/>
          </a:xfrm>
          <a:custGeom>
            <a:avLst/>
            <a:gdLst/>
            <a:ahLst/>
            <a:cxnLst/>
            <a:rect l="l" t="t" r="r" b="b"/>
            <a:pathLst>
              <a:path w="10014" h="12074" extrusionOk="0">
                <a:moveTo>
                  <a:pt x="0" y="2020"/>
                </a:moveTo>
                <a:lnTo>
                  <a:pt x="10014" y="0"/>
                </a:lnTo>
                <a:cubicBezTo>
                  <a:pt x="10011" y="3341"/>
                  <a:pt x="10009" y="6681"/>
                  <a:pt x="10006" y="10022"/>
                </a:cubicBezTo>
                <a:lnTo>
                  <a:pt x="0" y="12074"/>
                </a:lnTo>
                <a:lnTo>
                  <a:pt x="0" y="2020"/>
                </a:lnTo>
                <a:close/>
              </a:path>
            </a:pathLst>
          </a:custGeom>
          <a:solidFill>
            <a:schemeClr val="lt1"/>
          </a:solidFill>
          <a:ln>
            <a:noFill/>
          </a:ln>
          <a:effectLst>
            <a:outerShdw blurRad="50800" dist="38100" dir="13500000" algn="b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 name="Google Shape;17;p65"/>
          <p:cNvSpPr txBox="1">
            <a:spLocks noGrp="1"/>
          </p:cNvSpPr>
          <p:nvPr>
            <p:ph type="ctrTitle"/>
          </p:nvPr>
        </p:nvSpPr>
        <p:spPr>
          <a:xfrm rot="-188171">
            <a:off x="784141" y="2436828"/>
            <a:ext cx="10593197" cy="21868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E73941"/>
              </a:buClr>
              <a:buSzPts val="6600"/>
              <a:buFont typeface="Microsoft JhengHei"/>
              <a:buNone/>
              <a:defRPr sz="6600" b="0">
                <a:solidFill>
                  <a:srgbClr val="E7394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65"/>
          <p:cNvSpPr txBox="1">
            <a:spLocks noGrp="1"/>
          </p:cNvSpPr>
          <p:nvPr>
            <p:ph type="subTitle" idx="1"/>
          </p:nvPr>
        </p:nvSpPr>
        <p:spPr>
          <a:xfrm rot="-185751">
            <a:off x="3325176" y="5064986"/>
            <a:ext cx="2940824" cy="51802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1000"/>
              </a:spcBef>
              <a:spcAft>
                <a:spcPts val="0"/>
              </a:spcAft>
              <a:buClr>
                <a:schemeClr val="lt1"/>
              </a:buClr>
              <a:buSzPts val="2400"/>
              <a:buNone/>
              <a:defRPr sz="2400" b="1">
                <a:solidFill>
                  <a:schemeClr val="lt1"/>
                </a:solidFill>
              </a:defRPr>
            </a:lvl1pPr>
            <a:lvl2pPr lvl="1" algn="ctr">
              <a:lnSpc>
                <a:spcPct val="90000"/>
              </a:lnSpc>
              <a:spcBef>
                <a:spcPts val="500"/>
              </a:spcBef>
              <a:spcAft>
                <a:spcPts val="0"/>
              </a:spcAft>
              <a:buClr>
                <a:srgbClr val="3A3838"/>
              </a:buClr>
              <a:buSzPts val="2000"/>
              <a:buNone/>
              <a:defRPr sz="2000"/>
            </a:lvl2pPr>
            <a:lvl3pPr lvl="2" algn="ctr">
              <a:lnSpc>
                <a:spcPct val="90000"/>
              </a:lnSpc>
              <a:spcBef>
                <a:spcPts val="500"/>
              </a:spcBef>
              <a:spcAft>
                <a:spcPts val="0"/>
              </a:spcAft>
              <a:buClr>
                <a:srgbClr val="3A3838"/>
              </a:buClr>
              <a:buSzPts val="1800"/>
              <a:buNone/>
              <a:defRPr sz="1800"/>
            </a:lvl3pPr>
            <a:lvl4pPr lvl="3" algn="ctr">
              <a:lnSpc>
                <a:spcPct val="90000"/>
              </a:lnSpc>
              <a:spcBef>
                <a:spcPts val="500"/>
              </a:spcBef>
              <a:spcAft>
                <a:spcPts val="0"/>
              </a:spcAft>
              <a:buClr>
                <a:srgbClr val="3A3838"/>
              </a:buClr>
              <a:buSzPts val="1600"/>
              <a:buNone/>
              <a:defRPr sz="1600"/>
            </a:lvl4pPr>
            <a:lvl5pPr lvl="4" algn="ctr">
              <a:lnSpc>
                <a:spcPct val="90000"/>
              </a:lnSpc>
              <a:spcBef>
                <a:spcPts val="500"/>
              </a:spcBef>
              <a:spcAft>
                <a:spcPts val="0"/>
              </a:spcAft>
              <a:buClr>
                <a:srgbClr val="3A3838"/>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65"/>
          <p:cNvSpPr txBox="1">
            <a:spLocks noGrp="1"/>
          </p:cNvSpPr>
          <p:nvPr>
            <p:ph type="sldNum" idx="12"/>
          </p:nvPr>
        </p:nvSpPr>
        <p:spPr>
          <a:xfrm>
            <a:off x="10633434" y="6356350"/>
            <a:ext cx="72036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zh-TW"/>
              <a:t>‹#›</a:t>
            </a:fld>
            <a:endParaRPr/>
          </a:p>
        </p:txBody>
      </p:sp>
      <p:sp>
        <p:nvSpPr>
          <p:cNvPr id="22" name="Google Shape;22;p65"/>
          <p:cNvSpPr txBox="1">
            <a:spLocks noGrp="1"/>
          </p:cNvSpPr>
          <p:nvPr>
            <p:ph type="body" idx="2"/>
          </p:nvPr>
        </p:nvSpPr>
        <p:spPr>
          <a:xfrm rot="-182855">
            <a:off x="6276992" y="4912727"/>
            <a:ext cx="2715191" cy="53407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400"/>
              <a:buNone/>
              <a:defRPr sz="1400" b="0">
                <a:solidFill>
                  <a:schemeClr val="lt1"/>
                </a:solidFill>
                <a:latin typeface="Microsoft JhengHei"/>
                <a:ea typeface="Microsoft JhengHei"/>
                <a:cs typeface="Microsoft JhengHei"/>
                <a:sym typeface="Microsoft JhengHei"/>
              </a:defRPr>
            </a:lvl1pPr>
            <a:lvl2pPr marL="914400" lvl="1" indent="-342900" algn="l">
              <a:lnSpc>
                <a:spcPct val="90000"/>
              </a:lnSpc>
              <a:spcBef>
                <a:spcPts val="500"/>
              </a:spcBef>
              <a:spcAft>
                <a:spcPts val="0"/>
              </a:spcAft>
              <a:buClr>
                <a:srgbClr val="3A3838"/>
              </a:buClr>
              <a:buSzPts val="1800"/>
              <a:buChar char="•"/>
              <a:defRPr/>
            </a:lvl2pPr>
            <a:lvl3pPr marL="1371600" lvl="2" indent="-342900" algn="l">
              <a:lnSpc>
                <a:spcPct val="90000"/>
              </a:lnSpc>
              <a:spcBef>
                <a:spcPts val="500"/>
              </a:spcBef>
              <a:spcAft>
                <a:spcPts val="0"/>
              </a:spcAft>
              <a:buClr>
                <a:srgbClr val="3A3838"/>
              </a:buClr>
              <a:buSzPts val="1800"/>
              <a:buChar char="•"/>
              <a:defRPr/>
            </a:lvl3pPr>
            <a:lvl4pPr marL="1828800" lvl="3" indent="-342900" algn="l">
              <a:lnSpc>
                <a:spcPct val="90000"/>
              </a:lnSpc>
              <a:spcBef>
                <a:spcPts val="500"/>
              </a:spcBef>
              <a:spcAft>
                <a:spcPts val="0"/>
              </a:spcAft>
              <a:buClr>
                <a:srgbClr val="3A3838"/>
              </a:buClr>
              <a:buSzPts val="1800"/>
              <a:buChar char="•"/>
              <a:defRPr/>
            </a:lvl4pPr>
            <a:lvl5pPr marL="2286000" lvl="4" indent="-342900" algn="l">
              <a:lnSpc>
                <a:spcPct val="90000"/>
              </a:lnSpc>
              <a:spcBef>
                <a:spcPts val="500"/>
              </a:spcBef>
              <a:spcAft>
                <a:spcPts val="0"/>
              </a:spcAft>
              <a:buClr>
                <a:srgbClr val="3A3838"/>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3" name="Google Shape;23;p65" descr="一張含有 文字, 標誌 的圖片  自動產生的描述"/>
          <p:cNvPicPr preferRelativeResize="0"/>
          <p:nvPr/>
        </p:nvPicPr>
        <p:blipFill rotWithShape="1">
          <a:blip r:embed="rId2">
            <a:alphaModFix/>
          </a:blip>
          <a:srcRect/>
          <a:stretch/>
        </p:blipFill>
        <p:spPr>
          <a:xfrm>
            <a:off x="-39056" y="-309354"/>
            <a:ext cx="3010619" cy="3010619"/>
          </a:xfrm>
          <a:prstGeom prst="rect">
            <a:avLst/>
          </a:prstGeom>
          <a:noFill/>
          <a:ln>
            <a:noFill/>
          </a:ln>
        </p:spPr>
      </p:pic>
    </p:spTree>
    <p:extLst>
      <p:ext uri="{BB962C8B-B14F-4D97-AF65-F5344CB8AC3E}">
        <p14:creationId xmlns:p14="http://schemas.microsoft.com/office/powerpoint/2010/main" val="1727330742"/>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F657295-6260-4968-BDD6-2A0548383F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2888"/>
          <a:stretch/>
        </p:blipFill>
        <p:spPr>
          <a:xfrm>
            <a:off x="0" y="-43277"/>
            <a:ext cx="12192000" cy="6901277"/>
          </a:xfrm>
          <a:prstGeom prst="rect">
            <a:avLst/>
          </a:prstGeom>
        </p:spPr>
      </p:pic>
      <p:pic>
        <p:nvPicPr>
          <p:cNvPr id="10" name="Graphic 9">
            <a:extLst>
              <a:ext uri="{FF2B5EF4-FFF2-40B4-BE49-F238E27FC236}">
                <a16:creationId xmlns:a16="http://schemas.microsoft.com/office/drawing/2014/main" id="{47D3EF37-628B-410A-A0C0-996B6D56939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12" name="Picture 11">
            <a:extLst>
              <a:ext uri="{FF2B5EF4-FFF2-40B4-BE49-F238E27FC236}">
                <a16:creationId xmlns:a16="http://schemas.microsoft.com/office/drawing/2014/main" id="{288C06BD-944D-49BA-BC66-342D89681C21}"/>
              </a:ext>
            </a:extLst>
          </p:cNvPr>
          <p:cNvPicPr>
            <a:picLocks noChangeAspect="1"/>
          </p:cNvPicPr>
          <p:nvPr userDrawn="1"/>
        </p:nvPicPr>
        <p:blipFill>
          <a:blip r:embed="rId6"/>
          <a:srcRect/>
          <a:stretch/>
        </p:blipFill>
        <p:spPr>
          <a:xfrm>
            <a:off x="10395723" y="123509"/>
            <a:ext cx="1630200" cy="304834"/>
          </a:xfrm>
          <a:prstGeom prst="rect">
            <a:avLst/>
          </a:prstGeom>
        </p:spPr>
      </p:pic>
      <p:pic>
        <p:nvPicPr>
          <p:cNvPr id="20" name="Graphic 19">
            <a:extLst>
              <a:ext uri="{FF2B5EF4-FFF2-40B4-BE49-F238E27FC236}">
                <a16:creationId xmlns:a16="http://schemas.microsoft.com/office/drawing/2014/main" id="{E79BE5FB-37BD-41E2-8699-E57476714F6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938979" y="47326"/>
            <a:ext cx="1280160" cy="457200"/>
          </a:xfrm>
          <a:prstGeom prst="rect">
            <a:avLst/>
          </a:prstGeom>
        </p:spPr>
      </p:pic>
      <p:grpSp>
        <p:nvGrpSpPr>
          <p:cNvPr id="21" name="Graphic 13">
            <a:extLst>
              <a:ext uri="{FF2B5EF4-FFF2-40B4-BE49-F238E27FC236}">
                <a16:creationId xmlns:a16="http://schemas.microsoft.com/office/drawing/2014/main" id="{B88523B8-DFE3-4C12-B80E-2066A966A4FE}"/>
              </a:ext>
            </a:extLst>
          </p:cNvPr>
          <p:cNvGrpSpPr>
            <a:grpSpLocks noChangeAspect="1"/>
          </p:cNvGrpSpPr>
          <p:nvPr userDrawn="1"/>
        </p:nvGrpSpPr>
        <p:grpSpPr>
          <a:xfrm>
            <a:off x="7017891" y="80039"/>
            <a:ext cx="1716235" cy="365760"/>
            <a:chOff x="5520822" y="102584"/>
            <a:chExt cx="2443650" cy="520785"/>
          </a:xfrm>
        </p:grpSpPr>
        <p:sp>
          <p:nvSpPr>
            <p:cNvPr id="22" name="Freeform: Shape 21">
              <a:extLst>
                <a:ext uri="{FF2B5EF4-FFF2-40B4-BE49-F238E27FC236}">
                  <a16:creationId xmlns:a16="http://schemas.microsoft.com/office/drawing/2014/main" id="{804C818F-282B-4D6E-B1BF-E9CD4646B21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23" name="Freeform: Shape 22">
              <a:extLst>
                <a:ext uri="{FF2B5EF4-FFF2-40B4-BE49-F238E27FC236}">
                  <a16:creationId xmlns:a16="http://schemas.microsoft.com/office/drawing/2014/main" id="{9457CB50-3F11-478C-B41C-986E698586D7}"/>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24" name="Freeform: Shape 23">
              <a:extLst>
                <a:ext uri="{FF2B5EF4-FFF2-40B4-BE49-F238E27FC236}">
                  <a16:creationId xmlns:a16="http://schemas.microsoft.com/office/drawing/2014/main" id="{4CDE8AD8-43B2-41DF-833D-89674D4E7C9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25" name="Freeform: Shape 24">
              <a:extLst>
                <a:ext uri="{FF2B5EF4-FFF2-40B4-BE49-F238E27FC236}">
                  <a16:creationId xmlns:a16="http://schemas.microsoft.com/office/drawing/2014/main" id="{4FE2653A-5E8F-484A-938B-E65FBFCFA4F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26" name="Freeform: Shape 25">
              <a:extLst>
                <a:ext uri="{FF2B5EF4-FFF2-40B4-BE49-F238E27FC236}">
                  <a16:creationId xmlns:a16="http://schemas.microsoft.com/office/drawing/2014/main" id="{FF8FB0A7-E038-415D-A91E-A91F826B3CBC}"/>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141806224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章節標題" type="secHead">
  <p:cSld name="章節標題">
    <p:bg>
      <p:bgPr>
        <a:gradFill>
          <a:gsLst>
            <a:gs pos="0">
              <a:srgbClr val="FF7A41"/>
            </a:gs>
            <a:gs pos="11000">
              <a:srgbClr val="FF7A41"/>
            </a:gs>
            <a:gs pos="34000">
              <a:srgbClr val="E63943"/>
            </a:gs>
            <a:gs pos="92000">
              <a:srgbClr val="BC347D"/>
            </a:gs>
            <a:gs pos="100000">
              <a:srgbClr val="7E2CD3"/>
            </a:gs>
          </a:gsLst>
          <a:lin ang="2700000" scaled="0"/>
        </a:gradFill>
        <a:effectLst/>
      </p:bgPr>
    </p:bg>
    <p:spTree>
      <p:nvGrpSpPr>
        <p:cNvPr id="1" name="Shape 24"/>
        <p:cNvGrpSpPr/>
        <p:nvPr/>
      </p:nvGrpSpPr>
      <p:grpSpPr>
        <a:xfrm>
          <a:off x="0" y="0"/>
          <a:ext cx="0" cy="0"/>
          <a:chOff x="0" y="0"/>
          <a:chExt cx="0" cy="0"/>
        </a:xfrm>
      </p:grpSpPr>
      <p:sp>
        <p:nvSpPr>
          <p:cNvPr id="25" name="Google Shape;25;p66"/>
          <p:cNvSpPr txBox="1">
            <a:spLocks noGrp="1"/>
          </p:cNvSpPr>
          <p:nvPr>
            <p:ph type="title"/>
          </p:nvPr>
        </p:nvSpPr>
        <p:spPr>
          <a:xfrm>
            <a:off x="831850" y="1709738"/>
            <a:ext cx="10515600" cy="217214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7200"/>
              <a:buFont typeface="Microsoft JhengHei"/>
              <a:buNone/>
              <a:defRPr sz="7200" b="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6"/>
          <p:cNvSpPr txBox="1">
            <a:spLocks noGrp="1"/>
          </p:cNvSpPr>
          <p:nvPr>
            <p:ph type="body" idx="1"/>
          </p:nvPr>
        </p:nvSpPr>
        <p:spPr>
          <a:xfrm>
            <a:off x="831850" y="3881887"/>
            <a:ext cx="10515600" cy="22077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4000"/>
              <a:buNone/>
              <a:defRPr sz="4000">
                <a:solidFill>
                  <a:schemeClr val="lt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extLst>
      <p:ext uri="{BB962C8B-B14F-4D97-AF65-F5344CB8AC3E}">
        <p14:creationId xmlns:p14="http://schemas.microsoft.com/office/powerpoint/2010/main" val="59084652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標題及內容">
  <p:cSld name="標題及內容">
    <p:spTree>
      <p:nvGrpSpPr>
        <p:cNvPr id="1" name="Shape 27"/>
        <p:cNvGrpSpPr/>
        <p:nvPr/>
      </p:nvGrpSpPr>
      <p:grpSpPr>
        <a:xfrm>
          <a:off x="0" y="0"/>
          <a:ext cx="0" cy="0"/>
          <a:chOff x="0" y="0"/>
          <a:chExt cx="0" cy="0"/>
        </a:xfrm>
      </p:grpSpPr>
      <p:sp>
        <p:nvSpPr>
          <p:cNvPr id="28" name="Google Shape;28;p67"/>
          <p:cNvSpPr txBox="1">
            <a:spLocks noGrp="1"/>
          </p:cNvSpPr>
          <p:nvPr>
            <p:ph type="body" idx="1"/>
          </p:nvPr>
        </p:nvSpPr>
        <p:spPr>
          <a:xfrm>
            <a:off x="838200" y="1311221"/>
            <a:ext cx="10515600" cy="486574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A3838"/>
              </a:buClr>
              <a:buSzPts val="2800"/>
              <a:buNone/>
              <a:defRPr>
                <a:solidFill>
                  <a:srgbClr val="3A3838"/>
                </a:solidFill>
              </a:defRPr>
            </a:lvl1pPr>
            <a:lvl2pPr marL="914400" lvl="1" indent="-381000" algn="l">
              <a:lnSpc>
                <a:spcPct val="90000"/>
              </a:lnSpc>
              <a:spcBef>
                <a:spcPts val="500"/>
              </a:spcBef>
              <a:spcAft>
                <a:spcPts val="0"/>
              </a:spcAft>
              <a:buClr>
                <a:srgbClr val="3A3838"/>
              </a:buClr>
              <a:buSzPts val="2400"/>
              <a:buChar char="•"/>
              <a:defRPr>
                <a:solidFill>
                  <a:srgbClr val="3A3838"/>
                </a:solidFill>
              </a:defRPr>
            </a:lvl2pPr>
            <a:lvl3pPr marL="1371600" lvl="2" indent="-355600" algn="l">
              <a:lnSpc>
                <a:spcPct val="90000"/>
              </a:lnSpc>
              <a:spcBef>
                <a:spcPts val="500"/>
              </a:spcBef>
              <a:spcAft>
                <a:spcPts val="0"/>
              </a:spcAft>
              <a:buClr>
                <a:srgbClr val="3A3838"/>
              </a:buClr>
              <a:buSzPts val="2000"/>
              <a:buChar char="•"/>
              <a:defRPr>
                <a:solidFill>
                  <a:srgbClr val="3A3838"/>
                </a:solidFill>
              </a:defRPr>
            </a:lvl3pPr>
            <a:lvl4pPr marL="1828800" lvl="3" indent="-342900" algn="l">
              <a:lnSpc>
                <a:spcPct val="90000"/>
              </a:lnSpc>
              <a:spcBef>
                <a:spcPts val="500"/>
              </a:spcBef>
              <a:spcAft>
                <a:spcPts val="0"/>
              </a:spcAft>
              <a:buClr>
                <a:srgbClr val="3A3838"/>
              </a:buClr>
              <a:buSzPts val="1800"/>
              <a:buChar char="•"/>
              <a:defRPr>
                <a:solidFill>
                  <a:srgbClr val="3A3838"/>
                </a:solidFill>
              </a:defRPr>
            </a:lvl4pPr>
            <a:lvl5pPr marL="2286000" lvl="4" indent="-342900" algn="l">
              <a:lnSpc>
                <a:spcPct val="90000"/>
              </a:lnSpc>
              <a:spcBef>
                <a:spcPts val="500"/>
              </a:spcBef>
              <a:spcAft>
                <a:spcPts val="0"/>
              </a:spcAft>
              <a:buClr>
                <a:srgbClr val="3A3838"/>
              </a:buClr>
              <a:buSzPts val="1800"/>
              <a:buChar char="•"/>
              <a:defRPr>
                <a:solidFill>
                  <a:srgbClr val="3A3838"/>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67"/>
          <p:cNvSpPr txBox="1">
            <a:spLocks noGrp="1"/>
          </p:cNvSpPr>
          <p:nvPr>
            <p:ph type="ftr" idx="11"/>
          </p:nvPr>
        </p:nvSpPr>
        <p:spPr>
          <a:xfrm>
            <a:off x="838200" y="6363658"/>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3A383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67"/>
          <p:cNvSpPr txBox="1">
            <a:spLocks noGrp="1"/>
          </p:cNvSpPr>
          <p:nvPr>
            <p:ph type="sldNum" idx="12"/>
          </p:nvPr>
        </p:nvSpPr>
        <p:spPr>
          <a:xfrm>
            <a:off x="10633434" y="6356350"/>
            <a:ext cx="72036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zh-TW"/>
              <a:t>‹#›</a:t>
            </a:fld>
            <a:endParaRPr/>
          </a:p>
        </p:txBody>
      </p:sp>
      <p:pic>
        <p:nvPicPr>
          <p:cNvPr id="31" name="Google Shape;31;p67"/>
          <p:cNvPicPr preferRelativeResize="0"/>
          <p:nvPr/>
        </p:nvPicPr>
        <p:blipFill rotWithShape="1">
          <a:blip r:embed="rId2">
            <a:alphaModFix/>
          </a:blip>
          <a:srcRect/>
          <a:stretch/>
        </p:blipFill>
        <p:spPr>
          <a:xfrm>
            <a:off x="10542708" y="502159"/>
            <a:ext cx="811091" cy="396917"/>
          </a:xfrm>
          <a:prstGeom prst="rect">
            <a:avLst/>
          </a:prstGeom>
          <a:noFill/>
          <a:ln>
            <a:noFill/>
          </a:ln>
        </p:spPr>
      </p:pic>
      <p:sp>
        <p:nvSpPr>
          <p:cNvPr id="32" name="Google Shape;32;p67"/>
          <p:cNvSpPr txBox="1">
            <a:spLocks noGrp="1"/>
          </p:cNvSpPr>
          <p:nvPr>
            <p:ph type="title"/>
          </p:nvPr>
        </p:nvSpPr>
        <p:spPr>
          <a:xfrm>
            <a:off x="838200" y="502159"/>
            <a:ext cx="9601200" cy="63652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A3838"/>
              </a:buClr>
              <a:buSzPts val="3600"/>
              <a:buFont typeface="Microsoft JhengHei"/>
              <a:buNone/>
              <a:defRPr>
                <a:solidFill>
                  <a:srgbClr val="3A383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73842716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3"/>
        <p:cNvGrpSpPr/>
        <p:nvPr/>
      </p:nvGrpSpPr>
      <p:grpSpPr>
        <a:xfrm>
          <a:off x="0" y="0"/>
          <a:ext cx="0" cy="0"/>
          <a:chOff x="0" y="0"/>
          <a:chExt cx="0" cy="0"/>
        </a:xfrm>
      </p:grpSpPr>
      <p:sp>
        <p:nvSpPr>
          <p:cNvPr id="34" name="Google Shape;34;p68"/>
          <p:cNvSpPr txBox="1">
            <a:spLocks noGrp="1"/>
          </p:cNvSpPr>
          <p:nvPr>
            <p:ph type="title"/>
          </p:nvPr>
        </p:nvSpPr>
        <p:spPr>
          <a:xfrm>
            <a:off x="415600" y="593367"/>
            <a:ext cx="11360800" cy="763600"/>
          </a:xfrm>
          <a:prstGeom prst="rect">
            <a:avLst/>
          </a:prstGeom>
          <a:noFill/>
          <a:ln>
            <a:noFill/>
          </a:ln>
        </p:spPr>
        <p:txBody>
          <a:bodyPr spcFirstLastPara="1" wrap="square" lIns="91400" tIns="45700" rIns="91400" bIns="45700" anchor="ctr" anchorCtr="0">
            <a:noAutofit/>
          </a:bodyPr>
          <a:lstStyle>
            <a:lvl1pPr lvl="0" algn="l">
              <a:lnSpc>
                <a:spcPct val="90000"/>
              </a:lnSpc>
              <a:spcBef>
                <a:spcPts val="0"/>
              </a:spcBef>
              <a:spcAft>
                <a:spcPts val="0"/>
              </a:spcAft>
              <a:buSzPts val="27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5" name="Google Shape;35;p68"/>
          <p:cNvSpPr txBox="1">
            <a:spLocks noGrp="1"/>
          </p:cNvSpPr>
          <p:nvPr>
            <p:ph type="body" idx="1"/>
          </p:nvPr>
        </p:nvSpPr>
        <p:spPr>
          <a:xfrm>
            <a:off x="415600" y="1536633"/>
            <a:ext cx="11360800" cy="4555200"/>
          </a:xfrm>
          <a:prstGeom prst="rect">
            <a:avLst/>
          </a:prstGeom>
          <a:noFill/>
          <a:ln>
            <a:noFill/>
          </a:ln>
        </p:spPr>
        <p:txBody>
          <a:bodyPr spcFirstLastPara="1" wrap="square" lIns="91400" tIns="45700" rIns="91400" bIns="45700" anchor="t" anchorCtr="0">
            <a:noAutofit/>
          </a:bodyPr>
          <a:lstStyle>
            <a:lvl1pPr marL="457200" lvl="0" indent="-323850" algn="l">
              <a:lnSpc>
                <a:spcPct val="90000"/>
              </a:lnSpc>
              <a:spcBef>
                <a:spcPts val="400"/>
              </a:spcBef>
              <a:spcAft>
                <a:spcPts val="0"/>
              </a:spcAft>
              <a:buSzPts val="1500"/>
              <a:buChar char="•"/>
              <a:defRPr/>
            </a:lvl1pPr>
            <a:lvl2pPr marL="914400" lvl="1" indent="-304800" algn="l">
              <a:lnSpc>
                <a:spcPct val="90000"/>
              </a:lnSpc>
              <a:spcBef>
                <a:spcPts val="267"/>
              </a:spcBef>
              <a:spcAft>
                <a:spcPts val="0"/>
              </a:spcAft>
              <a:buSzPts val="1200"/>
              <a:buChar char="–"/>
              <a:defRPr/>
            </a:lvl2pPr>
            <a:lvl3pPr marL="1371600" lvl="2" indent="-298450" algn="l">
              <a:lnSpc>
                <a:spcPct val="90000"/>
              </a:lnSpc>
              <a:spcBef>
                <a:spcPts val="267"/>
              </a:spcBef>
              <a:spcAft>
                <a:spcPts val="0"/>
              </a:spcAft>
              <a:buSzPts val="1100"/>
              <a:buChar char="•"/>
              <a:defRPr/>
            </a:lvl3pPr>
            <a:lvl4pPr marL="1828800" lvl="3" indent="-285750" algn="l">
              <a:lnSpc>
                <a:spcPct val="90000"/>
              </a:lnSpc>
              <a:spcBef>
                <a:spcPts val="267"/>
              </a:spcBef>
              <a:spcAft>
                <a:spcPts val="0"/>
              </a:spcAft>
              <a:buSzPts val="900"/>
              <a:buChar char="–"/>
              <a:defRPr/>
            </a:lvl4pPr>
            <a:lvl5pPr marL="2286000" lvl="4" indent="-323850" algn="l">
              <a:lnSpc>
                <a:spcPct val="90000"/>
              </a:lnSpc>
              <a:spcBef>
                <a:spcPts val="400"/>
              </a:spcBef>
              <a:spcAft>
                <a:spcPts val="0"/>
              </a:spcAft>
              <a:buSzPts val="1500"/>
              <a:buChar char="»"/>
              <a:defRPr/>
            </a:lvl5pPr>
            <a:lvl6pPr marL="2743200" lvl="5" indent="-355600" algn="l">
              <a:lnSpc>
                <a:spcPct val="90000"/>
              </a:lnSpc>
              <a:spcBef>
                <a:spcPts val="533"/>
              </a:spcBef>
              <a:spcAft>
                <a:spcPts val="0"/>
              </a:spcAft>
              <a:buSzPts val="2000"/>
              <a:buChar char="•"/>
              <a:defRPr/>
            </a:lvl6pPr>
            <a:lvl7pPr marL="3200400" lvl="6" indent="-355600" algn="l">
              <a:lnSpc>
                <a:spcPct val="90000"/>
              </a:lnSpc>
              <a:spcBef>
                <a:spcPts val="533"/>
              </a:spcBef>
              <a:spcAft>
                <a:spcPts val="0"/>
              </a:spcAft>
              <a:buSzPts val="2000"/>
              <a:buChar char="•"/>
              <a:defRPr/>
            </a:lvl7pPr>
            <a:lvl8pPr marL="3657600" lvl="7" indent="-355600" algn="l">
              <a:lnSpc>
                <a:spcPct val="90000"/>
              </a:lnSpc>
              <a:spcBef>
                <a:spcPts val="533"/>
              </a:spcBef>
              <a:spcAft>
                <a:spcPts val="0"/>
              </a:spcAft>
              <a:buSzPts val="2000"/>
              <a:buChar char="•"/>
              <a:defRPr/>
            </a:lvl8pPr>
            <a:lvl9pPr marL="4114800" lvl="8" indent="-355600" algn="l">
              <a:lnSpc>
                <a:spcPct val="90000"/>
              </a:lnSpc>
              <a:spcBef>
                <a:spcPts val="533"/>
              </a:spcBef>
              <a:spcAft>
                <a:spcPts val="0"/>
              </a:spcAft>
              <a:buSzPts val="2000"/>
              <a:buChar char="•"/>
              <a:defRPr/>
            </a:lvl9pPr>
          </a:lstStyle>
          <a:p>
            <a:endParaRPr/>
          </a:p>
        </p:txBody>
      </p:sp>
      <p:sp>
        <p:nvSpPr>
          <p:cNvPr id="36" name="Google Shape;36;p6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9pPr>
          </a:lstStyle>
          <a:p>
            <a:pPr marL="0" lvl="0" indent="0" algn="l"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182790685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只有標題">
  <p:cSld name="只有標題">
    <p:spTree>
      <p:nvGrpSpPr>
        <p:cNvPr id="1" name="Shape 37"/>
        <p:cNvGrpSpPr/>
        <p:nvPr/>
      </p:nvGrpSpPr>
      <p:grpSpPr>
        <a:xfrm>
          <a:off x="0" y="0"/>
          <a:ext cx="0" cy="0"/>
          <a:chOff x="0" y="0"/>
          <a:chExt cx="0" cy="0"/>
        </a:xfrm>
      </p:grpSpPr>
    </p:spTree>
    <p:extLst>
      <p:ext uri="{BB962C8B-B14F-4D97-AF65-F5344CB8AC3E}">
        <p14:creationId xmlns:p14="http://schemas.microsoft.com/office/powerpoint/2010/main" val="361441671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8"/>
        <p:cNvGrpSpPr/>
        <p:nvPr/>
      </p:nvGrpSpPr>
      <p:grpSpPr>
        <a:xfrm>
          <a:off x="0" y="0"/>
          <a:ext cx="0" cy="0"/>
          <a:chOff x="0" y="0"/>
          <a:chExt cx="0" cy="0"/>
        </a:xfrm>
      </p:grpSpPr>
      <p:sp>
        <p:nvSpPr>
          <p:cNvPr id="39" name="Google Shape;39;p70"/>
          <p:cNvSpPr txBox="1">
            <a:spLocks noGrp="1"/>
          </p:cNvSpPr>
          <p:nvPr>
            <p:ph type="title"/>
          </p:nvPr>
        </p:nvSpPr>
        <p:spPr>
          <a:xfrm>
            <a:off x="115755" y="260648"/>
            <a:ext cx="11932800" cy="648000"/>
          </a:xfrm>
          <a:prstGeom prst="rect">
            <a:avLst/>
          </a:prstGeom>
          <a:noFill/>
          <a:ln>
            <a:noFill/>
          </a:ln>
        </p:spPr>
        <p:txBody>
          <a:bodyPr spcFirstLastPara="1" wrap="square" lIns="91400" tIns="45700" rIns="91400" bIns="45700" anchor="ctr" anchorCtr="0">
            <a:noAutofit/>
          </a:bodyPr>
          <a:lstStyle>
            <a:lvl1pPr lvl="0" algn="ctr">
              <a:lnSpc>
                <a:spcPct val="90000"/>
              </a:lnSpc>
              <a:spcBef>
                <a:spcPts val="0"/>
              </a:spcBef>
              <a:spcAft>
                <a:spcPts val="0"/>
              </a:spcAft>
              <a:buClr>
                <a:srgbClr val="FF0000"/>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0" name="Google Shape;40;p70"/>
          <p:cNvSpPr txBox="1">
            <a:spLocks noGrp="1"/>
          </p:cNvSpPr>
          <p:nvPr>
            <p:ph type="body" idx="1"/>
          </p:nvPr>
        </p:nvSpPr>
        <p:spPr>
          <a:xfrm>
            <a:off x="143339" y="1124744"/>
            <a:ext cx="11905200" cy="5544400"/>
          </a:xfrm>
          <a:prstGeom prst="rect">
            <a:avLst/>
          </a:prstGeom>
          <a:noFill/>
          <a:ln>
            <a:noFill/>
          </a:ln>
        </p:spPr>
        <p:txBody>
          <a:bodyPr spcFirstLastPara="1" wrap="square" lIns="91400" tIns="45700" rIns="91400" bIns="45700" anchor="t" anchorCtr="0">
            <a:noAutofit/>
          </a:bodyPr>
          <a:lstStyle>
            <a:lvl1pPr marL="457200" lvl="0" indent="-317500" algn="l">
              <a:lnSpc>
                <a:spcPct val="90000"/>
              </a:lnSpc>
              <a:spcBef>
                <a:spcPts val="4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10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71508252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自訂版面配置">
  <p:cSld name="自訂版面配置">
    <p:spTree>
      <p:nvGrpSpPr>
        <p:cNvPr id="1" name="Shape 41"/>
        <p:cNvGrpSpPr/>
        <p:nvPr/>
      </p:nvGrpSpPr>
      <p:grpSpPr>
        <a:xfrm>
          <a:off x="0" y="0"/>
          <a:ext cx="0" cy="0"/>
          <a:chOff x="0" y="0"/>
          <a:chExt cx="0" cy="0"/>
        </a:xfrm>
      </p:grpSpPr>
      <p:sp>
        <p:nvSpPr>
          <p:cNvPr id="42" name="Google Shape;42;p74"/>
          <p:cNvSpPr txBox="1">
            <a:spLocks noGrp="1"/>
          </p:cNvSpPr>
          <p:nvPr>
            <p:ph type="ftr" idx="11"/>
          </p:nvPr>
        </p:nvSpPr>
        <p:spPr>
          <a:xfrm>
            <a:off x="8382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74"/>
          <p:cNvSpPr txBox="1">
            <a:spLocks noGrp="1"/>
          </p:cNvSpPr>
          <p:nvPr>
            <p:ph type="sldNum" idx="12"/>
          </p:nvPr>
        </p:nvSpPr>
        <p:spPr>
          <a:xfrm>
            <a:off x="10633434" y="6356350"/>
            <a:ext cx="72036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zh-TW"/>
              <a:t>‹#›</a:t>
            </a:fld>
            <a:endParaRPr/>
          </a:p>
        </p:txBody>
      </p:sp>
      <p:sp>
        <p:nvSpPr>
          <p:cNvPr id="44" name="Google Shape;44;p74"/>
          <p:cNvSpPr txBox="1">
            <a:spLocks noGrp="1"/>
          </p:cNvSpPr>
          <p:nvPr>
            <p:ph type="title"/>
          </p:nvPr>
        </p:nvSpPr>
        <p:spPr>
          <a:xfrm>
            <a:off x="838200" y="502159"/>
            <a:ext cx="9601200" cy="63652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A3838"/>
              </a:buClr>
              <a:buSzPts val="3600"/>
              <a:buFont typeface="Microsoft JhengHei"/>
              <a:buNone/>
              <a:defRPr>
                <a:solidFill>
                  <a:srgbClr val="3A383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5" name="Google Shape;45;p74"/>
          <p:cNvPicPr preferRelativeResize="0"/>
          <p:nvPr/>
        </p:nvPicPr>
        <p:blipFill rotWithShape="1">
          <a:blip r:embed="rId2">
            <a:alphaModFix/>
          </a:blip>
          <a:srcRect/>
          <a:stretch/>
        </p:blipFill>
        <p:spPr>
          <a:xfrm>
            <a:off x="10542708" y="502159"/>
            <a:ext cx="811091" cy="396917"/>
          </a:xfrm>
          <a:prstGeom prst="rect">
            <a:avLst/>
          </a:prstGeom>
          <a:noFill/>
          <a:ln>
            <a:noFill/>
          </a:ln>
        </p:spPr>
      </p:pic>
    </p:spTree>
    <p:extLst>
      <p:ext uri="{BB962C8B-B14F-4D97-AF65-F5344CB8AC3E}">
        <p14:creationId xmlns:p14="http://schemas.microsoft.com/office/powerpoint/2010/main" val="145965585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兩個內容">
  <p:cSld name="兩個內容">
    <p:spTree>
      <p:nvGrpSpPr>
        <p:cNvPr id="1" name="Shape 46"/>
        <p:cNvGrpSpPr/>
        <p:nvPr/>
      </p:nvGrpSpPr>
      <p:grpSpPr>
        <a:xfrm>
          <a:off x="0" y="0"/>
          <a:ext cx="0" cy="0"/>
          <a:chOff x="0" y="0"/>
          <a:chExt cx="0" cy="0"/>
        </a:xfrm>
      </p:grpSpPr>
      <p:sp>
        <p:nvSpPr>
          <p:cNvPr id="47" name="Google Shape;47;p75"/>
          <p:cNvSpPr txBox="1">
            <a:spLocks noGrp="1"/>
          </p:cNvSpPr>
          <p:nvPr>
            <p:ph type="body" idx="1"/>
          </p:nvPr>
        </p:nvSpPr>
        <p:spPr>
          <a:xfrm>
            <a:off x="838200" y="1318074"/>
            <a:ext cx="5181600" cy="485888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A3838"/>
              </a:buClr>
              <a:buSzPts val="2800"/>
              <a:buNone/>
              <a:defRPr>
                <a:solidFill>
                  <a:srgbClr val="3A3838"/>
                </a:solidFill>
              </a:defRPr>
            </a:lvl1pPr>
            <a:lvl2pPr marL="914400" lvl="1" indent="-381000" algn="l">
              <a:lnSpc>
                <a:spcPct val="90000"/>
              </a:lnSpc>
              <a:spcBef>
                <a:spcPts val="500"/>
              </a:spcBef>
              <a:spcAft>
                <a:spcPts val="0"/>
              </a:spcAft>
              <a:buClr>
                <a:srgbClr val="3A3838"/>
              </a:buClr>
              <a:buSzPts val="2400"/>
              <a:buChar char="•"/>
              <a:defRPr>
                <a:solidFill>
                  <a:srgbClr val="3A3838"/>
                </a:solidFill>
              </a:defRPr>
            </a:lvl2pPr>
            <a:lvl3pPr marL="1371600" lvl="2" indent="-355600" algn="l">
              <a:lnSpc>
                <a:spcPct val="90000"/>
              </a:lnSpc>
              <a:spcBef>
                <a:spcPts val="500"/>
              </a:spcBef>
              <a:spcAft>
                <a:spcPts val="0"/>
              </a:spcAft>
              <a:buClr>
                <a:srgbClr val="3A3838"/>
              </a:buClr>
              <a:buSzPts val="2000"/>
              <a:buChar char="•"/>
              <a:defRPr>
                <a:solidFill>
                  <a:srgbClr val="3A3838"/>
                </a:solidFill>
              </a:defRPr>
            </a:lvl3pPr>
            <a:lvl4pPr marL="1828800" lvl="3" indent="-342900" algn="l">
              <a:lnSpc>
                <a:spcPct val="90000"/>
              </a:lnSpc>
              <a:spcBef>
                <a:spcPts val="500"/>
              </a:spcBef>
              <a:spcAft>
                <a:spcPts val="0"/>
              </a:spcAft>
              <a:buClr>
                <a:srgbClr val="3A3838"/>
              </a:buClr>
              <a:buSzPts val="1800"/>
              <a:buChar char="•"/>
              <a:defRPr>
                <a:solidFill>
                  <a:srgbClr val="3A3838"/>
                </a:solidFill>
              </a:defRPr>
            </a:lvl4pPr>
            <a:lvl5pPr marL="2286000" lvl="4" indent="-342900" algn="l">
              <a:lnSpc>
                <a:spcPct val="90000"/>
              </a:lnSpc>
              <a:spcBef>
                <a:spcPts val="500"/>
              </a:spcBef>
              <a:spcAft>
                <a:spcPts val="0"/>
              </a:spcAft>
              <a:buClr>
                <a:srgbClr val="3A3838"/>
              </a:buClr>
              <a:buSzPts val="1800"/>
              <a:buChar char="•"/>
              <a:defRPr>
                <a:solidFill>
                  <a:srgbClr val="3A3838"/>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5"/>
          <p:cNvSpPr txBox="1">
            <a:spLocks noGrp="1"/>
          </p:cNvSpPr>
          <p:nvPr>
            <p:ph type="body" idx="2"/>
          </p:nvPr>
        </p:nvSpPr>
        <p:spPr>
          <a:xfrm>
            <a:off x="6172200" y="1318074"/>
            <a:ext cx="5181600" cy="485888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A3838"/>
              </a:buClr>
              <a:buSzPts val="2800"/>
              <a:buNone/>
              <a:defRPr>
                <a:solidFill>
                  <a:srgbClr val="3A3838"/>
                </a:solidFill>
              </a:defRPr>
            </a:lvl1pPr>
            <a:lvl2pPr marL="914400" lvl="1" indent="-381000" algn="l">
              <a:lnSpc>
                <a:spcPct val="90000"/>
              </a:lnSpc>
              <a:spcBef>
                <a:spcPts val="500"/>
              </a:spcBef>
              <a:spcAft>
                <a:spcPts val="0"/>
              </a:spcAft>
              <a:buClr>
                <a:srgbClr val="3A3838"/>
              </a:buClr>
              <a:buSzPts val="2400"/>
              <a:buChar char="•"/>
              <a:defRPr>
                <a:solidFill>
                  <a:srgbClr val="3A3838"/>
                </a:solidFill>
              </a:defRPr>
            </a:lvl2pPr>
            <a:lvl3pPr marL="1371600" lvl="2" indent="-355600" algn="l">
              <a:lnSpc>
                <a:spcPct val="90000"/>
              </a:lnSpc>
              <a:spcBef>
                <a:spcPts val="500"/>
              </a:spcBef>
              <a:spcAft>
                <a:spcPts val="0"/>
              </a:spcAft>
              <a:buClr>
                <a:srgbClr val="3A3838"/>
              </a:buClr>
              <a:buSzPts val="2000"/>
              <a:buChar char="•"/>
              <a:defRPr>
                <a:solidFill>
                  <a:srgbClr val="3A3838"/>
                </a:solidFill>
              </a:defRPr>
            </a:lvl3pPr>
            <a:lvl4pPr marL="1828800" lvl="3" indent="-342900" algn="l">
              <a:lnSpc>
                <a:spcPct val="90000"/>
              </a:lnSpc>
              <a:spcBef>
                <a:spcPts val="500"/>
              </a:spcBef>
              <a:spcAft>
                <a:spcPts val="0"/>
              </a:spcAft>
              <a:buClr>
                <a:srgbClr val="3A3838"/>
              </a:buClr>
              <a:buSzPts val="1800"/>
              <a:buChar char="•"/>
              <a:defRPr>
                <a:solidFill>
                  <a:srgbClr val="3A3838"/>
                </a:solidFill>
              </a:defRPr>
            </a:lvl4pPr>
            <a:lvl5pPr marL="2286000" lvl="4" indent="-342900" algn="l">
              <a:lnSpc>
                <a:spcPct val="90000"/>
              </a:lnSpc>
              <a:spcBef>
                <a:spcPts val="500"/>
              </a:spcBef>
              <a:spcAft>
                <a:spcPts val="0"/>
              </a:spcAft>
              <a:buClr>
                <a:srgbClr val="3A3838"/>
              </a:buClr>
              <a:buSzPts val="1800"/>
              <a:buChar char="•"/>
              <a:defRPr>
                <a:solidFill>
                  <a:srgbClr val="3A3838"/>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5"/>
          <p:cNvSpPr txBox="1">
            <a:spLocks noGrp="1"/>
          </p:cNvSpPr>
          <p:nvPr>
            <p:ph type="ftr" idx="11"/>
          </p:nvPr>
        </p:nvSpPr>
        <p:spPr>
          <a:xfrm>
            <a:off x="8382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5"/>
          <p:cNvSpPr txBox="1">
            <a:spLocks noGrp="1"/>
          </p:cNvSpPr>
          <p:nvPr>
            <p:ph type="sldNum" idx="12"/>
          </p:nvPr>
        </p:nvSpPr>
        <p:spPr>
          <a:xfrm>
            <a:off x="10633434" y="6356350"/>
            <a:ext cx="72036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zh-TW"/>
              <a:t>‹#›</a:t>
            </a:fld>
            <a:endParaRPr/>
          </a:p>
        </p:txBody>
      </p:sp>
      <p:sp>
        <p:nvSpPr>
          <p:cNvPr id="51" name="Google Shape;51;p75"/>
          <p:cNvSpPr txBox="1">
            <a:spLocks noGrp="1"/>
          </p:cNvSpPr>
          <p:nvPr>
            <p:ph type="title"/>
          </p:nvPr>
        </p:nvSpPr>
        <p:spPr>
          <a:xfrm>
            <a:off x="838200" y="502159"/>
            <a:ext cx="9601200" cy="63652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A3838"/>
              </a:buClr>
              <a:buSzPts val="3600"/>
              <a:buFont typeface="Microsoft JhengHei"/>
              <a:buNone/>
              <a:defRPr>
                <a:solidFill>
                  <a:srgbClr val="3A383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2" name="Google Shape;52;p75"/>
          <p:cNvPicPr preferRelativeResize="0"/>
          <p:nvPr/>
        </p:nvPicPr>
        <p:blipFill rotWithShape="1">
          <a:blip r:embed="rId2">
            <a:alphaModFix/>
          </a:blip>
          <a:srcRect/>
          <a:stretch/>
        </p:blipFill>
        <p:spPr>
          <a:xfrm>
            <a:off x="10542708" y="502159"/>
            <a:ext cx="811091" cy="396917"/>
          </a:xfrm>
          <a:prstGeom prst="rect">
            <a:avLst/>
          </a:prstGeom>
          <a:noFill/>
          <a:ln>
            <a:noFill/>
          </a:ln>
        </p:spPr>
      </p:pic>
    </p:spTree>
    <p:extLst>
      <p:ext uri="{BB962C8B-B14F-4D97-AF65-F5344CB8AC3E}">
        <p14:creationId xmlns:p14="http://schemas.microsoft.com/office/powerpoint/2010/main" val="164031002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只有標題">
  <p:cSld name="1_只有標題">
    <p:spTree>
      <p:nvGrpSpPr>
        <p:cNvPr id="1" name="Shape 53"/>
        <p:cNvGrpSpPr/>
        <p:nvPr/>
      </p:nvGrpSpPr>
      <p:grpSpPr>
        <a:xfrm>
          <a:off x="0" y="0"/>
          <a:ext cx="0" cy="0"/>
          <a:chOff x="0" y="0"/>
          <a:chExt cx="0" cy="0"/>
        </a:xfrm>
      </p:grpSpPr>
      <p:sp>
        <p:nvSpPr>
          <p:cNvPr id="54" name="Google Shape;54;p76"/>
          <p:cNvSpPr txBox="1">
            <a:spLocks noGrp="1"/>
          </p:cNvSpPr>
          <p:nvPr>
            <p:ph type="ftr" idx="11"/>
          </p:nvPr>
        </p:nvSpPr>
        <p:spPr>
          <a:xfrm>
            <a:off x="838200" y="6356350"/>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3A383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6"/>
          <p:cNvSpPr txBox="1">
            <a:spLocks noGrp="1"/>
          </p:cNvSpPr>
          <p:nvPr>
            <p:ph type="sldNum" idx="12"/>
          </p:nvPr>
        </p:nvSpPr>
        <p:spPr>
          <a:xfrm>
            <a:off x="10633434" y="6356350"/>
            <a:ext cx="72036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zh-TW"/>
              <a:t>‹#›</a:t>
            </a:fld>
            <a:endParaRPr/>
          </a:p>
        </p:txBody>
      </p:sp>
      <p:sp>
        <p:nvSpPr>
          <p:cNvPr id="56" name="Google Shape;56;p76"/>
          <p:cNvSpPr txBox="1">
            <a:spLocks noGrp="1"/>
          </p:cNvSpPr>
          <p:nvPr>
            <p:ph type="title"/>
          </p:nvPr>
        </p:nvSpPr>
        <p:spPr>
          <a:xfrm>
            <a:off x="838200" y="502159"/>
            <a:ext cx="9601200" cy="63652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A3838"/>
              </a:buClr>
              <a:buSzPts val="3600"/>
              <a:buFont typeface="Microsoft JhengHei"/>
              <a:buNone/>
              <a:defRPr>
                <a:solidFill>
                  <a:srgbClr val="3A383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7" name="Google Shape;57;p76"/>
          <p:cNvPicPr preferRelativeResize="0"/>
          <p:nvPr/>
        </p:nvPicPr>
        <p:blipFill rotWithShape="1">
          <a:blip r:embed="rId2">
            <a:alphaModFix/>
          </a:blip>
          <a:srcRect/>
          <a:stretch/>
        </p:blipFill>
        <p:spPr>
          <a:xfrm>
            <a:off x="10542708" y="502159"/>
            <a:ext cx="811091" cy="396917"/>
          </a:xfrm>
          <a:prstGeom prst="rect">
            <a:avLst/>
          </a:prstGeom>
          <a:noFill/>
          <a:ln>
            <a:noFill/>
          </a:ln>
        </p:spPr>
      </p:pic>
    </p:spTree>
    <p:extLst>
      <p:ext uri="{BB962C8B-B14F-4D97-AF65-F5344CB8AC3E}">
        <p14:creationId xmlns:p14="http://schemas.microsoft.com/office/powerpoint/2010/main" val="240435181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含輔助字幕的內容">
  <p:cSld name="含輔助字幕的內容">
    <p:spTree>
      <p:nvGrpSpPr>
        <p:cNvPr id="1" name="Shape 58"/>
        <p:cNvGrpSpPr/>
        <p:nvPr/>
      </p:nvGrpSpPr>
      <p:grpSpPr>
        <a:xfrm>
          <a:off x="0" y="0"/>
          <a:ext cx="0" cy="0"/>
          <a:chOff x="0" y="0"/>
          <a:chExt cx="0" cy="0"/>
        </a:xfrm>
      </p:grpSpPr>
      <p:sp>
        <p:nvSpPr>
          <p:cNvPr id="59" name="Google Shape;59;p77"/>
          <p:cNvSpPr txBox="1">
            <a:spLocks noGrp="1"/>
          </p:cNvSpPr>
          <p:nvPr>
            <p:ph type="body" idx="1"/>
          </p:nvPr>
        </p:nvSpPr>
        <p:spPr>
          <a:xfrm>
            <a:off x="4772025" y="1302589"/>
            <a:ext cx="6583363" cy="455846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A3838"/>
              </a:buClr>
              <a:buSzPts val="3200"/>
              <a:buNone/>
              <a:defRPr sz="3200"/>
            </a:lvl1pPr>
            <a:lvl2pPr marL="914400" lvl="1" indent="-406400" algn="l">
              <a:lnSpc>
                <a:spcPct val="90000"/>
              </a:lnSpc>
              <a:spcBef>
                <a:spcPts val="500"/>
              </a:spcBef>
              <a:spcAft>
                <a:spcPts val="0"/>
              </a:spcAft>
              <a:buClr>
                <a:srgbClr val="3A3838"/>
              </a:buClr>
              <a:buSzPts val="2800"/>
              <a:buChar char="•"/>
              <a:defRPr sz="2800"/>
            </a:lvl2pPr>
            <a:lvl3pPr marL="1371600" lvl="2" indent="-381000" algn="l">
              <a:lnSpc>
                <a:spcPct val="90000"/>
              </a:lnSpc>
              <a:spcBef>
                <a:spcPts val="500"/>
              </a:spcBef>
              <a:spcAft>
                <a:spcPts val="0"/>
              </a:spcAft>
              <a:buClr>
                <a:srgbClr val="3A3838"/>
              </a:buClr>
              <a:buSzPts val="2400"/>
              <a:buChar char="•"/>
              <a:defRPr sz="2400"/>
            </a:lvl3pPr>
            <a:lvl4pPr marL="1828800" lvl="3" indent="-355600" algn="l">
              <a:lnSpc>
                <a:spcPct val="90000"/>
              </a:lnSpc>
              <a:spcBef>
                <a:spcPts val="500"/>
              </a:spcBef>
              <a:spcAft>
                <a:spcPts val="0"/>
              </a:spcAft>
              <a:buClr>
                <a:srgbClr val="3A3838"/>
              </a:buClr>
              <a:buSzPts val="2000"/>
              <a:buChar char="•"/>
              <a:defRPr sz="2000"/>
            </a:lvl4pPr>
            <a:lvl5pPr marL="2286000" lvl="4" indent="-355600" algn="l">
              <a:lnSpc>
                <a:spcPct val="90000"/>
              </a:lnSpc>
              <a:spcBef>
                <a:spcPts val="500"/>
              </a:spcBef>
              <a:spcAft>
                <a:spcPts val="0"/>
              </a:spcAft>
              <a:buClr>
                <a:srgbClr val="3A3838"/>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77"/>
          <p:cNvSpPr txBox="1">
            <a:spLocks noGrp="1"/>
          </p:cNvSpPr>
          <p:nvPr>
            <p:ph type="body" idx="2"/>
          </p:nvPr>
        </p:nvSpPr>
        <p:spPr>
          <a:xfrm>
            <a:off x="839788" y="1302589"/>
            <a:ext cx="3932237" cy="456639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A3838"/>
              </a:buClr>
              <a:buSzPts val="1600"/>
              <a:buNone/>
              <a:defRPr sz="1600"/>
            </a:lvl1pPr>
            <a:lvl2pPr marL="914400" lvl="1" indent="-228600" algn="l">
              <a:lnSpc>
                <a:spcPct val="90000"/>
              </a:lnSpc>
              <a:spcBef>
                <a:spcPts val="500"/>
              </a:spcBef>
              <a:spcAft>
                <a:spcPts val="0"/>
              </a:spcAft>
              <a:buClr>
                <a:srgbClr val="3A3838"/>
              </a:buClr>
              <a:buSzPts val="1400"/>
              <a:buNone/>
              <a:defRPr sz="1400"/>
            </a:lvl2pPr>
            <a:lvl3pPr marL="1371600" lvl="2" indent="-228600" algn="l">
              <a:lnSpc>
                <a:spcPct val="90000"/>
              </a:lnSpc>
              <a:spcBef>
                <a:spcPts val="500"/>
              </a:spcBef>
              <a:spcAft>
                <a:spcPts val="0"/>
              </a:spcAft>
              <a:buClr>
                <a:srgbClr val="3A3838"/>
              </a:buClr>
              <a:buSzPts val="1200"/>
              <a:buNone/>
              <a:defRPr sz="1200"/>
            </a:lvl3pPr>
            <a:lvl4pPr marL="1828800" lvl="3" indent="-228600" algn="l">
              <a:lnSpc>
                <a:spcPct val="90000"/>
              </a:lnSpc>
              <a:spcBef>
                <a:spcPts val="500"/>
              </a:spcBef>
              <a:spcAft>
                <a:spcPts val="0"/>
              </a:spcAft>
              <a:buClr>
                <a:srgbClr val="3A3838"/>
              </a:buClr>
              <a:buSzPts val="1000"/>
              <a:buNone/>
              <a:defRPr sz="1000"/>
            </a:lvl4pPr>
            <a:lvl5pPr marL="2286000" lvl="4" indent="-228600" algn="l">
              <a:lnSpc>
                <a:spcPct val="90000"/>
              </a:lnSpc>
              <a:spcBef>
                <a:spcPts val="500"/>
              </a:spcBef>
              <a:spcAft>
                <a:spcPts val="0"/>
              </a:spcAft>
              <a:buClr>
                <a:srgbClr val="3A3838"/>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77"/>
          <p:cNvSpPr txBox="1">
            <a:spLocks noGrp="1"/>
          </p:cNvSpPr>
          <p:nvPr>
            <p:ph type="ftr" idx="11"/>
          </p:nvPr>
        </p:nvSpPr>
        <p:spPr>
          <a:xfrm>
            <a:off x="838200" y="6356349"/>
            <a:ext cx="411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3A383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7"/>
          <p:cNvSpPr txBox="1">
            <a:spLocks noGrp="1"/>
          </p:cNvSpPr>
          <p:nvPr>
            <p:ph type="sldNum" idx="12"/>
          </p:nvPr>
        </p:nvSpPr>
        <p:spPr>
          <a:xfrm>
            <a:off x="10633434" y="6356350"/>
            <a:ext cx="72036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zh-TW"/>
              <a:t>‹#›</a:t>
            </a:fld>
            <a:endParaRPr/>
          </a:p>
        </p:txBody>
      </p:sp>
      <p:sp>
        <p:nvSpPr>
          <p:cNvPr id="63" name="Google Shape;63;p77"/>
          <p:cNvSpPr txBox="1">
            <a:spLocks noGrp="1"/>
          </p:cNvSpPr>
          <p:nvPr>
            <p:ph type="title"/>
          </p:nvPr>
        </p:nvSpPr>
        <p:spPr>
          <a:xfrm>
            <a:off x="838200" y="502159"/>
            <a:ext cx="9601200" cy="63652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A3838"/>
              </a:buClr>
              <a:buSzPts val="3600"/>
              <a:buFont typeface="Microsoft JhengHei"/>
              <a:buNone/>
              <a:defRPr>
                <a:solidFill>
                  <a:srgbClr val="3A383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4" name="Google Shape;64;p77"/>
          <p:cNvPicPr preferRelativeResize="0"/>
          <p:nvPr/>
        </p:nvPicPr>
        <p:blipFill rotWithShape="1">
          <a:blip r:embed="rId2">
            <a:alphaModFix/>
          </a:blip>
          <a:srcRect/>
          <a:stretch/>
        </p:blipFill>
        <p:spPr>
          <a:xfrm>
            <a:off x="10542708" y="502159"/>
            <a:ext cx="811091" cy="396917"/>
          </a:xfrm>
          <a:prstGeom prst="rect">
            <a:avLst/>
          </a:prstGeom>
          <a:noFill/>
          <a:ln>
            <a:noFill/>
          </a:ln>
        </p:spPr>
      </p:pic>
    </p:spTree>
    <p:extLst>
      <p:ext uri="{BB962C8B-B14F-4D97-AF65-F5344CB8AC3E}">
        <p14:creationId xmlns:p14="http://schemas.microsoft.com/office/powerpoint/2010/main" val="121377739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標題投影片">
    <p:bg>
      <p:bgPr>
        <a:gradFill flip="none" rotWithShape="1">
          <a:gsLst>
            <a:gs pos="11000">
              <a:srgbClr val="FF7A41"/>
            </a:gs>
            <a:gs pos="34000">
              <a:srgbClr val="E63943"/>
            </a:gs>
            <a:gs pos="78000">
              <a:srgbClr val="BC347D"/>
            </a:gs>
            <a:gs pos="100000">
              <a:srgbClr val="7E2CD3"/>
            </a:gs>
          </a:gsLst>
          <a:lin ang="2700000" scaled="1"/>
          <a:tileRect/>
        </a:gradFill>
        <a:effectLst/>
      </p:bgPr>
    </p:bg>
    <p:spTree>
      <p:nvGrpSpPr>
        <p:cNvPr id="1" name=""/>
        <p:cNvGrpSpPr/>
        <p:nvPr/>
      </p:nvGrpSpPr>
      <p:grpSpPr>
        <a:xfrm>
          <a:off x="0" y="0"/>
          <a:ext cx="0" cy="0"/>
          <a:chOff x="0" y="0"/>
          <a:chExt cx="0" cy="0"/>
        </a:xfrm>
      </p:grpSpPr>
      <p:sp>
        <p:nvSpPr>
          <p:cNvPr id="12" name="流程圖: 人工輸入 9">
            <a:extLst>
              <a:ext uri="{FF2B5EF4-FFF2-40B4-BE49-F238E27FC236}">
                <a16:creationId xmlns:a16="http://schemas.microsoft.com/office/drawing/2014/main" id="{0C262263-B03F-4A38-A7D1-0A8376A0B9EB}"/>
              </a:ext>
            </a:extLst>
          </p:cNvPr>
          <p:cNvSpPr/>
          <p:nvPr userDrawn="1"/>
        </p:nvSpPr>
        <p:spPr>
          <a:xfrm>
            <a:off x="3183775" y="3552050"/>
            <a:ext cx="9009125" cy="2304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2054"/>
              <a:gd name="connsiteX1" fmla="*/ 10000 w 10000"/>
              <a:gd name="connsiteY1" fmla="*/ 0 h 12054"/>
              <a:gd name="connsiteX2" fmla="*/ 10000 w 10000"/>
              <a:gd name="connsiteY2" fmla="*/ 10000 h 12054"/>
              <a:gd name="connsiteX3" fmla="*/ 0 w 10000"/>
              <a:gd name="connsiteY3" fmla="*/ 12054 h 12054"/>
              <a:gd name="connsiteX4" fmla="*/ 0 w 10000"/>
              <a:gd name="connsiteY4" fmla="*/ 2000 h 12054"/>
              <a:gd name="connsiteX0" fmla="*/ 0 w 10000"/>
              <a:gd name="connsiteY0" fmla="*/ 2000 h 12054"/>
              <a:gd name="connsiteX1" fmla="*/ 10000 w 10000"/>
              <a:gd name="connsiteY1" fmla="*/ 0 h 12054"/>
              <a:gd name="connsiteX2" fmla="*/ 9992 w 10000"/>
              <a:gd name="connsiteY2" fmla="*/ 10022 h 12054"/>
              <a:gd name="connsiteX3" fmla="*/ 0 w 10000"/>
              <a:gd name="connsiteY3" fmla="*/ 12054 h 12054"/>
              <a:gd name="connsiteX4" fmla="*/ 0 w 10000"/>
              <a:gd name="connsiteY4" fmla="*/ 2000 h 12054"/>
              <a:gd name="connsiteX0" fmla="*/ 0 w 10006"/>
              <a:gd name="connsiteY0" fmla="*/ 2000 h 12054"/>
              <a:gd name="connsiteX1" fmla="*/ 10000 w 10006"/>
              <a:gd name="connsiteY1" fmla="*/ 0 h 12054"/>
              <a:gd name="connsiteX2" fmla="*/ 10006 w 10006"/>
              <a:gd name="connsiteY2" fmla="*/ 10022 h 12054"/>
              <a:gd name="connsiteX3" fmla="*/ 0 w 10006"/>
              <a:gd name="connsiteY3" fmla="*/ 12054 h 12054"/>
              <a:gd name="connsiteX4" fmla="*/ 0 w 10006"/>
              <a:gd name="connsiteY4" fmla="*/ 2000 h 12054"/>
              <a:gd name="connsiteX0" fmla="*/ 0 w 10006"/>
              <a:gd name="connsiteY0" fmla="*/ 2000 h 12054"/>
              <a:gd name="connsiteX1" fmla="*/ 10000 w 10006"/>
              <a:gd name="connsiteY1" fmla="*/ 0 h 12054"/>
              <a:gd name="connsiteX2" fmla="*/ 10006 w 10006"/>
              <a:gd name="connsiteY2" fmla="*/ 10002 h 12054"/>
              <a:gd name="connsiteX3" fmla="*/ 0 w 10006"/>
              <a:gd name="connsiteY3" fmla="*/ 12054 h 12054"/>
              <a:gd name="connsiteX4" fmla="*/ 0 w 10006"/>
              <a:gd name="connsiteY4" fmla="*/ 2000 h 12054"/>
              <a:gd name="connsiteX0" fmla="*/ 0 w 10006"/>
              <a:gd name="connsiteY0" fmla="*/ 2020 h 12074"/>
              <a:gd name="connsiteX1" fmla="*/ 10000 w 10006"/>
              <a:gd name="connsiteY1" fmla="*/ 0 h 12074"/>
              <a:gd name="connsiteX2" fmla="*/ 10006 w 10006"/>
              <a:gd name="connsiteY2" fmla="*/ 10022 h 12074"/>
              <a:gd name="connsiteX3" fmla="*/ 0 w 10006"/>
              <a:gd name="connsiteY3" fmla="*/ 12074 h 12074"/>
              <a:gd name="connsiteX4" fmla="*/ 0 w 10006"/>
              <a:gd name="connsiteY4" fmla="*/ 2020 h 12074"/>
              <a:gd name="connsiteX0" fmla="*/ 0 w 10014"/>
              <a:gd name="connsiteY0" fmla="*/ 2020 h 12074"/>
              <a:gd name="connsiteX1" fmla="*/ 10014 w 10014"/>
              <a:gd name="connsiteY1" fmla="*/ 0 h 12074"/>
              <a:gd name="connsiteX2" fmla="*/ 10006 w 10014"/>
              <a:gd name="connsiteY2" fmla="*/ 10022 h 12074"/>
              <a:gd name="connsiteX3" fmla="*/ 0 w 10014"/>
              <a:gd name="connsiteY3" fmla="*/ 12074 h 12074"/>
              <a:gd name="connsiteX4" fmla="*/ 0 w 10014"/>
              <a:gd name="connsiteY4" fmla="*/ 2020 h 12074"/>
              <a:gd name="connsiteX0" fmla="*/ 0 w 10015"/>
              <a:gd name="connsiteY0" fmla="*/ 2020 h 12074"/>
              <a:gd name="connsiteX1" fmla="*/ 10014 w 10015"/>
              <a:gd name="connsiteY1" fmla="*/ 0 h 12074"/>
              <a:gd name="connsiteX2" fmla="*/ 10015 w 10015"/>
              <a:gd name="connsiteY2" fmla="*/ 8802 h 12074"/>
              <a:gd name="connsiteX3" fmla="*/ 0 w 10015"/>
              <a:gd name="connsiteY3" fmla="*/ 12074 h 12074"/>
              <a:gd name="connsiteX4" fmla="*/ 0 w 10015"/>
              <a:gd name="connsiteY4" fmla="*/ 2020 h 12074"/>
              <a:gd name="connsiteX0" fmla="*/ 0 w 10015"/>
              <a:gd name="connsiteY0" fmla="*/ 2020 h 12074"/>
              <a:gd name="connsiteX1" fmla="*/ 10014 w 10015"/>
              <a:gd name="connsiteY1" fmla="*/ 0 h 12074"/>
              <a:gd name="connsiteX2" fmla="*/ 10015 w 10015"/>
              <a:gd name="connsiteY2" fmla="*/ 9325 h 12074"/>
              <a:gd name="connsiteX3" fmla="*/ 0 w 10015"/>
              <a:gd name="connsiteY3" fmla="*/ 12074 h 12074"/>
              <a:gd name="connsiteX4" fmla="*/ 0 w 10015"/>
              <a:gd name="connsiteY4" fmla="*/ 2020 h 1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2074">
                <a:moveTo>
                  <a:pt x="0" y="2020"/>
                </a:moveTo>
                <a:lnTo>
                  <a:pt x="10014" y="0"/>
                </a:lnTo>
                <a:cubicBezTo>
                  <a:pt x="10011" y="3341"/>
                  <a:pt x="10018" y="5984"/>
                  <a:pt x="10015" y="9325"/>
                </a:cubicBezTo>
                <a:lnTo>
                  <a:pt x="0" y="12074"/>
                </a:lnTo>
                <a:lnTo>
                  <a:pt x="0" y="2020"/>
                </a:lnTo>
                <a:close/>
              </a:path>
            </a:pathLst>
          </a:custGeom>
          <a:solidFill>
            <a:srgbClr val="373A3A"/>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流程圖: 人工輸入 9">
            <a:extLst>
              <a:ext uri="{FF2B5EF4-FFF2-40B4-BE49-F238E27FC236}">
                <a16:creationId xmlns:a16="http://schemas.microsoft.com/office/drawing/2014/main" id="{6B304CBB-6F54-4639-BBE6-E608789DF8C2}"/>
              </a:ext>
            </a:extLst>
          </p:cNvPr>
          <p:cNvSpPr/>
          <p:nvPr userDrawn="1"/>
        </p:nvSpPr>
        <p:spPr>
          <a:xfrm>
            <a:off x="-8534" y="1785982"/>
            <a:ext cx="12209069" cy="328603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2054"/>
              <a:gd name="connsiteX1" fmla="*/ 10000 w 10000"/>
              <a:gd name="connsiteY1" fmla="*/ 0 h 12054"/>
              <a:gd name="connsiteX2" fmla="*/ 10000 w 10000"/>
              <a:gd name="connsiteY2" fmla="*/ 10000 h 12054"/>
              <a:gd name="connsiteX3" fmla="*/ 0 w 10000"/>
              <a:gd name="connsiteY3" fmla="*/ 12054 h 12054"/>
              <a:gd name="connsiteX4" fmla="*/ 0 w 10000"/>
              <a:gd name="connsiteY4" fmla="*/ 2000 h 12054"/>
              <a:gd name="connsiteX0" fmla="*/ 0 w 10000"/>
              <a:gd name="connsiteY0" fmla="*/ 2000 h 12054"/>
              <a:gd name="connsiteX1" fmla="*/ 10000 w 10000"/>
              <a:gd name="connsiteY1" fmla="*/ 0 h 12054"/>
              <a:gd name="connsiteX2" fmla="*/ 9992 w 10000"/>
              <a:gd name="connsiteY2" fmla="*/ 10022 h 12054"/>
              <a:gd name="connsiteX3" fmla="*/ 0 w 10000"/>
              <a:gd name="connsiteY3" fmla="*/ 12054 h 12054"/>
              <a:gd name="connsiteX4" fmla="*/ 0 w 10000"/>
              <a:gd name="connsiteY4" fmla="*/ 2000 h 12054"/>
              <a:gd name="connsiteX0" fmla="*/ 0 w 10006"/>
              <a:gd name="connsiteY0" fmla="*/ 2000 h 12054"/>
              <a:gd name="connsiteX1" fmla="*/ 10000 w 10006"/>
              <a:gd name="connsiteY1" fmla="*/ 0 h 12054"/>
              <a:gd name="connsiteX2" fmla="*/ 10006 w 10006"/>
              <a:gd name="connsiteY2" fmla="*/ 10022 h 12054"/>
              <a:gd name="connsiteX3" fmla="*/ 0 w 10006"/>
              <a:gd name="connsiteY3" fmla="*/ 12054 h 12054"/>
              <a:gd name="connsiteX4" fmla="*/ 0 w 10006"/>
              <a:gd name="connsiteY4" fmla="*/ 2000 h 12054"/>
              <a:gd name="connsiteX0" fmla="*/ 0 w 10006"/>
              <a:gd name="connsiteY0" fmla="*/ 2000 h 12054"/>
              <a:gd name="connsiteX1" fmla="*/ 10000 w 10006"/>
              <a:gd name="connsiteY1" fmla="*/ 0 h 12054"/>
              <a:gd name="connsiteX2" fmla="*/ 10006 w 10006"/>
              <a:gd name="connsiteY2" fmla="*/ 10002 h 12054"/>
              <a:gd name="connsiteX3" fmla="*/ 0 w 10006"/>
              <a:gd name="connsiteY3" fmla="*/ 12054 h 12054"/>
              <a:gd name="connsiteX4" fmla="*/ 0 w 10006"/>
              <a:gd name="connsiteY4" fmla="*/ 2000 h 12054"/>
              <a:gd name="connsiteX0" fmla="*/ 0 w 10006"/>
              <a:gd name="connsiteY0" fmla="*/ 2020 h 12074"/>
              <a:gd name="connsiteX1" fmla="*/ 10000 w 10006"/>
              <a:gd name="connsiteY1" fmla="*/ 0 h 12074"/>
              <a:gd name="connsiteX2" fmla="*/ 10006 w 10006"/>
              <a:gd name="connsiteY2" fmla="*/ 10022 h 12074"/>
              <a:gd name="connsiteX3" fmla="*/ 0 w 10006"/>
              <a:gd name="connsiteY3" fmla="*/ 12074 h 12074"/>
              <a:gd name="connsiteX4" fmla="*/ 0 w 10006"/>
              <a:gd name="connsiteY4" fmla="*/ 2020 h 12074"/>
              <a:gd name="connsiteX0" fmla="*/ 0 w 10014"/>
              <a:gd name="connsiteY0" fmla="*/ 2020 h 12074"/>
              <a:gd name="connsiteX1" fmla="*/ 10014 w 10014"/>
              <a:gd name="connsiteY1" fmla="*/ 0 h 12074"/>
              <a:gd name="connsiteX2" fmla="*/ 10006 w 10014"/>
              <a:gd name="connsiteY2" fmla="*/ 10022 h 12074"/>
              <a:gd name="connsiteX3" fmla="*/ 0 w 10014"/>
              <a:gd name="connsiteY3" fmla="*/ 12074 h 12074"/>
              <a:gd name="connsiteX4" fmla="*/ 0 w 10014"/>
              <a:gd name="connsiteY4" fmla="*/ 2020 h 1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2074">
                <a:moveTo>
                  <a:pt x="0" y="2020"/>
                </a:moveTo>
                <a:lnTo>
                  <a:pt x="10014" y="0"/>
                </a:lnTo>
                <a:cubicBezTo>
                  <a:pt x="10011" y="3341"/>
                  <a:pt x="10009" y="6681"/>
                  <a:pt x="10006" y="10022"/>
                </a:cubicBezTo>
                <a:lnTo>
                  <a:pt x="0" y="12074"/>
                </a:lnTo>
                <a:lnTo>
                  <a:pt x="0" y="2020"/>
                </a:lnTo>
                <a:close/>
              </a:path>
            </a:pathLst>
          </a:cu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4974F1C4-C93B-4977-8D2D-72D257C9DFE1}"/>
              </a:ext>
            </a:extLst>
          </p:cNvPr>
          <p:cNvSpPr>
            <a:spLocks noGrp="1"/>
          </p:cNvSpPr>
          <p:nvPr>
            <p:ph type="ctrTitle" hasCustomPrompt="1"/>
          </p:nvPr>
        </p:nvSpPr>
        <p:spPr>
          <a:xfrm rot="21411829">
            <a:off x="784141" y="2436828"/>
            <a:ext cx="10593197" cy="2186823"/>
          </a:xfrm>
        </p:spPr>
        <p:txBody>
          <a:bodyPr anchor="ctr">
            <a:normAutofit/>
          </a:bodyPr>
          <a:lstStyle>
            <a:lvl1pPr algn="l">
              <a:defRPr sz="6600" b="0">
                <a:solidFill>
                  <a:srgbClr val="E73941"/>
                </a:solidFill>
              </a:defRPr>
            </a:lvl1pPr>
          </a:lstStyle>
          <a:p>
            <a:r>
              <a:rPr lang="zh-TW" altLang="en-US" dirty="0"/>
              <a:t>標題</a:t>
            </a:r>
          </a:p>
        </p:txBody>
      </p:sp>
      <p:sp>
        <p:nvSpPr>
          <p:cNvPr id="3" name="副標題 2">
            <a:extLst>
              <a:ext uri="{FF2B5EF4-FFF2-40B4-BE49-F238E27FC236}">
                <a16:creationId xmlns:a16="http://schemas.microsoft.com/office/drawing/2014/main" id="{B4E82412-E877-49A9-B46F-7E308466E1DE}"/>
              </a:ext>
            </a:extLst>
          </p:cNvPr>
          <p:cNvSpPr>
            <a:spLocks noGrp="1"/>
          </p:cNvSpPr>
          <p:nvPr>
            <p:ph type="subTitle" idx="1" hasCustomPrompt="1"/>
          </p:nvPr>
        </p:nvSpPr>
        <p:spPr>
          <a:xfrm rot="21414249">
            <a:off x="3325176" y="5064986"/>
            <a:ext cx="2940824" cy="518025"/>
          </a:xfrm>
        </p:spPr>
        <p:txBody>
          <a:bodyPr anchor="ctr"/>
          <a:lstStyle>
            <a:lvl1pPr marL="0" indent="0" algn="l">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中文名稱 </a:t>
            </a:r>
            <a:r>
              <a:rPr lang="en-US" altLang="zh-TW" dirty="0"/>
              <a:t>/</a:t>
            </a:r>
            <a:r>
              <a:rPr lang="zh-TW" altLang="en-US" dirty="0"/>
              <a:t> 英文名稱</a:t>
            </a:r>
          </a:p>
        </p:txBody>
      </p:sp>
      <p:sp>
        <p:nvSpPr>
          <p:cNvPr id="4" name="日期版面配置區 3">
            <a:extLst>
              <a:ext uri="{FF2B5EF4-FFF2-40B4-BE49-F238E27FC236}">
                <a16:creationId xmlns:a16="http://schemas.microsoft.com/office/drawing/2014/main" id="{0EF7173A-ADC3-482F-9756-A328280A2C31}"/>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zh-TW" altLang="en-US" dirty="0"/>
          </a:p>
        </p:txBody>
      </p:sp>
      <p:sp>
        <p:nvSpPr>
          <p:cNvPr id="5" name="頁尾版面配置區 4">
            <a:extLst>
              <a:ext uri="{FF2B5EF4-FFF2-40B4-BE49-F238E27FC236}">
                <a16:creationId xmlns:a16="http://schemas.microsoft.com/office/drawing/2014/main" id="{E42D6B40-809B-428C-821F-43A4F0A909D5}"/>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endParaRPr lang="zh-TW" altLang="en-US" dirty="0">
              <a:solidFill>
                <a:schemeClr val="bg1"/>
              </a:solidFill>
            </a:endParaRPr>
          </a:p>
        </p:txBody>
      </p:sp>
      <p:sp>
        <p:nvSpPr>
          <p:cNvPr id="6" name="投影片編號版面配置區 5">
            <a:extLst>
              <a:ext uri="{FF2B5EF4-FFF2-40B4-BE49-F238E27FC236}">
                <a16:creationId xmlns:a16="http://schemas.microsoft.com/office/drawing/2014/main" id="{32E0697D-1CA3-4061-8098-CCDDE6A93824}"/>
              </a:ext>
            </a:extLst>
          </p:cNvPr>
          <p:cNvSpPr>
            <a:spLocks noGrp="1"/>
          </p:cNvSpPr>
          <p:nvPr>
            <p:ph type="sldNum" sz="quarter" idx="12"/>
          </p:nvPr>
        </p:nvSpPr>
        <p:spPr/>
        <p:txBody>
          <a:bodyPr/>
          <a:lstStyle>
            <a:lvl1pPr>
              <a:defRPr>
                <a:solidFill>
                  <a:schemeClr val="bg1"/>
                </a:solidFill>
              </a:defRPr>
            </a:lvl1pPr>
          </a:lstStyle>
          <a:p>
            <a:fld id="{C911A15C-92E4-4D54-98DD-C8EBF7FEBD1A}" type="slidenum">
              <a:rPr lang="zh-TW" altLang="en-US" smtClean="0"/>
              <a:pPr/>
              <a:t>‹#›</a:t>
            </a:fld>
            <a:endParaRPr lang="zh-TW" altLang="en-US" dirty="0"/>
          </a:p>
        </p:txBody>
      </p:sp>
      <p:sp>
        <p:nvSpPr>
          <p:cNvPr id="30" name="文字版面配置區 29">
            <a:extLst>
              <a:ext uri="{FF2B5EF4-FFF2-40B4-BE49-F238E27FC236}">
                <a16:creationId xmlns:a16="http://schemas.microsoft.com/office/drawing/2014/main" id="{512097ED-AA78-47FB-B1DD-6A521C6A0352}"/>
              </a:ext>
            </a:extLst>
          </p:cNvPr>
          <p:cNvSpPr>
            <a:spLocks noGrp="1"/>
          </p:cNvSpPr>
          <p:nvPr>
            <p:ph type="body" sz="quarter" idx="14" hasCustomPrompt="1"/>
          </p:nvPr>
        </p:nvSpPr>
        <p:spPr>
          <a:xfrm rot="21417145">
            <a:off x="6276992" y="4912727"/>
            <a:ext cx="2715191" cy="534073"/>
          </a:xfrm>
        </p:spPr>
        <p:txBody>
          <a:bodyPr anchor="ctr">
            <a:normAutofit/>
          </a:bodyPr>
          <a:lstStyle>
            <a:lvl1pPr>
              <a:buNone/>
              <a:defRPr lang="zh-TW" altLang="en-US" sz="1400" b="0" kern="1200" dirty="0">
                <a:solidFill>
                  <a:schemeClr val="bg1"/>
                </a:solidFill>
                <a:latin typeface="微軟正黑體" panose="020B0604030504040204" pitchFamily="34" charset="-120"/>
                <a:ea typeface="微軟正黑體" panose="020B0604030504040204" pitchFamily="34" charset="-120"/>
                <a:cs typeface="+mn-cs"/>
              </a:defRPr>
            </a:lvl1pPr>
          </a:lstStyle>
          <a:p>
            <a:pPr lvl="0"/>
            <a:r>
              <a:rPr lang="en-US" altLang="zh-TW" dirty="0"/>
              <a:t>(</a:t>
            </a:r>
            <a:r>
              <a:rPr lang="zh-TW" altLang="en-US" dirty="0"/>
              <a:t>職位</a:t>
            </a:r>
            <a:r>
              <a:rPr lang="en-US" altLang="zh-TW" dirty="0"/>
              <a:t>)</a:t>
            </a:r>
            <a:endParaRPr lang="zh-TW" altLang="en-US" dirty="0"/>
          </a:p>
        </p:txBody>
      </p:sp>
      <p:pic>
        <p:nvPicPr>
          <p:cNvPr id="9" name="圖片 8" descr="一張含有 文字, 標誌 的圖片&#10;&#10;自動產生的描述">
            <a:extLst>
              <a:ext uri="{FF2B5EF4-FFF2-40B4-BE49-F238E27FC236}">
                <a16:creationId xmlns:a16="http://schemas.microsoft.com/office/drawing/2014/main" id="{FA0518C7-FC86-4FA3-91EB-139C358CA6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056" y="-309354"/>
            <a:ext cx="3010619" cy="3010619"/>
          </a:xfrm>
          <a:prstGeom prst="rect">
            <a:avLst/>
          </a:prstGeom>
        </p:spPr>
      </p:pic>
    </p:spTree>
    <p:extLst>
      <p:ext uri="{BB962C8B-B14F-4D97-AF65-F5344CB8AC3E}">
        <p14:creationId xmlns:p14="http://schemas.microsoft.com/office/powerpoint/2010/main" val="2249336473"/>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4B4927A0-B5F8-4D13-AC87-83E9B2606CF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88C06BD-944D-49BA-BC66-342D89681C21}"/>
              </a:ext>
            </a:extLst>
          </p:cNvPr>
          <p:cNvPicPr>
            <a:picLocks noChangeAspect="1"/>
          </p:cNvPicPr>
          <p:nvPr userDrawn="1"/>
        </p:nvPicPr>
        <p:blipFill>
          <a:blip r:embed="rId3"/>
          <a:srcRect/>
          <a:stretch/>
        </p:blipFill>
        <p:spPr>
          <a:xfrm>
            <a:off x="10395723" y="123509"/>
            <a:ext cx="1630200" cy="304834"/>
          </a:xfrm>
          <a:prstGeom prst="rect">
            <a:avLst/>
          </a:prstGeom>
        </p:spPr>
      </p:pic>
      <p:pic>
        <p:nvPicPr>
          <p:cNvPr id="20" name="Graphic 19">
            <a:extLst>
              <a:ext uri="{FF2B5EF4-FFF2-40B4-BE49-F238E27FC236}">
                <a16:creationId xmlns:a16="http://schemas.microsoft.com/office/drawing/2014/main" id="{E79BE5FB-37BD-41E2-8699-E57476714F6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38979" y="47326"/>
            <a:ext cx="1280160" cy="457200"/>
          </a:xfrm>
          <a:prstGeom prst="rect">
            <a:avLst/>
          </a:prstGeom>
        </p:spPr>
      </p:pic>
      <p:grpSp>
        <p:nvGrpSpPr>
          <p:cNvPr id="21" name="Graphic 13">
            <a:extLst>
              <a:ext uri="{FF2B5EF4-FFF2-40B4-BE49-F238E27FC236}">
                <a16:creationId xmlns:a16="http://schemas.microsoft.com/office/drawing/2014/main" id="{B88523B8-DFE3-4C12-B80E-2066A966A4FE}"/>
              </a:ext>
            </a:extLst>
          </p:cNvPr>
          <p:cNvGrpSpPr>
            <a:grpSpLocks noChangeAspect="1"/>
          </p:cNvGrpSpPr>
          <p:nvPr/>
        </p:nvGrpSpPr>
        <p:grpSpPr>
          <a:xfrm>
            <a:off x="7046161" y="93046"/>
            <a:ext cx="1716235" cy="365760"/>
            <a:chOff x="5520822" y="102584"/>
            <a:chExt cx="2443650" cy="520785"/>
          </a:xfrm>
        </p:grpSpPr>
        <p:sp>
          <p:nvSpPr>
            <p:cNvPr id="22" name="Freeform: Shape 21">
              <a:extLst>
                <a:ext uri="{FF2B5EF4-FFF2-40B4-BE49-F238E27FC236}">
                  <a16:creationId xmlns:a16="http://schemas.microsoft.com/office/drawing/2014/main" id="{804C818F-282B-4D6E-B1BF-E9CD4646B21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23" name="Freeform: Shape 22">
              <a:extLst>
                <a:ext uri="{FF2B5EF4-FFF2-40B4-BE49-F238E27FC236}">
                  <a16:creationId xmlns:a16="http://schemas.microsoft.com/office/drawing/2014/main" id="{9457CB50-3F11-478C-B41C-986E698586D7}"/>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24" name="Freeform: Shape 23">
              <a:extLst>
                <a:ext uri="{FF2B5EF4-FFF2-40B4-BE49-F238E27FC236}">
                  <a16:creationId xmlns:a16="http://schemas.microsoft.com/office/drawing/2014/main" id="{4CDE8AD8-43B2-41DF-833D-89674D4E7C9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25" name="Freeform: Shape 24">
              <a:extLst>
                <a:ext uri="{FF2B5EF4-FFF2-40B4-BE49-F238E27FC236}">
                  <a16:creationId xmlns:a16="http://schemas.microsoft.com/office/drawing/2014/main" id="{4FE2653A-5E8F-484A-938B-E65FBFCFA4F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26" name="Freeform: Shape 25">
              <a:extLst>
                <a:ext uri="{FF2B5EF4-FFF2-40B4-BE49-F238E27FC236}">
                  <a16:creationId xmlns:a16="http://schemas.microsoft.com/office/drawing/2014/main" id="{FF8FB0A7-E038-415D-A91E-A91F826B3CBC}"/>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grpSp>
        <p:nvGrpSpPr>
          <p:cNvPr id="48" name="群組 47">
            <a:extLst>
              <a:ext uri="{FF2B5EF4-FFF2-40B4-BE49-F238E27FC236}">
                <a16:creationId xmlns:a16="http://schemas.microsoft.com/office/drawing/2014/main" id="{9789E9EF-4ECD-4B4E-B5E2-AF2785CFCCB5}"/>
              </a:ext>
            </a:extLst>
          </p:cNvPr>
          <p:cNvGrpSpPr/>
          <p:nvPr userDrawn="1"/>
        </p:nvGrpSpPr>
        <p:grpSpPr>
          <a:xfrm>
            <a:off x="-39056" y="918485"/>
            <a:ext cx="12231055" cy="2693467"/>
            <a:chOff x="-39056" y="1695796"/>
            <a:chExt cx="12231055" cy="2693467"/>
          </a:xfrm>
        </p:grpSpPr>
        <p:sp>
          <p:nvSpPr>
            <p:cNvPr id="49" name="矩形 48">
              <a:extLst>
                <a:ext uri="{FF2B5EF4-FFF2-40B4-BE49-F238E27FC236}">
                  <a16:creationId xmlns:a16="http://schemas.microsoft.com/office/drawing/2014/main" id="{546225DE-8D28-4F21-BBC6-DE119091FC13}"/>
                </a:ext>
              </a:extLst>
            </p:cNvPr>
            <p:cNvSpPr/>
            <p:nvPr userDrawn="1"/>
          </p:nvSpPr>
          <p:spPr>
            <a:xfrm>
              <a:off x="-39056" y="1695796"/>
              <a:ext cx="12231055" cy="2693467"/>
            </a:xfrm>
            <a:prstGeom prst="rect">
              <a:avLst/>
            </a:prstGeom>
            <a:solidFill>
              <a:srgbClr val="4424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群組 49">
              <a:extLst>
                <a:ext uri="{FF2B5EF4-FFF2-40B4-BE49-F238E27FC236}">
                  <a16:creationId xmlns:a16="http://schemas.microsoft.com/office/drawing/2014/main" id="{7EE34F6B-BB25-473D-A1A9-C859DA20D2C5}"/>
                </a:ext>
              </a:extLst>
            </p:cNvPr>
            <p:cNvGrpSpPr/>
            <p:nvPr userDrawn="1"/>
          </p:nvGrpSpPr>
          <p:grpSpPr>
            <a:xfrm>
              <a:off x="5021873" y="1749248"/>
              <a:ext cx="7004050" cy="2586563"/>
              <a:chOff x="5021873" y="1802700"/>
              <a:chExt cx="7004050" cy="2586563"/>
            </a:xfrm>
          </p:grpSpPr>
          <p:sp>
            <p:nvSpPr>
              <p:cNvPr id="51" name="TextBox 19">
                <a:extLst>
                  <a:ext uri="{FF2B5EF4-FFF2-40B4-BE49-F238E27FC236}">
                    <a16:creationId xmlns:a16="http://schemas.microsoft.com/office/drawing/2014/main" id="{1F2F4296-CCAD-47ED-9F92-681C0A5A9F2D}"/>
                  </a:ext>
                </a:extLst>
              </p:cNvPr>
              <p:cNvSpPr txBox="1"/>
              <p:nvPr userDrawn="1"/>
            </p:nvSpPr>
            <p:spPr>
              <a:xfrm>
                <a:off x="6831623" y="3429000"/>
                <a:ext cx="5194300" cy="960263"/>
              </a:xfrm>
              <a:prstGeom prst="rect">
                <a:avLst/>
              </a:prstGeom>
              <a:noFill/>
            </p:spPr>
            <p:txBody>
              <a:bodyPr wrap="square" lIns="182880" tIns="146304" rIns="182880" bIns="146304" rtlCol="0">
                <a:spAutoFit/>
              </a:bodyPr>
              <a:lstStyle/>
              <a:p>
                <a:pPr>
                  <a:lnSpc>
                    <a:spcPct val="90000"/>
                  </a:lnSpc>
                  <a:spcAft>
                    <a:spcPts val="600"/>
                  </a:spcAft>
                </a:pPr>
                <a:r>
                  <a:rPr lang="zh-TW" altLang="en-US" sz="4800">
                    <a:solidFill>
                      <a:schemeClr val="tx1"/>
                    </a:solidFill>
                  </a:rPr>
                  <a:t>探索 </a:t>
                </a:r>
                <a:r>
                  <a:rPr lang="en-US" altLang="zh-TW" sz="4800">
                    <a:solidFill>
                      <a:schemeClr val="tx1"/>
                    </a:solidFill>
                  </a:rPr>
                  <a:t>.NET </a:t>
                </a:r>
                <a:r>
                  <a:rPr lang="zh-TW" altLang="en-US" sz="4800">
                    <a:solidFill>
                      <a:schemeClr val="tx1"/>
                    </a:solidFill>
                  </a:rPr>
                  <a:t>新世界</a:t>
                </a:r>
                <a:endParaRPr lang="en-US" sz="4800" dirty="0" err="1">
                  <a:solidFill>
                    <a:schemeClr val="tx1"/>
                  </a:solidFill>
                </a:endParaRPr>
              </a:p>
            </p:txBody>
          </p:sp>
          <p:sp>
            <p:nvSpPr>
              <p:cNvPr id="52" name="TextBox 20">
                <a:extLst>
                  <a:ext uri="{FF2B5EF4-FFF2-40B4-BE49-F238E27FC236}">
                    <a16:creationId xmlns:a16="http://schemas.microsoft.com/office/drawing/2014/main" id="{F12CDB9B-93F9-457A-8468-CABD6348A85C}"/>
                  </a:ext>
                </a:extLst>
              </p:cNvPr>
              <p:cNvSpPr txBox="1"/>
              <p:nvPr userDrawn="1"/>
            </p:nvSpPr>
            <p:spPr>
              <a:xfrm>
                <a:off x="5021873" y="1802700"/>
                <a:ext cx="6616648" cy="1888209"/>
              </a:xfrm>
              <a:prstGeom prst="rect">
                <a:avLst/>
              </a:prstGeom>
              <a:noFill/>
            </p:spPr>
            <p:txBody>
              <a:bodyPr wrap="square" lIns="182880" tIns="146304" rIns="182880" bIns="146304" rtlCol="0">
                <a:spAutoFit/>
              </a:bodyPr>
              <a:lstStyle/>
              <a:p>
                <a:pPr>
                  <a:lnSpc>
                    <a:spcPct val="90000"/>
                  </a:lnSpc>
                  <a:spcAft>
                    <a:spcPts val="600"/>
                  </a:spcAft>
                </a:pPr>
                <a:r>
                  <a:rPr lang="en-US" altLang="zh-TW" sz="11500" b="1" dirty="0">
                    <a:solidFill>
                      <a:schemeClr val="tx1"/>
                    </a:solidFill>
                    <a:latin typeface="微軟正黑體" panose="020B0604030504040204" pitchFamily="34" charset="-120"/>
                    <a:ea typeface="微軟正黑體" panose="020B0604030504040204" pitchFamily="34" charset="-120"/>
                  </a:rPr>
                  <a:t>.NET</a:t>
                </a:r>
                <a:r>
                  <a:rPr lang="en-US" altLang="zh-TW" sz="11500" dirty="0">
                    <a:solidFill>
                      <a:schemeClr val="tx1"/>
                    </a:solidFill>
                    <a:latin typeface="微軟正黑體" panose="020B0604030504040204" pitchFamily="34" charset="-120"/>
                    <a:ea typeface="微軟正黑體" panose="020B0604030504040204" pitchFamily="34" charset="-120"/>
                  </a:rPr>
                  <a:t> </a:t>
                </a:r>
                <a:r>
                  <a:rPr lang="en-US" altLang="zh-TW" sz="9600" dirty="0">
                    <a:solidFill>
                      <a:schemeClr val="tx1"/>
                    </a:solidFill>
                    <a:latin typeface="微軟正黑體 Light" panose="020B0304030504040204" pitchFamily="34" charset="-120"/>
                    <a:ea typeface="微軟正黑體 Light" panose="020B0304030504040204" pitchFamily="34" charset="-120"/>
                  </a:rPr>
                  <a:t>Conf </a:t>
                </a:r>
                <a:endParaRPr lang="en-US" sz="9600" dirty="0">
                  <a:solidFill>
                    <a:schemeClr val="tx1"/>
                  </a:solidFill>
                  <a:latin typeface="微軟正黑體 Light" panose="020B0304030504040204" pitchFamily="34" charset="-120"/>
                  <a:ea typeface="微軟正黑體 Light" panose="020B0304030504040204" pitchFamily="34" charset="-120"/>
                </a:endParaRPr>
              </a:p>
            </p:txBody>
          </p:sp>
        </p:grpSp>
      </p:grpSp>
    </p:spTree>
    <p:extLst>
      <p:ext uri="{BB962C8B-B14F-4D97-AF65-F5344CB8AC3E}">
        <p14:creationId xmlns:p14="http://schemas.microsoft.com/office/powerpoint/2010/main" val="213316018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918903-7A60-47E9-B635-D8C055F71224}"/>
              </a:ext>
            </a:extLst>
          </p:cNvPr>
          <p:cNvSpPr>
            <a:spLocks noGrp="1"/>
          </p:cNvSpPr>
          <p:nvPr>
            <p:ph type="title"/>
          </p:nvPr>
        </p:nvSpPr>
        <p:spPr/>
        <p:txBody>
          <a:bodyPr/>
          <a:lstStyle/>
          <a:p>
            <a:r>
              <a:rPr lang="zh-TW" altLang="en-US" dirty="0"/>
              <a:t>按一下以編輯母片標題樣式</a:t>
            </a:r>
          </a:p>
        </p:txBody>
      </p:sp>
      <p:sp>
        <p:nvSpPr>
          <p:cNvPr id="3" name="頁尾版面配置區 2">
            <a:extLst>
              <a:ext uri="{FF2B5EF4-FFF2-40B4-BE49-F238E27FC236}">
                <a16:creationId xmlns:a16="http://schemas.microsoft.com/office/drawing/2014/main" id="{FBF8CCA5-64E8-4B3E-9108-ABCAA5767E40}"/>
              </a:ext>
            </a:extLst>
          </p:cNvPr>
          <p:cNvSpPr>
            <a:spLocks noGrp="1"/>
          </p:cNvSpPr>
          <p:nvPr>
            <p:ph type="ftr" sz="quarter" idx="10"/>
          </p:nvPr>
        </p:nvSpPr>
        <p:spPr/>
        <p:txBody>
          <a:bodyPr/>
          <a:lstStyle/>
          <a:p>
            <a:endParaRPr lang="zh-TW" altLang="en-US" dirty="0">
              <a:solidFill>
                <a:schemeClr val="bg2">
                  <a:lumMod val="25000"/>
                </a:schemeClr>
              </a:solidFill>
            </a:endParaRPr>
          </a:p>
        </p:txBody>
      </p:sp>
      <p:sp>
        <p:nvSpPr>
          <p:cNvPr id="4" name="投影片編號版面配置區 3">
            <a:extLst>
              <a:ext uri="{FF2B5EF4-FFF2-40B4-BE49-F238E27FC236}">
                <a16:creationId xmlns:a16="http://schemas.microsoft.com/office/drawing/2014/main" id="{75013A4B-2FD3-4ACA-A3B9-642686632C21}"/>
              </a:ext>
            </a:extLst>
          </p:cNvPr>
          <p:cNvSpPr>
            <a:spLocks noGrp="1"/>
          </p:cNvSpPr>
          <p:nvPr>
            <p:ph type="sldNum" sz="quarter" idx="11"/>
          </p:nvPr>
        </p:nvSpPr>
        <p:spPr/>
        <p:txBody>
          <a:bodyPr/>
          <a:lstStyle/>
          <a:p>
            <a:fld id="{C911A15C-92E4-4D54-98DD-C8EBF7FEBD1A}" type="slidenum">
              <a:rPr lang="zh-TW" altLang="en-US" smtClean="0"/>
              <a:pPr/>
              <a:t>‹#›</a:t>
            </a:fld>
            <a:endParaRPr lang="zh-TW" altLang="en-US"/>
          </a:p>
        </p:txBody>
      </p:sp>
      <p:cxnSp>
        <p:nvCxnSpPr>
          <p:cNvPr id="11" name="直線接點 10">
            <a:extLst>
              <a:ext uri="{FF2B5EF4-FFF2-40B4-BE49-F238E27FC236}">
                <a16:creationId xmlns:a16="http://schemas.microsoft.com/office/drawing/2014/main" id="{192F0C8A-13CF-44B9-9817-240014D624D8}"/>
              </a:ext>
            </a:extLst>
          </p:cNvPr>
          <p:cNvCxnSpPr/>
          <p:nvPr userDrawn="1"/>
        </p:nvCxnSpPr>
        <p:spPr>
          <a:xfrm>
            <a:off x="838200" y="1147314"/>
            <a:ext cx="10515600" cy="0"/>
          </a:xfrm>
          <a:prstGeom prst="line">
            <a:avLst/>
          </a:prstGeom>
          <a:ln w="6350"/>
        </p:spPr>
        <p:style>
          <a:lnRef idx="1">
            <a:schemeClr val="dk1"/>
          </a:lnRef>
          <a:fillRef idx="0">
            <a:schemeClr val="dk1"/>
          </a:fillRef>
          <a:effectRef idx="0">
            <a:schemeClr val="dk1"/>
          </a:effectRef>
          <a:fontRef idx="minor">
            <a:schemeClr val="tx1"/>
          </a:fontRef>
        </p:style>
      </p:cxnSp>
      <p:pic>
        <p:nvPicPr>
          <p:cNvPr id="6" name="圖片 5" descr="一張含有 標誌, 黑暗, 坐, 街道 的圖片&#10;&#10;自動產生的描述">
            <a:extLst>
              <a:ext uri="{FF2B5EF4-FFF2-40B4-BE49-F238E27FC236}">
                <a16:creationId xmlns:a16="http://schemas.microsoft.com/office/drawing/2014/main" id="{69E6568D-6F1F-405B-AB99-2F256A3F14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92419" y="-253596"/>
            <a:ext cx="2018985" cy="2018581"/>
          </a:xfrm>
          <a:prstGeom prst="rect">
            <a:avLst/>
          </a:prstGeom>
        </p:spPr>
      </p:pic>
    </p:spTree>
    <p:extLst>
      <p:ext uri="{BB962C8B-B14F-4D97-AF65-F5344CB8AC3E}">
        <p14:creationId xmlns:p14="http://schemas.microsoft.com/office/powerpoint/2010/main" val="47171112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799331-21CB-46ED-9E7E-71F45B4ED64F}"/>
              </a:ext>
            </a:extLst>
          </p:cNvPr>
          <p:cNvSpPr>
            <a:spLocks noGrp="1"/>
          </p:cNvSpPr>
          <p:nvPr>
            <p:ph type="title"/>
          </p:nvPr>
        </p:nvSpPr>
        <p:spPr>
          <a:xfrm>
            <a:off x="838200" y="502159"/>
            <a:ext cx="10515600" cy="636528"/>
          </a:xfrm>
        </p:spPr>
        <p:txBody>
          <a:bodyPr/>
          <a:lstStyle>
            <a:lvl1pPr>
              <a:defRPr>
                <a:solidFill>
                  <a:schemeClr val="bg2">
                    <a:lumMod val="25000"/>
                  </a:schemeClr>
                </a:solidFill>
              </a:defRPr>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B93B64DF-DEC4-4F53-BD18-BDB5D9F08F1D}"/>
              </a:ext>
            </a:extLst>
          </p:cNvPr>
          <p:cNvSpPr>
            <a:spLocks noGrp="1"/>
          </p:cNvSpPr>
          <p:nvPr>
            <p:ph idx="1"/>
          </p:nvPr>
        </p:nvSpPr>
        <p:spPr>
          <a:xfrm>
            <a:off x="838200" y="1311221"/>
            <a:ext cx="10515600" cy="4865742"/>
          </a:xfrm>
        </p:spPr>
        <p:txBody>
          <a:bodyPr/>
          <a:lstStyle>
            <a:lvl1pPr>
              <a:buNone/>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chemeClr val="bg2">
                    <a:lumMod val="25000"/>
                  </a:schemeClr>
                </a:solidFill>
              </a:defRPr>
            </a:lvl4pPr>
            <a:lvl5pPr>
              <a:defRPr>
                <a:solidFill>
                  <a:schemeClr val="bg2">
                    <a:lumMod val="25000"/>
                  </a:schemeClr>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頁尾版面配置區 4">
            <a:extLst>
              <a:ext uri="{FF2B5EF4-FFF2-40B4-BE49-F238E27FC236}">
                <a16:creationId xmlns:a16="http://schemas.microsoft.com/office/drawing/2014/main" id="{D2BA0996-8D69-4484-84A8-7E5D0325DFF0}"/>
              </a:ext>
            </a:extLst>
          </p:cNvPr>
          <p:cNvSpPr>
            <a:spLocks noGrp="1"/>
          </p:cNvSpPr>
          <p:nvPr>
            <p:ph type="ftr" sz="quarter" idx="11"/>
          </p:nvPr>
        </p:nvSpPr>
        <p:spPr>
          <a:xfrm>
            <a:off x="838200" y="6363658"/>
            <a:ext cx="4114800" cy="365125"/>
          </a:xfrm>
          <a:prstGeom prst="rect">
            <a:avLst/>
          </a:prstGeom>
        </p:spPr>
        <p:txBody>
          <a:bodyPr/>
          <a:lstStyle>
            <a:lvl1pPr>
              <a:defRPr>
                <a:solidFill>
                  <a:schemeClr val="bg2">
                    <a:lumMod val="25000"/>
                  </a:schemeClr>
                </a:solidFill>
              </a:defRPr>
            </a:lvl1pPr>
          </a:lstStyle>
          <a:p>
            <a:endParaRPr lang="zh-TW" altLang="en-US" dirty="0"/>
          </a:p>
        </p:txBody>
      </p:sp>
      <p:sp>
        <p:nvSpPr>
          <p:cNvPr id="6" name="投影片編號版面配置區 5">
            <a:extLst>
              <a:ext uri="{FF2B5EF4-FFF2-40B4-BE49-F238E27FC236}">
                <a16:creationId xmlns:a16="http://schemas.microsoft.com/office/drawing/2014/main" id="{7B02CBEE-6066-43B5-AEFB-3C07707762CD}"/>
              </a:ext>
            </a:extLst>
          </p:cNvPr>
          <p:cNvSpPr>
            <a:spLocks noGrp="1"/>
          </p:cNvSpPr>
          <p:nvPr>
            <p:ph type="sldNum" sz="quarter" idx="12"/>
          </p:nvPr>
        </p:nvSpPr>
        <p:spPr/>
        <p:txBody>
          <a:bodyPr/>
          <a:lstStyle>
            <a:lvl1pPr>
              <a:defRPr>
                <a:solidFill>
                  <a:schemeClr val="bg2">
                    <a:lumMod val="25000"/>
                  </a:schemeClr>
                </a:solidFill>
              </a:defRPr>
            </a:lvl1pPr>
          </a:lstStyle>
          <a:p>
            <a:fld id="{C911A15C-92E4-4D54-98DD-C8EBF7FEBD1A}" type="slidenum">
              <a:rPr lang="zh-TW" altLang="en-US" smtClean="0"/>
              <a:pPr/>
              <a:t>‹#›</a:t>
            </a:fld>
            <a:endParaRPr lang="zh-TW" altLang="en-US" dirty="0">
              <a:solidFill>
                <a:schemeClr val="bg2">
                  <a:lumMod val="25000"/>
                </a:schemeClr>
              </a:solidFill>
            </a:endParaRPr>
          </a:p>
        </p:txBody>
      </p:sp>
      <p:cxnSp>
        <p:nvCxnSpPr>
          <p:cNvPr id="8" name="直線接點 7">
            <a:extLst>
              <a:ext uri="{FF2B5EF4-FFF2-40B4-BE49-F238E27FC236}">
                <a16:creationId xmlns:a16="http://schemas.microsoft.com/office/drawing/2014/main" id="{7D2B30ED-FC10-4B18-B3A5-64754DE50403}"/>
              </a:ext>
            </a:extLst>
          </p:cNvPr>
          <p:cNvCxnSpPr/>
          <p:nvPr userDrawn="1"/>
        </p:nvCxnSpPr>
        <p:spPr>
          <a:xfrm>
            <a:off x="838200" y="1147314"/>
            <a:ext cx="10515600" cy="0"/>
          </a:xfrm>
          <a:prstGeom prst="line">
            <a:avLst/>
          </a:prstGeom>
          <a:ln w="6350"/>
        </p:spPr>
        <p:style>
          <a:lnRef idx="1">
            <a:schemeClr val="dk1"/>
          </a:lnRef>
          <a:fillRef idx="0">
            <a:schemeClr val="dk1"/>
          </a:fillRef>
          <a:effectRef idx="0">
            <a:schemeClr val="dk1"/>
          </a:effectRef>
          <a:fontRef idx="minor">
            <a:schemeClr val="tx1"/>
          </a:fontRef>
        </p:style>
      </p:cxnSp>
      <p:pic>
        <p:nvPicPr>
          <p:cNvPr id="4" name="圖片 3" descr="一張含有 標誌, 黑暗, 坐, 街道 的圖片&#10;&#10;自動產生的描述">
            <a:extLst>
              <a:ext uri="{FF2B5EF4-FFF2-40B4-BE49-F238E27FC236}">
                <a16:creationId xmlns:a16="http://schemas.microsoft.com/office/drawing/2014/main" id="{DD0C2CFA-8DDE-4527-8ECB-005216724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92419" y="-253596"/>
            <a:ext cx="2018985" cy="2018581"/>
          </a:xfrm>
          <a:prstGeom prst="rect">
            <a:avLst/>
          </a:prstGeom>
        </p:spPr>
      </p:pic>
    </p:spTree>
    <p:extLst>
      <p:ext uri="{BB962C8B-B14F-4D97-AF65-F5344CB8AC3E}">
        <p14:creationId xmlns:p14="http://schemas.microsoft.com/office/powerpoint/2010/main" val="408600449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章節標題">
    <p:bg>
      <p:bgPr>
        <a:gradFill flip="none" rotWithShape="1">
          <a:gsLst>
            <a:gs pos="11000">
              <a:srgbClr val="FF7A41"/>
            </a:gs>
            <a:gs pos="34000">
              <a:srgbClr val="E63943"/>
            </a:gs>
            <a:gs pos="92000">
              <a:srgbClr val="BC347D"/>
            </a:gs>
            <a:gs pos="100000">
              <a:srgbClr val="7E2CD3"/>
            </a:gs>
          </a:gsLst>
          <a:lin ang="2700000" scaled="1"/>
          <a:tileRect/>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CD0B2C-CED9-48B4-B9B4-7851BB14E33B}"/>
              </a:ext>
            </a:extLst>
          </p:cNvPr>
          <p:cNvSpPr>
            <a:spLocks noGrp="1"/>
          </p:cNvSpPr>
          <p:nvPr>
            <p:ph type="title" hasCustomPrompt="1"/>
          </p:nvPr>
        </p:nvSpPr>
        <p:spPr>
          <a:xfrm>
            <a:off x="831850" y="1709738"/>
            <a:ext cx="10515600" cy="2172149"/>
          </a:xfrm>
        </p:spPr>
        <p:txBody>
          <a:bodyPr anchor="b">
            <a:normAutofit/>
          </a:bodyPr>
          <a:lstStyle>
            <a:lvl1pPr>
              <a:defRPr sz="7200" b="0">
                <a:solidFill>
                  <a:schemeClr val="bg1"/>
                </a:solidFill>
              </a:defRPr>
            </a:lvl1pPr>
          </a:lstStyle>
          <a:p>
            <a:r>
              <a:rPr lang="zh-TW" altLang="en-US" dirty="0"/>
              <a:t>主標題</a:t>
            </a:r>
          </a:p>
        </p:txBody>
      </p:sp>
      <p:sp>
        <p:nvSpPr>
          <p:cNvPr id="3" name="文字版面配置區 2">
            <a:extLst>
              <a:ext uri="{FF2B5EF4-FFF2-40B4-BE49-F238E27FC236}">
                <a16:creationId xmlns:a16="http://schemas.microsoft.com/office/drawing/2014/main" id="{647D64F7-B1C8-403E-95E5-C0E794E203E9}"/>
              </a:ext>
            </a:extLst>
          </p:cNvPr>
          <p:cNvSpPr>
            <a:spLocks noGrp="1"/>
          </p:cNvSpPr>
          <p:nvPr>
            <p:ph type="body" idx="1" hasCustomPrompt="1"/>
          </p:nvPr>
        </p:nvSpPr>
        <p:spPr>
          <a:xfrm>
            <a:off x="831850" y="3881887"/>
            <a:ext cx="10515600" cy="22077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副標題</a:t>
            </a:r>
          </a:p>
        </p:txBody>
      </p:sp>
    </p:spTree>
    <p:extLst>
      <p:ext uri="{BB962C8B-B14F-4D97-AF65-F5344CB8AC3E}">
        <p14:creationId xmlns:p14="http://schemas.microsoft.com/office/powerpoint/2010/main" val="289937622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兩個內容">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21DF5DA6-DD8E-4ACB-B880-738FB2FBFD6B}"/>
              </a:ext>
            </a:extLst>
          </p:cNvPr>
          <p:cNvSpPr>
            <a:spLocks noGrp="1"/>
          </p:cNvSpPr>
          <p:nvPr>
            <p:ph sz="half" idx="1"/>
          </p:nvPr>
        </p:nvSpPr>
        <p:spPr>
          <a:xfrm>
            <a:off x="838200" y="1318074"/>
            <a:ext cx="5181600" cy="4858889"/>
          </a:xfrm>
        </p:spPr>
        <p:txBody>
          <a:bodyPr/>
          <a:lstStyle>
            <a:lvl1pPr>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chemeClr val="bg2">
                    <a:lumMod val="25000"/>
                  </a:schemeClr>
                </a:solidFill>
              </a:defRPr>
            </a:lvl4pPr>
            <a:lvl5pPr>
              <a:defRPr>
                <a:solidFill>
                  <a:schemeClr val="bg2">
                    <a:lumMod val="25000"/>
                  </a:schemeClr>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a:extLst>
              <a:ext uri="{FF2B5EF4-FFF2-40B4-BE49-F238E27FC236}">
                <a16:creationId xmlns:a16="http://schemas.microsoft.com/office/drawing/2014/main" id="{CF1733A9-AB14-4406-96E3-329A468E27BD}"/>
              </a:ext>
            </a:extLst>
          </p:cNvPr>
          <p:cNvSpPr>
            <a:spLocks noGrp="1"/>
          </p:cNvSpPr>
          <p:nvPr>
            <p:ph sz="half" idx="2"/>
          </p:nvPr>
        </p:nvSpPr>
        <p:spPr>
          <a:xfrm>
            <a:off x="6172200" y="1318074"/>
            <a:ext cx="5181600" cy="4858889"/>
          </a:xfrm>
        </p:spPr>
        <p:txBody>
          <a:bodyPr/>
          <a:lstStyle>
            <a:lvl1pPr>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chemeClr val="bg2">
                    <a:lumMod val="25000"/>
                  </a:schemeClr>
                </a:solidFill>
              </a:defRPr>
            </a:lvl4pPr>
            <a:lvl5pPr>
              <a:defRPr>
                <a:solidFill>
                  <a:schemeClr val="bg2">
                    <a:lumMod val="25000"/>
                  </a:schemeClr>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頁尾版面配置區 5">
            <a:extLst>
              <a:ext uri="{FF2B5EF4-FFF2-40B4-BE49-F238E27FC236}">
                <a16:creationId xmlns:a16="http://schemas.microsoft.com/office/drawing/2014/main" id="{D5CA4040-6C4F-41B1-8815-A5D2D0A717FC}"/>
              </a:ext>
            </a:extLst>
          </p:cNvPr>
          <p:cNvSpPr>
            <a:spLocks noGrp="1"/>
          </p:cNvSpPr>
          <p:nvPr>
            <p:ph type="ftr" sz="quarter" idx="11"/>
          </p:nvPr>
        </p:nvSpPr>
        <p:spPr>
          <a:xfrm>
            <a:off x="8382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E4BE7F2D-B87D-4AA8-91D9-5F2D5AE7ABC5}"/>
              </a:ext>
            </a:extLst>
          </p:cNvPr>
          <p:cNvSpPr>
            <a:spLocks noGrp="1"/>
          </p:cNvSpPr>
          <p:nvPr>
            <p:ph type="sldNum" sz="quarter" idx="12"/>
          </p:nvPr>
        </p:nvSpPr>
        <p:spPr/>
        <p:txBody>
          <a:bodyPr/>
          <a:lstStyle>
            <a:lvl1pPr>
              <a:defRPr>
                <a:solidFill>
                  <a:schemeClr val="bg2">
                    <a:lumMod val="25000"/>
                  </a:schemeClr>
                </a:solidFill>
              </a:defRPr>
            </a:lvl1pPr>
          </a:lstStyle>
          <a:p>
            <a:fld id="{C911A15C-92E4-4D54-98DD-C8EBF7FEBD1A}" type="slidenum">
              <a:rPr lang="zh-TW" altLang="en-US" smtClean="0"/>
              <a:pPr/>
              <a:t>‹#›</a:t>
            </a:fld>
            <a:endParaRPr lang="zh-TW" altLang="en-US" dirty="0"/>
          </a:p>
        </p:txBody>
      </p:sp>
      <p:cxnSp>
        <p:nvCxnSpPr>
          <p:cNvPr id="8" name="直線接點 7">
            <a:extLst>
              <a:ext uri="{FF2B5EF4-FFF2-40B4-BE49-F238E27FC236}">
                <a16:creationId xmlns:a16="http://schemas.microsoft.com/office/drawing/2014/main" id="{9263555C-B966-4881-BC7A-C23A82734E30}"/>
              </a:ext>
            </a:extLst>
          </p:cNvPr>
          <p:cNvCxnSpPr/>
          <p:nvPr userDrawn="1"/>
        </p:nvCxnSpPr>
        <p:spPr>
          <a:xfrm>
            <a:off x="838200" y="1147314"/>
            <a:ext cx="10515600" cy="0"/>
          </a:xfrm>
          <a:prstGeom prst="line">
            <a:avLst/>
          </a:prstGeom>
          <a:ln w="6350"/>
        </p:spPr>
        <p:style>
          <a:lnRef idx="1">
            <a:schemeClr val="dk1"/>
          </a:lnRef>
          <a:fillRef idx="0">
            <a:schemeClr val="dk1"/>
          </a:fillRef>
          <a:effectRef idx="0">
            <a:schemeClr val="dk1"/>
          </a:effectRef>
          <a:fontRef idx="minor">
            <a:schemeClr val="tx1"/>
          </a:fontRef>
        </p:style>
      </p:cxnSp>
      <p:sp>
        <p:nvSpPr>
          <p:cNvPr id="9" name="標題 1">
            <a:extLst>
              <a:ext uri="{FF2B5EF4-FFF2-40B4-BE49-F238E27FC236}">
                <a16:creationId xmlns:a16="http://schemas.microsoft.com/office/drawing/2014/main" id="{1EB930F5-0130-4B90-9B35-4665395DEF97}"/>
              </a:ext>
            </a:extLst>
          </p:cNvPr>
          <p:cNvSpPr>
            <a:spLocks noGrp="1"/>
          </p:cNvSpPr>
          <p:nvPr>
            <p:ph type="title"/>
          </p:nvPr>
        </p:nvSpPr>
        <p:spPr>
          <a:xfrm>
            <a:off x="838200" y="502159"/>
            <a:ext cx="10515600" cy="636528"/>
          </a:xfrm>
        </p:spPr>
        <p:txBody>
          <a:bodyPr/>
          <a:lstStyle>
            <a:lvl1pPr>
              <a:defRPr>
                <a:solidFill>
                  <a:schemeClr val="bg2">
                    <a:lumMod val="25000"/>
                  </a:schemeClr>
                </a:solidFill>
              </a:defRPr>
            </a:lvl1pPr>
          </a:lstStyle>
          <a:p>
            <a:r>
              <a:rPr lang="zh-TW" altLang="en-US" dirty="0"/>
              <a:t>按一下以編輯母片標題樣式</a:t>
            </a:r>
          </a:p>
        </p:txBody>
      </p:sp>
      <p:pic>
        <p:nvPicPr>
          <p:cNvPr id="2" name="圖片 1" descr="一張含有 標誌, 黑暗, 坐, 街道 的圖片&#10;&#10;自動產生的描述">
            <a:extLst>
              <a:ext uri="{FF2B5EF4-FFF2-40B4-BE49-F238E27FC236}">
                <a16:creationId xmlns:a16="http://schemas.microsoft.com/office/drawing/2014/main" id="{78A8AE8A-CB95-4573-B8E1-89520CF0D6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92419" y="-253596"/>
            <a:ext cx="2018985" cy="2018581"/>
          </a:xfrm>
          <a:prstGeom prst="rect">
            <a:avLst/>
          </a:prstGeom>
        </p:spPr>
      </p:pic>
    </p:spTree>
    <p:extLst>
      <p:ext uri="{BB962C8B-B14F-4D97-AF65-F5344CB8AC3E}">
        <p14:creationId xmlns:p14="http://schemas.microsoft.com/office/powerpoint/2010/main" val="41238010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4D70635A-13C3-4DAD-9768-594CD1EAB1C3}"/>
              </a:ext>
            </a:extLst>
          </p:cNvPr>
          <p:cNvSpPr>
            <a:spLocks noGrp="1"/>
          </p:cNvSpPr>
          <p:nvPr>
            <p:ph type="ftr" sz="quarter" idx="11"/>
          </p:nvPr>
        </p:nvSpPr>
        <p:spPr>
          <a:xfrm>
            <a:off x="838200" y="6356350"/>
            <a:ext cx="4114800" cy="365125"/>
          </a:xfrm>
          <a:prstGeom prst="rect">
            <a:avLst/>
          </a:prstGeom>
        </p:spPr>
        <p:txBody>
          <a:bodyPr/>
          <a:lstStyle>
            <a:lvl1pPr>
              <a:defRPr>
                <a:solidFill>
                  <a:schemeClr val="bg2">
                    <a:lumMod val="25000"/>
                  </a:schemeClr>
                </a:solidFill>
              </a:defRPr>
            </a:lvl1pPr>
          </a:lstStyle>
          <a:p>
            <a:endParaRPr lang="zh-TW" altLang="en-US" dirty="0"/>
          </a:p>
        </p:txBody>
      </p:sp>
      <p:sp>
        <p:nvSpPr>
          <p:cNvPr id="5" name="投影片編號版面配置區 4">
            <a:extLst>
              <a:ext uri="{FF2B5EF4-FFF2-40B4-BE49-F238E27FC236}">
                <a16:creationId xmlns:a16="http://schemas.microsoft.com/office/drawing/2014/main" id="{C3AD7E4A-A3B8-4678-8A8A-E298676B273E}"/>
              </a:ext>
            </a:extLst>
          </p:cNvPr>
          <p:cNvSpPr>
            <a:spLocks noGrp="1"/>
          </p:cNvSpPr>
          <p:nvPr>
            <p:ph type="sldNum" sz="quarter" idx="12"/>
          </p:nvPr>
        </p:nvSpPr>
        <p:spPr/>
        <p:txBody>
          <a:bodyPr/>
          <a:lstStyle>
            <a:lvl1pPr>
              <a:defRPr>
                <a:solidFill>
                  <a:schemeClr val="bg2">
                    <a:lumMod val="25000"/>
                  </a:schemeClr>
                </a:solidFill>
              </a:defRPr>
            </a:lvl1pPr>
          </a:lstStyle>
          <a:p>
            <a:fld id="{C911A15C-92E4-4D54-98DD-C8EBF7FEBD1A}" type="slidenum">
              <a:rPr lang="zh-TW" altLang="en-US" smtClean="0"/>
              <a:pPr/>
              <a:t>‹#›</a:t>
            </a:fld>
            <a:endParaRPr lang="zh-TW" altLang="en-US" dirty="0"/>
          </a:p>
        </p:txBody>
      </p:sp>
      <p:cxnSp>
        <p:nvCxnSpPr>
          <p:cNvPr id="6" name="直線接點 5">
            <a:extLst>
              <a:ext uri="{FF2B5EF4-FFF2-40B4-BE49-F238E27FC236}">
                <a16:creationId xmlns:a16="http://schemas.microsoft.com/office/drawing/2014/main" id="{D3827228-0FB3-4CBF-93C9-F6205D3C14F5}"/>
              </a:ext>
            </a:extLst>
          </p:cNvPr>
          <p:cNvCxnSpPr/>
          <p:nvPr userDrawn="1"/>
        </p:nvCxnSpPr>
        <p:spPr>
          <a:xfrm>
            <a:off x="838200" y="1147314"/>
            <a:ext cx="10515600" cy="0"/>
          </a:xfrm>
          <a:prstGeom prst="line">
            <a:avLst/>
          </a:prstGeom>
          <a:ln w="6350"/>
        </p:spPr>
        <p:style>
          <a:lnRef idx="1">
            <a:schemeClr val="dk1"/>
          </a:lnRef>
          <a:fillRef idx="0">
            <a:schemeClr val="dk1"/>
          </a:fillRef>
          <a:effectRef idx="0">
            <a:schemeClr val="dk1"/>
          </a:effectRef>
          <a:fontRef idx="minor">
            <a:schemeClr val="tx1"/>
          </a:fontRef>
        </p:style>
      </p:cxnSp>
      <p:sp>
        <p:nvSpPr>
          <p:cNvPr id="7" name="標題 1">
            <a:extLst>
              <a:ext uri="{FF2B5EF4-FFF2-40B4-BE49-F238E27FC236}">
                <a16:creationId xmlns:a16="http://schemas.microsoft.com/office/drawing/2014/main" id="{C2735512-9607-4E3C-A515-C5E283FBE5A0}"/>
              </a:ext>
            </a:extLst>
          </p:cNvPr>
          <p:cNvSpPr>
            <a:spLocks noGrp="1"/>
          </p:cNvSpPr>
          <p:nvPr>
            <p:ph type="title"/>
          </p:nvPr>
        </p:nvSpPr>
        <p:spPr>
          <a:xfrm>
            <a:off x="838200" y="502159"/>
            <a:ext cx="10515600" cy="636528"/>
          </a:xfrm>
        </p:spPr>
        <p:txBody>
          <a:bodyPr/>
          <a:lstStyle>
            <a:lvl1pPr>
              <a:defRPr>
                <a:solidFill>
                  <a:schemeClr val="bg2">
                    <a:lumMod val="25000"/>
                  </a:schemeClr>
                </a:solidFill>
              </a:defRPr>
            </a:lvl1pPr>
          </a:lstStyle>
          <a:p>
            <a:r>
              <a:rPr lang="zh-TW" altLang="en-US" dirty="0"/>
              <a:t>按一下以編輯母片標題樣式</a:t>
            </a:r>
          </a:p>
        </p:txBody>
      </p:sp>
      <p:pic>
        <p:nvPicPr>
          <p:cNvPr id="2" name="圖片 1" descr="一張含有 標誌, 黑暗, 坐, 街道 的圖片&#10;&#10;自動產生的描述">
            <a:extLst>
              <a:ext uri="{FF2B5EF4-FFF2-40B4-BE49-F238E27FC236}">
                <a16:creationId xmlns:a16="http://schemas.microsoft.com/office/drawing/2014/main" id="{8CA1F7A5-6948-45E7-B34B-2B2168F0E4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92419" y="-253596"/>
            <a:ext cx="2018985" cy="2018581"/>
          </a:xfrm>
          <a:prstGeom prst="rect">
            <a:avLst/>
          </a:prstGeom>
        </p:spPr>
      </p:pic>
    </p:spTree>
    <p:extLst>
      <p:ext uri="{BB962C8B-B14F-4D97-AF65-F5344CB8AC3E}">
        <p14:creationId xmlns:p14="http://schemas.microsoft.com/office/powerpoint/2010/main" val="14296498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含輔助字幕的內容">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EF6DBC9B-F6F8-4C34-A98B-79BBCE994FFB}"/>
              </a:ext>
            </a:extLst>
          </p:cNvPr>
          <p:cNvSpPr>
            <a:spLocks noGrp="1"/>
          </p:cNvSpPr>
          <p:nvPr>
            <p:ph idx="1"/>
          </p:nvPr>
        </p:nvSpPr>
        <p:spPr>
          <a:xfrm>
            <a:off x="4772025" y="1302589"/>
            <a:ext cx="6583363" cy="455846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文字版面配置區 3">
            <a:extLst>
              <a:ext uri="{FF2B5EF4-FFF2-40B4-BE49-F238E27FC236}">
                <a16:creationId xmlns:a16="http://schemas.microsoft.com/office/drawing/2014/main" id="{1230D89D-D1BF-4D00-9E7D-93D3D0F5C901}"/>
              </a:ext>
            </a:extLst>
          </p:cNvPr>
          <p:cNvSpPr>
            <a:spLocks noGrp="1"/>
          </p:cNvSpPr>
          <p:nvPr>
            <p:ph type="body" sz="half" idx="2"/>
          </p:nvPr>
        </p:nvSpPr>
        <p:spPr>
          <a:xfrm>
            <a:off x="839788" y="1302589"/>
            <a:ext cx="3932237" cy="45663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dirty="0"/>
              <a:t>按一下以編輯母片文字樣式</a:t>
            </a:r>
          </a:p>
        </p:txBody>
      </p:sp>
      <p:sp>
        <p:nvSpPr>
          <p:cNvPr id="6" name="頁尾版面配置區 5">
            <a:extLst>
              <a:ext uri="{FF2B5EF4-FFF2-40B4-BE49-F238E27FC236}">
                <a16:creationId xmlns:a16="http://schemas.microsoft.com/office/drawing/2014/main" id="{F5576010-01D0-4B5E-992D-A2C5CAE41074}"/>
              </a:ext>
            </a:extLst>
          </p:cNvPr>
          <p:cNvSpPr>
            <a:spLocks noGrp="1"/>
          </p:cNvSpPr>
          <p:nvPr>
            <p:ph type="ftr" sz="quarter" idx="11"/>
          </p:nvPr>
        </p:nvSpPr>
        <p:spPr>
          <a:xfrm>
            <a:off x="838200" y="6356349"/>
            <a:ext cx="4114800" cy="365125"/>
          </a:xfrm>
          <a:prstGeom prst="rect">
            <a:avLst/>
          </a:prstGeom>
        </p:spPr>
        <p:txBody>
          <a:bodyPr/>
          <a:lstStyle>
            <a:lvl1pPr>
              <a:defRPr>
                <a:solidFill>
                  <a:schemeClr val="bg2">
                    <a:lumMod val="25000"/>
                  </a:schemeClr>
                </a:solidFill>
              </a:defRPr>
            </a:lvl1pPr>
          </a:lstStyle>
          <a:p>
            <a:endParaRPr lang="zh-TW" altLang="en-US" dirty="0"/>
          </a:p>
        </p:txBody>
      </p:sp>
      <p:sp>
        <p:nvSpPr>
          <p:cNvPr id="7" name="投影片編號版面配置區 6">
            <a:extLst>
              <a:ext uri="{FF2B5EF4-FFF2-40B4-BE49-F238E27FC236}">
                <a16:creationId xmlns:a16="http://schemas.microsoft.com/office/drawing/2014/main" id="{FC867B66-50BE-4B18-A0BF-25F3C8946862}"/>
              </a:ext>
            </a:extLst>
          </p:cNvPr>
          <p:cNvSpPr>
            <a:spLocks noGrp="1"/>
          </p:cNvSpPr>
          <p:nvPr>
            <p:ph type="sldNum" sz="quarter" idx="12"/>
          </p:nvPr>
        </p:nvSpPr>
        <p:spPr/>
        <p:txBody>
          <a:bodyPr/>
          <a:lstStyle>
            <a:lvl1pPr>
              <a:defRPr>
                <a:solidFill>
                  <a:schemeClr val="bg2">
                    <a:lumMod val="25000"/>
                  </a:schemeClr>
                </a:solidFill>
              </a:defRPr>
            </a:lvl1pPr>
          </a:lstStyle>
          <a:p>
            <a:fld id="{C911A15C-92E4-4D54-98DD-C8EBF7FEBD1A}" type="slidenum">
              <a:rPr lang="zh-TW" altLang="en-US" smtClean="0"/>
              <a:pPr/>
              <a:t>‹#›</a:t>
            </a:fld>
            <a:endParaRPr lang="zh-TW" altLang="en-US" dirty="0"/>
          </a:p>
        </p:txBody>
      </p:sp>
      <p:cxnSp>
        <p:nvCxnSpPr>
          <p:cNvPr id="8" name="直線接點 7">
            <a:extLst>
              <a:ext uri="{FF2B5EF4-FFF2-40B4-BE49-F238E27FC236}">
                <a16:creationId xmlns:a16="http://schemas.microsoft.com/office/drawing/2014/main" id="{16E8807F-3312-4843-B9A4-1E274E6A65D4}"/>
              </a:ext>
            </a:extLst>
          </p:cNvPr>
          <p:cNvCxnSpPr/>
          <p:nvPr userDrawn="1"/>
        </p:nvCxnSpPr>
        <p:spPr>
          <a:xfrm>
            <a:off x="838200" y="1147314"/>
            <a:ext cx="10515600" cy="0"/>
          </a:xfrm>
          <a:prstGeom prst="line">
            <a:avLst/>
          </a:prstGeom>
          <a:ln w="6350"/>
        </p:spPr>
        <p:style>
          <a:lnRef idx="1">
            <a:schemeClr val="dk1"/>
          </a:lnRef>
          <a:fillRef idx="0">
            <a:schemeClr val="dk1"/>
          </a:fillRef>
          <a:effectRef idx="0">
            <a:schemeClr val="dk1"/>
          </a:effectRef>
          <a:fontRef idx="minor">
            <a:schemeClr val="tx1"/>
          </a:fontRef>
        </p:style>
      </p:cxnSp>
      <p:sp>
        <p:nvSpPr>
          <p:cNvPr id="9" name="標題 1">
            <a:extLst>
              <a:ext uri="{FF2B5EF4-FFF2-40B4-BE49-F238E27FC236}">
                <a16:creationId xmlns:a16="http://schemas.microsoft.com/office/drawing/2014/main" id="{B4A34F05-65A1-4DC1-8442-119A85C8D26E}"/>
              </a:ext>
            </a:extLst>
          </p:cNvPr>
          <p:cNvSpPr>
            <a:spLocks noGrp="1"/>
          </p:cNvSpPr>
          <p:nvPr>
            <p:ph type="title"/>
          </p:nvPr>
        </p:nvSpPr>
        <p:spPr>
          <a:xfrm>
            <a:off x="838200" y="502159"/>
            <a:ext cx="10515600" cy="636528"/>
          </a:xfrm>
        </p:spPr>
        <p:txBody>
          <a:bodyPr/>
          <a:lstStyle>
            <a:lvl1pPr>
              <a:defRPr>
                <a:solidFill>
                  <a:schemeClr val="bg2">
                    <a:lumMod val="25000"/>
                  </a:schemeClr>
                </a:solidFill>
              </a:defRPr>
            </a:lvl1pPr>
          </a:lstStyle>
          <a:p>
            <a:r>
              <a:rPr lang="zh-TW" altLang="en-US" dirty="0"/>
              <a:t>按一下以編輯母片標題樣式</a:t>
            </a:r>
          </a:p>
        </p:txBody>
      </p:sp>
      <p:pic>
        <p:nvPicPr>
          <p:cNvPr id="2" name="圖片 1" descr="一張含有 標誌, 黑暗, 坐, 街道 的圖片&#10;&#10;自動產生的描述">
            <a:extLst>
              <a:ext uri="{FF2B5EF4-FFF2-40B4-BE49-F238E27FC236}">
                <a16:creationId xmlns:a16="http://schemas.microsoft.com/office/drawing/2014/main" id="{C944FA98-5FD4-4FBB-9349-49E898A52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92419" y="-253596"/>
            <a:ext cx="2018985" cy="2018581"/>
          </a:xfrm>
          <a:prstGeom prst="rect">
            <a:avLst/>
          </a:prstGeom>
        </p:spPr>
      </p:pic>
    </p:spTree>
    <p:extLst>
      <p:ext uri="{BB962C8B-B14F-4D97-AF65-F5344CB8AC3E}">
        <p14:creationId xmlns:p14="http://schemas.microsoft.com/office/powerpoint/2010/main" val="4269524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3BF98E23-7F48-4FBD-AA55-2B5E73B7F08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88C06BD-944D-49BA-BC66-342D89681C21}"/>
              </a:ext>
            </a:extLst>
          </p:cNvPr>
          <p:cNvPicPr>
            <a:picLocks noChangeAspect="1"/>
          </p:cNvPicPr>
          <p:nvPr userDrawn="1"/>
        </p:nvPicPr>
        <p:blipFill>
          <a:blip r:embed="rId3"/>
          <a:srcRect/>
          <a:stretch/>
        </p:blipFill>
        <p:spPr>
          <a:xfrm>
            <a:off x="10395723" y="123509"/>
            <a:ext cx="1630200" cy="304834"/>
          </a:xfrm>
          <a:prstGeom prst="rect">
            <a:avLst/>
          </a:prstGeom>
        </p:spPr>
      </p:pic>
      <p:pic>
        <p:nvPicPr>
          <p:cNvPr id="20" name="Graphic 19">
            <a:extLst>
              <a:ext uri="{FF2B5EF4-FFF2-40B4-BE49-F238E27FC236}">
                <a16:creationId xmlns:a16="http://schemas.microsoft.com/office/drawing/2014/main" id="{E79BE5FB-37BD-41E2-8699-E57476714F6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38979" y="47326"/>
            <a:ext cx="1280160" cy="457200"/>
          </a:xfrm>
          <a:prstGeom prst="rect">
            <a:avLst/>
          </a:prstGeom>
        </p:spPr>
      </p:pic>
      <p:grpSp>
        <p:nvGrpSpPr>
          <p:cNvPr id="21" name="Graphic 13">
            <a:extLst>
              <a:ext uri="{FF2B5EF4-FFF2-40B4-BE49-F238E27FC236}">
                <a16:creationId xmlns:a16="http://schemas.microsoft.com/office/drawing/2014/main" id="{B88523B8-DFE3-4C12-B80E-2066A966A4FE}"/>
              </a:ext>
            </a:extLst>
          </p:cNvPr>
          <p:cNvGrpSpPr>
            <a:grpSpLocks noChangeAspect="1"/>
          </p:cNvGrpSpPr>
          <p:nvPr/>
        </p:nvGrpSpPr>
        <p:grpSpPr>
          <a:xfrm>
            <a:off x="7046161" y="93046"/>
            <a:ext cx="1716235" cy="365760"/>
            <a:chOff x="5520822" y="102584"/>
            <a:chExt cx="2443650" cy="520785"/>
          </a:xfrm>
        </p:grpSpPr>
        <p:sp>
          <p:nvSpPr>
            <p:cNvPr id="22" name="Freeform: Shape 21">
              <a:extLst>
                <a:ext uri="{FF2B5EF4-FFF2-40B4-BE49-F238E27FC236}">
                  <a16:creationId xmlns:a16="http://schemas.microsoft.com/office/drawing/2014/main" id="{804C818F-282B-4D6E-B1BF-E9CD4646B21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23" name="Freeform: Shape 22">
              <a:extLst>
                <a:ext uri="{FF2B5EF4-FFF2-40B4-BE49-F238E27FC236}">
                  <a16:creationId xmlns:a16="http://schemas.microsoft.com/office/drawing/2014/main" id="{9457CB50-3F11-478C-B41C-986E698586D7}"/>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24" name="Freeform: Shape 23">
              <a:extLst>
                <a:ext uri="{FF2B5EF4-FFF2-40B4-BE49-F238E27FC236}">
                  <a16:creationId xmlns:a16="http://schemas.microsoft.com/office/drawing/2014/main" id="{4CDE8AD8-43B2-41DF-833D-89674D4E7C9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25" name="Freeform: Shape 24">
              <a:extLst>
                <a:ext uri="{FF2B5EF4-FFF2-40B4-BE49-F238E27FC236}">
                  <a16:creationId xmlns:a16="http://schemas.microsoft.com/office/drawing/2014/main" id="{4FE2653A-5E8F-484A-938B-E65FBFCFA4F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26" name="Freeform: Shape 25">
              <a:extLst>
                <a:ext uri="{FF2B5EF4-FFF2-40B4-BE49-F238E27FC236}">
                  <a16:creationId xmlns:a16="http://schemas.microsoft.com/office/drawing/2014/main" id="{FF8FB0A7-E038-415D-A91E-A91F826B3CBC}"/>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grpSp>
        <p:nvGrpSpPr>
          <p:cNvPr id="47" name="群組 46">
            <a:extLst>
              <a:ext uri="{FF2B5EF4-FFF2-40B4-BE49-F238E27FC236}">
                <a16:creationId xmlns:a16="http://schemas.microsoft.com/office/drawing/2014/main" id="{49978121-D7EB-48EE-9A92-2205C17A43ED}"/>
              </a:ext>
            </a:extLst>
          </p:cNvPr>
          <p:cNvGrpSpPr/>
          <p:nvPr userDrawn="1"/>
        </p:nvGrpSpPr>
        <p:grpSpPr>
          <a:xfrm>
            <a:off x="-39056" y="918485"/>
            <a:ext cx="12231055" cy="2693467"/>
            <a:chOff x="-39056" y="1695796"/>
            <a:chExt cx="12231055" cy="2693467"/>
          </a:xfrm>
        </p:grpSpPr>
        <p:sp>
          <p:nvSpPr>
            <p:cNvPr id="45" name="矩形 44">
              <a:extLst>
                <a:ext uri="{FF2B5EF4-FFF2-40B4-BE49-F238E27FC236}">
                  <a16:creationId xmlns:a16="http://schemas.microsoft.com/office/drawing/2014/main" id="{C4A4994E-5BE2-4B3D-ADB1-37B7C98D4852}"/>
                </a:ext>
              </a:extLst>
            </p:cNvPr>
            <p:cNvSpPr/>
            <p:nvPr userDrawn="1"/>
          </p:nvSpPr>
          <p:spPr>
            <a:xfrm>
              <a:off x="-39056" y="1695796"/>
              <a:ext cx="12231055" cy="2693467"/>
            </a:xfrm>
            <a:prstGeom prst="rect">
              <a:avLst/>
            </a:prstGeom>
            <a:solidFill>
              <a:srgbClr val="4424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群組 45">
              <a:extLst>
                <a:ext uri="{FF2B5EF4-FFF2-40B4-BE49-F238E27FC236}">
                  <a16:creationId xmlns:a16="http://schemas.microsoft.com/office/drawing/2014/main" id="{DC825862-7A00-45B7-8978-46FC30C44F30}"/>
                </a:ext>
              </a:extLst>
            </p:cNvPr>
            <p:cNvGrpSpPr/>
            <p:nvPr userDrawn="1"/>
          </p:nvGrpSpPr>
          <p:grpSpPr>
            <a:xfrm>
              <a:off x="5021873" y="1749248"/>
              <a:ext cx="7004050" cy="2586563"/>
              <a:chOff x="5021873" y="1802700"/>
              <a:chExt cx="7004050" cy="2586563"/>
            </a:xfrm>
          </p:grpSpPr>
          <p:sp>
            <p:nvSpPr>
              <p:cNvPr id="43" name="TextBox 19">
                <a:extLst>
                  <a:ext uri="{FF2B5EF4-FFF2-40B4-BE49-F238E27FC236}">
                    <a16:creationId xmlns:a16="http://schemas.microsoft.com/office/drawing/2014/main" id="{4778634E-26B6-44E1-9512-066820C1EAC8}"/>
                  </a:ext>
                </a:extLst>
              </p:cNvPr>
              <p:cNvSpPr txBox="1"/>
              <p:nvPr userDrawn="1"/>
            </p:nvSpPr>
            <p:spPr>
              <a:xfrm>
                <a:off x="6831623" y="3429000"/>
                <a:ext cx="5194300" cy="960263"/>
              </a:xfrm>
              <a:prstGeom prst="rect">
                <a:avLst/>
              </a:prstGeom>
              <a:noFill/>
            </p:spPr>
            <p:txBody>
              <a:bodyPr wrap="square" lIns="182880" tIns="146304" rIns="182880" bIns="146304" rtlCol="0">
                <a:spAutoFit/>
              </a:bodyPr>
              <a:lstStyle/>
              <a:p>
                <a:pPr>
                  <a:lnSpc>
                    <a:spcPct val="90000"/>
                  </a:lnSpc>
                  <a:spcAft>
                    <a:spcPts val="600"/>
                  </a:spcAft>
                </a:pPr>
                <a:r>
                  <a:rPr lang="zh-TW" altLang="en-US" sz="4800">
                    <a:solidFill>
                      <a:schemeClr val="tx1"/>
                    </a:solidFill>
                  </a:rPr>
                  <a:t>探索 </a:t>
                </a:r>
                <a:r>
                  <a:rPr lang="en-US" altLang="zh-TW" sz="4800">
                    <a:solidFill>
                      <a:schemeClr val="tx1"/>
                    </a:solidFill>
                  </a:rPr>
                  <a:t>.NET </a:t>
                </a:r>
                <a:r>
                  <a:rPr lang="zh-TW" altLang="en-US" sz="4800">
                    <a:solidFill>
                      <a:schemeClr val="tx1"/>
                    </a:solidFill>
                  </a:rPr>
                  <a:t>新世界</a:t>
                </a:r>
                <a:endParaRPr lang="en-US" sz="4800" dirty="0" err="1">
                  <a:solidFill>
                    <a:schemeClr val="tx1"/>
                  </a:solidFill>
                </a:endParaRPr>
              </a:p>
            </p:txBody>
          </p:sp>
          <p:sp>
            <p:nvSpPr>
              <p:cNvPr id="44" name="TextBox 20">
                <a:extLst>
                  <a:ext uri="{FF2B5EF4-FFF2-40B4-BE49-F238E27FC236}">
                    <a16:creationId xmlns:a16="http://schemas.microsoft.com/office/drawing/2014/main" id="{E1DB309F-C9A2-453E-883D-9057402356F0}"/>
                  </a:ext>
                </a:extLst>
              </p:cNvPr>
              <p:cNvSpPr txBox="1"/>
              <p:nvPr userDrawn="1"/>
            </p:nvSpPr>
            <p:spPr>
              <a:xfrm>
                <a:off x="5021873" y="1802700"/>
                <a:ext cx="6616648" cy="1888209"/>
              </a:xfrm>
              <a:prstGeom prst="rect">
                <a:avLst/>
              </a:prstGeom>
              <a:noFill/>
            </p:spPr>
            <p:txBody>
              <a:bodyPr wrap="square" lIns="182880" tIns="146304" rIns="182880" bIns="146304" rtlCol="0">
                <a:spAutoFit/>
              </a:bodyPr>
              <a:lstStyle/>
              <a:p>
                <a:pPr>
                  <a:lnSpc>
                    <a:spcPct val="90000"/>
                  </a:lnSpc>
                  <a:spcAft>
                    <a:spcPts val="600"/>
                  </a:spcAft>
                </a:pPr>
                <a:r>
                  <a:rPr lang="en-US" altLang="zh-TW" sz="11500" b="1" dirty="0">
                    <a:solidFill>
                      <a:schemeClr val="tx1"/>
                    </a:solidFill>
                    <a:latin typeface="微軟正黑體" panose="020B0604030504040204" pitchFamily="34" charset="-120"/>
                    <a:ea typeface="微軟正黑體" panose="020B0604030504040204" pitchFamily="34" charset="-120"/>
                  </a:rPr>
                  <a:t>.NET</a:t>
                </a:r>
                <a:r>
                  <a:rPr lang="en-US" altLang="zh-TW" sz="11500" dirty="0">
                    <a:solidFill>
                      <a:schemeClr val="tx1"/>
                    </a:solidFill>
                    <a:latin typeface="微軟正黑體" panose="020B0604030504040204" pitchFamily="34" charset="-120"/>
                    <a:ea typeface="微軟正黑體" panose="020B0604030504040204" pitchFamily="34" charset="-120"/>
                  </a:rPr>
                  <a:t> </a:t>
                </a:r>
                <a:r>
                  <a:rPr lang="en-US" altLang="zh-TW" sz="9600" dirty="0">
                    <a:solidFill>
                      <a:schemeClr val="tx1"/>
                    </a:solidFill>
                    <a:latin typeface="微軟正黑體 Light" panose="020B0304030504040204" pitchFamily="34" charset="-120"/>
                    <a:ea typeface="微軟正黑體 Light" panose="020B0304030504040204" pitchFamily="34" charset="-120"/>
                  </a:rPr>
                  <a:t>Conf</a:t>
                </a:r>
                <a:endParaRPr lang="en-US" sz="9600" dirty="0">
                  <a:solidFill>
                    <a:schemeClr val="tx1"/>
                  </a:solidFill>
                  <a:latin typeface="微軟正黑體 Light" panose="020B0304030504040204" pitchFamily="34" charset="-120"/>
                  <a:ea typeface="微軟正黑體 Light" panose="020B0304030504040204" pitchFamily="34" charset="-120"/>
                </a:endParaRPr>
              </a:p>
            </p:txBody>
          </p:sp>
        </p:grpSp>
      </p:grpSp>
    </p:spTree>
    <p:extLst>
      <p:ext uri="{BB962C8B-B14F-4D97-AF65-F5344CB8AC3E}">
        <p14:creationId xmlns:p14="http://schemas.microsoft.com/office/powerpoint/2010/main" val="1918294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EEF3469-5BF8-4001-BF1A-66AE370314F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88C06BD-944D-49BA-BC66-342D89681C21}"/>
              </a:ext>
            </a:extLst>
          </p:cNvPr>
          <p:cNvPicPr>
            <a:picLocks noChangeAspect="1"/>
          </p:cNvPicPr>
          <p:nvPr userDrawn="1"/>
        </p:nvPicPr>
        <p:blipFill>
          <a:blip r:embed="rId3"/>
          <a:srcRect/>
          <a:stretch/>
        </p:blipFill>
        <p:spPr>
          <a:xfrm>
            <a:off x="10395723" y="123509"/>
            <a:ext cx="1630200" cy="304834"/>
          </a:xfrm>
          <a:prstGeom prst="rect">
            <a:avLst/>
          </a:prstGeom>
        </p:spPr>
      </p:pic>
      <p:pic>
        <p:nvPicPr>
          <p:cNvPr id="20" name="Graphic 19">
            <a:extLst>
              <a:ext uri="{FF2B5EF4-FFF2-40B4-BE49-F238E27FC236}">
                <a16:creationId xmlns:a16="http://schemas.microsoft.com/office/drawing/2014/main" id="{E79BE5FB-37BD-41E2-8699-E57476714F6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38979" y="47326"/>
            <a:ext cx="1280160" cy="457200"/>
          </a:xfrm>
          <a:prstGeom prst="rect">
            <a:avLst/>
          </a:prstGeom>
        </p:spPr>
      </p:pic>
      <p:grpSp>
        <p:nvGrpSpPr>
          <p:cNvPr id="21" name="Graphic 13">
            <a:extLst>
              <a:ext uri="{FF2B5EF4-FFF2-40B4-BE49-F238E27FC236}">
                <a16:creationId xmlns:a16="http://schemas.microsoft.com/office/drawing/2014/main" id="{B88523B8-DFE3-4C12-B80E-2066A966A4FE}"/>
              </a:ext>
            </a:extLst>
          </p:cNvPr>
          <p:cNvGrpSpPr>
            <a:grpSpLocks noChangeAspect="1"/>
          </p:cNvGrpSpPr>
          <p:nvPr/>
        </p:nvGrpSpPr>
        <p:grpSpPr>
          <a:xfrm>
            <a:off x="7046161" y="93046"/>
            <a:ext cx="1716235" cy="365760"/>
            <a:chOff x="5520822" y="102584"/>
            <a:chExt cx="2443650" cy="520785"/>
          </a:xfrm>
        </p:grpSpPr>
        <p:sp>
          <p:nvSpPr>
            <p:cNvPr id="22" name="Freeform: Shape 21">
              <a:extLst>
                <a:ext uri="{FF2B5EF4-FFF2-40B4-BE49-F238E27FC236}">
                  <a16:creationId xmlns:a16="http://schemas.microsoft.com/office/drawing/2014/main" id="{804C818F-282B-4D6E-B1BF-E9CD4646B21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23" name="Freeform: Shape 22">
              <a:extLst>
                <a:ext uri="{FF2B5EF4-FFF2-40B4-BE49-F238E27FC236}">
                  <a16:creationId xmlns:a16="http://schemas.microsoft.com/office/drawing/2014/main" id="{9457CB50-3F11-478C-B41C-986E698586D7}"/>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24" name="Freeform: Shape 23">
              <a:extLst>
                <a:ext uri="{FF2B5EF4-FFF2-40B4-BE49-F238E27FC236}">
                  <a16:creationId xmlns:a16="http://schemas.microsoft.com/office/drawing/2014/main" id="{4CDE8AD8-43B2-41DF-833D-89674D4E7C9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25" name="Freeform: Shape 24">
              <a:extLst>
                <a:ext uri="{FF2B5EF4-FFF2-40B4-BE49-F238E27FC236}">
                  <a16:creationId xmlns:a16="http://schemas.microsoft.com/office/drawing/2014/main" id="{4FE2653A-5E8F-484A-938B-E65FBFCFA4F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26" name="Freeform: Shape 25">
              <a:extLst>
                <a:ext uri="{FF2B5EF4-FFF2-40B4-BE49-F238E27FC236}">
                  <a16:creationId xmlns:a16="http://schemas.microsoft.com/office/drawing/2014/main" id="{FF8FB0A7-E038-415D-A91E-A91F826B3CBC}"/>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grpSp>
        <p:nvGrpSpPr>
          <p:cNvPr id="47" name="群組 46">
            <a:extLst>
              <a:ext uri="{FF2B5EF4-FFF2-40B4-BE49-F238E27FC236}">
                <a16:creationId xmlns:a16="http://schemas.microsoft.com/office/drawing/2014/main" id="{49978121-D7EB-48EE-9A92-2205C17A43ED}"/>
              </a:ext>
            </a:extLst>
          </p:cNvPr>
          <p:cNvGrpSpPr/>
          <p:nvPr userDrawn="1"/>
        </p:nvGrpSpPr>
        <p:grpSpPr>
          <a:xfrm>
            <a:off x="-39056" y="918485"/>
            <a:ext cx="12231055" cy="2693467"/>
            <a:chOff x="-39056" y="1695796"/>
            <a:chExt cx="12231055" cy="2693467"/>
          </a:xfrm>
        </p:grpSpPr>
        <p:sp>
          <p:nvSpPr>
            <p:cNvPr id="45" name="矩形 44">
              <a:extLst>
                <a:ext uri="{FF2B5EF4-FFF2-40B4-BE49-F238E27FC236}">
                  <a16:creationId xmlns:a16="http://schemas.microsoft.com/office/drawing/2014/main" id="{C4A4994E-5BE2-4B3D-ADB1-37B7C98D4852}"/>
                </a:ext>
              </a:extLst>
            </p:cNvPr>
            <p:cNvSpPr/>
            <p:nvPr userDrawn="1"/>
          </p:nvSpPr>
          <p:spPr>
            <a:xfrm>
              <a:off x="-39056" y="1695796"/>
              <a:ext cx="12231055" cy="2693467"/>
            </a:xfrm>
            <a:prstGeom prst="rect">
              <a:avLst/>
            </a:prstGeom>
            <a:solidFill>
              <a:srgbClr val="4424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群組 45">
              <a:extLst>
                <a:ext uri="{FF2B5EF4-FFF2-40B4-BE49-F238E27FC236}">
                  <a16:creationId xmlns:a16="http://schemas.microsoft.com/office/drawing/2014/main" id="{DC825862-7A00-45B7-8978-46FC30C44F30}"/>
                </a:ext>
              </a:extLst>
            </p:cNvPr>
            <p:cNvGrpSpPr/>
            <p:nvPr userDrawn="1"/>
          </p:nvGrpSpPr>
          <p:grpSpPr>
            <a:xfrm>
              <a:off x="5021873" y="1749248"/>
              <a:ext cx="7004050" cy="2586563"/>
              <a:chOff x="5021873" y="1802700"/>
              <a:chExt cx="7004050" cy="2586563"/>
            </a:xfrm>
          </p:grpSpPr>
          <p:sp>
            <p:nvSpPr>
              <p:cNvPr id="43" name="TextBox 19">
                <a:extLst>
                  <a:ext uri="{FF2B5EF4-FFF2-40B4-BE49-F238E27FC236}">
                    <a16:creationId xmlns:a16="http://schemas.microsoft.com/office/drawing/2014/main" id="{4778634E-26B6-44E1-9512-066820C1EAC8}"/>
                  </a:ext>
                </a:extLst>
              </p:cNvPr>
              <p:cNvSpPr txBox="1"/>
              <p:nvPr userDrawn="1"/>
            </p:nvSpPr>
            <p:spPr>
              <a:xfrm>
                <a:off x="6831623" y="3429000"/>
                <a:ext cx="5194300" cy="960263"/>
              </a:xfrm>
              <a:prstGeom prst="rect">
                <a:avLst/>
              </a:prstGeom>
              <a:noFill/>
            </p:spPr>
            <p:txBody>
              <a:bodyPr wrap="square" lIns="182880" tIns="146304" rIns="182880" bIns="146304" rtlCol="0">
                <a:spAutoFit/>
              </a:bodyPr>
              <a:lstStyle/>
              <a:p>
                <a:pPr>
                  <a:lnSpc>
                    <a:spcPct val="90000"/>
                  </a:lnSpc>
                  <a:spcAft>
                    <a:spcPts val="600"/>
                  </a:spcAft>
                </a:pPr>
                <a:r>
                  <a:rPr lang="zh-TW" altLang="en-US" sz="4800">
                    <a:solidFill>
                      <a:schemeClr val="tx1"/>
                    </a:solidFill>
                  </a:rPr>
                  <a:t>探索 </a:t>
                </a:r>
                <a:r>
                  <a:rPr lang="en-US" altLang="zh-TW" sz="4800">
                    <a:solidFill>
                      <a:schemeClr val="tx1"/>
                    </a:solidFill>
                  </a:rPr>
                  <a:t>.NET </a:t>
                </a:r>
                <a:r>
                  <a:rPr lang="zh-TW" altLang="en-US" sz="4800">
                    <a:solidFill>
                      <a:schemeClr val="tx1"/>
                    </a:solidFill>
                  </a:rPr>
                  <a:t>新世界</a:t>
                </a:r>
                <a:endParaRPr lang="en-US" sz="4800" dirty="0" err="1">
                  <a:solidFill>
                    <a:schemeClr val="tx1"/>
                  </a:solidFill>
                </a:endParaRPr>
              </a:p>
            </p:txBody>
          </p:sp>
          <p:sp>
            <p:nvSpPr>
              <p:cNvPr id="44" name="TextBox 20">
                <a:extLst>
                  <a:ext uri="{FF2B5EF4-FFF2-40B4-BE49-F238E27FC236}">
                    <a16:creationId xmlns:a16="http://schemas.microsoft.com/office/drawing/2014/main" id="{E1DB309F-C9A2-453E-883D-9057402356F0}"/>
                  </a:ext>
                </a:extLst>
              </p:cNvPr>
              <p:cNvSpPr txBox="1"/>
              <p:nvPr userDrawn="1"/>
            </p:nvSpPr>
            <p:spPr>
              <a:xfrm>
                <a:off x="5021873" y="1802700"/>
                <a:ext cx="6616648" cy="1888209"/>
              </a:xfrm>
              <a:prstGeom prst="rect">
                <a:avLst/>
              </a:prstGeom>
              <a:noFill/>
            </p:spPr>
            <p:txBody>
              <a:bodyPr wrap="square" lIns="182880" tIns="146304" rIns="182880" bIns="146304" rtlCol="0">
                <a:spAutoFit/>
              </a:bodyPr>
              <a:lstStyle/>
              <a:p>
                <a:pPr>
                  <a:lnSpc>
                    <a:spcPct val="90000"/>
                  </a:lnSpc>
                  <a:spcAft>
                    <a:spcPts val="600"/>
                  </a:spcAft>
                </a:pPr>
                <a:r>
                  <a:rPr lang="en-US" altLang="zh-TW" sz="11500" b="1" dirty="0">
                    <a:solidFill>
                      <a:schemeClr val="tx1"/>
                    </a:solidFill>
                    <a:latin typeface="微軟正黑體" panose="020B0604030504040204" pitchFamily="34" charset="-120"/>
                    <a:ea typeface="微軟正黑體" panose="020B0604030504040204" pitchFamily="34" charset="-120"/>
                  </a:rPr>
                  <a:t>.NET</a:t>
                </a:r>
                <a:r>
                  <a:rPr lang="en-US" altLang="zh-TW" sz="11500" dirty="0">
                    <a:solidFill>
                      <a:schemeClr val="tx1"/>
                    </a:solidFill>
                    <a:latin typeface="微軟正黑體" panose="020B0604030504040204" pitchFamily="34" charset="-120"/>
                    <a:ea typeface="微軟正黑體" panose="020B0604030504040204" pitchFamily="34" charset="-120"/>
                  </a:rPr>
                  <a:t> </a:t>
                </a:r>
                <a:r>
                  <a:rPr lang="en-US" altLang="zh-TW" sz="9600" dirty="0">
                    <a:solidFill>
                      <a:schemeClr val="tx1"/>
                    </a:solidFill>
                    <a:latin typeface="微軟正黑體 Light" panose="020B0304030504040204" pitchFamily="34" charset="-120"/>
                    <a:ea typeface="微軟正黑體 Light" panose="020B0304030504040204" pitchFamily="34" charset="-120"/>
                  </a:rPr>
                  <a:t>Conf</a:t>
                </a:r>
                <a:endParaRPr lang="en-US" sz="9600" dirty="0">
                  <a:solidFill>
                    <a:schemeClr val="tx1"/>
                  </a:solidFill>
                  <a:latin typeface="微軟正黑體 Light" panose="020B0304030504040204" pitchFamily="34" charset="-120"/>
                  <a:ea typeface="微軟正黑體 Light" panose="020B0304030504040204" pitchFamily="34" charset="-120"/>
                </a:endParaRPr>
              </a:p>
            </p:txBody>
          </p:sp>
        </p:grpSp>
      </p:grpSp>
    </p:spTree>
    <p:extLst>
      <p:ext uri="{BB962C8B-B14F-4D97-AF65-F5344CB8AC3E}">
        <p14:creationId xmlns:p14="http://schemas.microsoft.com/office/powerpoint/2010/main" val="31458567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69B67FC-6A76-4A80-A39A-43BAA4A4645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2888"/>
          <a:stretch/>
        </p:blipFill>
        <p:spPr>
          <a:xfrm>
            <a:off x="0" y="-43277"/>
            <a:ext cx="12192000" cy="6901277"/>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9" name="Picture 8">
            <a:extLst>
              <a:ext uri="{FF2B5EF4-FFF2-40B4-BE49-F238E27FC236}">
                <a16:creationId xmlns:a16="http://schemas.microsoft.com/office/drawing/2014/main" id="{E9F1F726-E886-4C38-A49D-4C9B58EA9DA2}"/>
              </a:ext>
            </a:extLst>
          </p:cNvPr>
          <p:cNvPicPr>
            <a:picLocks noChangeAspect="1"/>
          </p:cNvPicPr>
          <p:nvPr userDrawn="1"/>
        </p:nvPicPr>
        <p:blipFill>
          <a:blip r:embed="rId4"/>
          <a:srcRect/>
          <a:stretch/>
        </p:blipFill>
        <p:spPr>
          <a:xfrm>
            <a:off x="10395723" y="123509"/>
            <a:ext cx="1630200" cy="304834"/>
          </a:xfrm>
          <a:prstGeom prst="rect">
            <a:avLst/>
          </a:prstGeom>
        </p:spPr>
      </p:pic>
      <p:pic>
        <p:nvPicPr>
          <p:cNvPr id="10" name="Graphic 9">
            <a:extLst>
              <a:ext uri="{FF2B5EF4-FFF2-40B4-BE49-F238E27FC236}">
                <a16:creationId xmlns:a16="http://schemas.microsoft.com/office/drawing/2014/main" id="{EFD6A405-6861-4E9D-9547-C169109EC0B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938979" y="47326"/>
            <a:ext cx="1280160" cy="457200"/>
          </a:xfrm>
          <a:prstGeom prst="rect">
            <a:avLst/>
          </a:prstGeom>
        </p:spPr>
      </p:pic>
      <p:grpSp>
        <p:nvGrpSpPr>
          <p:cNvPr id="11" name="Graphic 13">
            <a:extLst>
              <a:ext uri="{FF2B5EF4-FFF2-40B4-BE49-F238E27FC236}">
                <a16:creationId xmlns:a16="http://schemas.microsoft.com/office/drawing/2014/main" id="{2CD79F6E-23BE-4D99-8DF0-70E684F9BCEA}"/>
              </a:ext>
            </a:extLst>
          </p:cNvPr>
          <p:cNvGrpSpPr>
            <a:grpSpLocks noChangeAspect="1"/>
          </p:cNvGrpSpPr>
          <p:nvPr userDrawn="1"/>
        </p:nvGrpSpPr>
        <p:grpSpPr>
          <a:xfrm>
            <a:off x="7046161" y="93046"/>
            <a:ext cx="1716235" cy="365760"/>
            <a:chOff x="5520822" y="102584"/>
            <a:chExt cx="2443650" cy="520785"/>
          </a:xfrm>
        </p:grpSpPr>
        <p:sp>
          <p:nvSpPr>
            <p:cNvPr id="12" name="Freeform: Shape 11">
              <a:extLst>
                <a:ext uri="{FF2B5EF4-FFF2-40B4-BE49-F238E27FC236}">
                  <a16:creationId xmlns:a16="http://schemas.microsoft.com/office/drawing/2014/main" id="{DAA1E023-6B81-4DA6-BAF9-49EAA10460B2}"/>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13" name="Freeform: Shape 12">
              <a:extLst>
                <a:ext uri="{FF2B5EF4-FFF2-40B4-BE49-F238E27FC236}">
                  <a16:creationId xmlns:a16="http://schemas.microsoft.com/office/drawing/2014/main" id="{FA4CE0C8-0881-482F-B438-1A58FC9F4A16}"/>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4" name="Freeform: Shape 13">
              <a:extLst>
                <a:ext uri="{FF2B5EF4-FFF2-40B4-BE49-F238E27FC236}">
                  <a16:creationId xmlns:a16="http://schemas.microsoft.com/office/drawing/2014/main" id="{F4C1F98B-4711-4F92-9035-5DA48144CA8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5" name="Freeform: Shape 14">
              <a:extLst>
                <a:ext uri="{FF2B5EF4-FFF2-40B4-BE49-F238E27FC236}">
                  <a16:creationId xmlns:a16="http://schemas.microsoft.com/office/drawing/2014/main" id="{161B666C-FADF-449F-8981-8D8FB6CE0D5B}"/>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6" name="Freeform: Shape 15">
              <a:extLst>
                <a:ext uri="{FF2B5EF4-FFF2-40B4-BE49-F238E27FC236}">
                  <a16:creationId xmlns:a16="http://schemas.microsoft.com/office/drawing/2014/main" id="{23B3F35B-00EE-4E16-8489-A207AF8DC5A8}"/>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38453917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2020/12/21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2020/12/21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1E71C930-CB6D-48D2-94B7-6D03D59197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34126" y="3328313"/>
            <a:ext cx="3291797" cy="3012831"/>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7" name="Picture 6" descr="A picture containing shape&#10;&#10;Description automatically generated">
            <a:extLst>
              <a:ext uri="{FF2B5EF4-FFF2-40B4-BE49-F238E27FC236}">
                <a16:creationId xmlns:a16="http://schemas.microsoft.com/office/drawing/2014/main" id="{26F1AEF7-7EDE-4E83-BCCE-DE404057EEFB}"/>
              </a:ext>
            </a:extLst>
          </p:cNvPr>
          <p:cNvPicPr>
            <a:picLocks noChangeAspect="1"/>
          </p:cNvPicPr>
          <p:nvPr userDrawn="1"/>
        </p:nvPicPr>
        <p:blipFill>
          <a:blip r:embed="rId4"/>
          <a:stretch>
            <a:fillRect/>
          </a:stretch>
        </p:blipFill>
        <p:spPr>
          <a:xfrm>
            <a:off x="10395723" y="93046"/>
            <a:ext cx="1630200" cy="365760"/>
          </a:xfrm>
          <a:prstGeom prst="rect">
            <a:avLst/>
          </a:prstGeom>
        </p:spPr>
      </p:pic>
      <p:pic>
        <p:nvPicPr>
          <p:cNvPr id="8" name="Graphic 7">
            <a:extLst>
              <a:ext uri="{FF2B5EF4-FFF2-40B4-BE49-F238E27FC236}">
                <a16:creationId xmlns:a16="http://schemas.microsoft.com/office/drawing/2014/main" id="{FE4C36F8-5F83-4891-82A0-E91246C65C8B}"/>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8938979" y="47326"/>
            <a:ext cx="1280160" cy="457200"/>
          </a:xfrm>
          <a:prstGeom prst="rect">
            <a:avLst/>
          </a:prstGeom>
        </p:spPr>
      </p:pic>
      <p:grpSp>
        <p:nvGrpSpPr>
          <p:cNvPr id="9" name="Graphic 13">
            <a:extLst>
              <a:ext uri="{FF2B5EF4-FFF2-40B4-BE49-F238E27FC236}">
                <a16:creationId xmlns:a16="http://schemas.microsoft.com/office/drawing/2014/main" id="{0E1785B1-9344-4F53-8365-28125FAE2431}"/>
              </a:ext>
            </a:extLst>
          </p:cNvPr>
          <p:cNvGrpSpPr>
            <a:grpSpLocks noChangeAspect="1"/>
          </p:cNvGrpSpPr>
          <p:nvPr userDrawn="1"/>
        </p:nvGrpSpPr>
        <p:grpSpPr>
          <a:xfrm>
            <a:off x="7046161" y="93046"/>
            <a:ext cx="1716235" cy="365760"/>
            <a:chOff x="5520822" y="102584"/>
            <a:chExt cx="2443650" cy="520785"/>
          </a:xfrm>
        </p:grpSpPr>
        <p:sp>
          <p:nvSpPr>
            <p:cNvPr id="10" name="Freeform: Shape 9">
              <a:extLst>
                <a:ext uri="{FF2B5EF4-FFF2-40B4-BE49-F238E27FC236}">
                  <a16:creationId xmlns:a16="http://schemas.microsoft.com/office/drawing/2014/main" id="{0F36BF1A-4A6D-444A-AC35-BF2910AE12D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rgbClr val="737474"/>
            </a:solidFill>
            <a:ln w="4540" cap="flat">
              <a:noFill/>
              <a:prstDash val="solid"/>
              <a:miter/>
            </a:ln>
          </p:spPr>
          <p:txBody>
            <a:bodyPr rtlCol="0" anchor="ctr"/>
            <a:lstStyle/>
            <a:p>
              <a:endParaRPr lang="zh-TW" altLang="en-US" dirty="0"/>
            </a:p>
          </p:txBody>
        </p:sp>
        <p:sp>
          <p:nvSpPr>
            <p:cNvPr id="11" name="Freeform: Shape 10">
              <a:extLst>
                <a:ext uri="{FF2B5EF4-FFF2-40B4-BE49-F238E27FC236}">
                  <a16:creationId xmlns:a16="http://schemas.microsoft.com/office/drawing/2014/main" id="{5F54D950-0620-40DC-8D1D-8EA8C2F3014F}"/>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2" name="Freeform: Shape 11">
              <a:extLst>
                <a:ext uri="{FF2B5EF4-FFF2-40B4-BE49-F238E27FC236}">
                  <a16:creationId xmlns:a16="http://schemas.microsoft.com/office/drawing/2014/main" id="{DA0B62BC-43F9-4570-A664-3B497D39D4E1}"/>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3" name="Freeform: Shape 12">
              <a:extLst>
                <a:ext uri="{FF2B5EF4-FFF2-40B4-BE49-F238E27FC236}">
                  <a16:creationId xmlns:a16="http://schemas.microsoft.com/office/drawing/2014/main" id="{AF52CA58-ACB1-41BD-87E9-0E9AE90698FB}"/>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4" name="Freeform: Shape 13">
              <a:extLst>
                <a:ext uri="{FF2B5EF4-FFF2-40B4-BE49-F238E27FC236}">
                  <a16:creationId xmlns:a16="http://schemas.microsoft.com/office/drawing/2014/main" id="{03331287-5B90-44F0-938F-A3B1ED7CCDD1}"/>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Thanks">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78F28BA-6406-40BB-A319-04AC6E07469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497"/>
          <a:stretch/>
        </p:blipFill>
        <p:spPr>
          <a:xfrm>
            <a:off x="0" y="1"/>
            <a:ext cx="12192000" cy="6858000"/>
          </a:xfrm>
          <a:prstGeom prst="rect">
            <a:avLst/>
          </a:prstGeom>
        </p:spPr>
      </p:pic>
      <p:sp>
        <p:nvSpPr>
          <p:cNvPr id="16" name="Rectangle 15">
            <a:extLst>
              <a:ext uri="{FF2B5EF4-FFF2-40B4-BE49-F238E27FC236}">
                <a16:creationId xmlns:a16="http://schemas.microsoft.com/office/drawing/2014/main" id="{41E474C6-B188-4516-84EA-B60A05C54E45}"/>
              </a:ext>
            </a:extLst>
          </p:cNvPr>
          <p:cNvSpPr/>
          <p:nvPr userDrawn="1"/>
        </p:nvSpPr>
        <p:spPr>
          <a:xfrm>
            <a:off x="2556575" y="526310"/>
            <a:ext cx="2954655" cy="923330"/>
          </a:xfrm>
          <a:prstGeom prst="rect">
            <a:avLst/>
          </a:prstGeom>
        </p:spPr>
        <p:txBody>
          <a:bodyPr wrap="none">
            <a:spAutoFit/>
          </a:bodyPr>
          <a:lstStyle/>
          <a:p>
            <a:r>
              <a:rPr lang="zh-TW" altLang="en-US" sz="5400" dirty="0"/>
              <a:t>特別感謝</a:t>
            </a:r>
            <a:endParaRPr lang="en-US" sz="5400" dirty="0"/>
          </a:p>
        </p:txBody>
      </p:sp>
      <p:grpSp>
        <p:nvGrpSpPr>
          <p:cNvPr id="46" name="Group 45">
            <a:extLst>
              <a:ext uri="{FF2B5EF4-FFF2-40B4-BE49-F238E27FC236}">
                <a16:creationId xmlns:a16="http://schemas.microsoft.com/office/drawing/2014/main" id="{CD682E90-670D-472D-BA99-204DFB47F89F}"/>
              </a:ext>
            </a:extLst>
          </p:cNvPr>
          <p:cNvGrpSpPr/>
          <p:nvPr userDrawn="1"/>
        </p:nvGrpSpPr>
        <p:grpSpPr>
          <a:xfrm>
            <a:off x="0" y="5339870"/>
            <a:ext cx="12192000" cy="991820"/>
            <a:chOff x="0" y="4848803"/>
            <a:chExt cx="12192000" cy="991820"/>
          </a:xfrm>
        </p:grpSpPr>
        <p:sp>
          <p:nvSpPr>
            <p:cNvPr id="17" name="Rectangle 16">
              <a:extLst>
                <a:ext uri="{FF2B5EF4-FFF2-40B4-BE49-F238E27FC236}">
                  <a16:creationId xmlns:a16="http://schemas.microsoft.com/office/drawing/2014/main" id="{4693104C-9966-42F6-A989-B2C273D02A17}"/>
                </a:ext>
              </a:extLst>
            </p:cNvPr>
            <p:cNvSpPr/>
            <p:nvPr userDrawn="1"/>
          </p:nvSpPr>
          <p:spPr bwMode="auto">
            <a:xfrm>
              <a:off x="0" y="4848804"/>
              <a:ext cx="12192000" cy="991819"/>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lnSpc>
                  <a:spcPct val="90000"/>
                </a:lnSpc>
                <a:spcBef>
                  <a:spcPct val="0"/>
                </a:spcBef>
                <a:spcAft>
                  <a:spcPct val="0"/>
                </a:spcAft>
              </a:pPr>
              <a:r>
                <a:rPr lang="zh-TW" altLang="en-US" sz="4000" dirty="0">
                  <a:gradFill>
                    <a:gsLst>
                      <a:gs pos="0">
                        <a:srgbClr val="FFFFFF"/>
                      </a:gs>
                      <a:gs pos="100000">
                        <a:srgbClr val="FFFFFF"/>
                      </a:gs>
                    </a:gsLst>
                    <a:lin ang="5400000" scaled="0"/>
                  </a:gradFill>
                  <a:ea typeface="Segoe UI" pitchFamily="34" charset="0"/>
                  <a:cs typeface="Segoe UI" pitchFamily="34" charset="0"/>
                </a:rPr>
                <a:t>                 以及各位參與活動的你們</a:t>
              </a: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a:extLst>
                <a:ext uri="{FF2B5EF4-FFF2-40B4-BE49-F238E27FC236}">
                  <a16:creationId xmlns:a16="http://schemas.microsoft.com/office/drawing/2014/main" id="{C3F033A7-F03A-4CAC-9682-2245274CEC8E}"/>
                </a:ext>
              </a:extLst>
            </p:cNvPr>
            <p:cNvPicPr>
              <a:picLocks noChangeAspect="1"/>
            </p:cNvPicPr>
            <p:nvPr userDrawn="1"/>
          </p:nvPicPr>
          <p:blipFill>
            <a:blip r:embed="rId4"/>
            <a:stretch>
              <a:fillRect/>
            </a:stretch>
          </p:blipFill>
          <p:spPr>
            <a:xfrm>
              <a:off x="8196060" y="4848803"/>
              <a:ext cx="2175600" cy="991818"/>
            </a:xfrm>
            <a:prstGeom prst="rect">
              <a:avLst/>
            </a:prstGeom>
          </p:spPr>
        </p:pic>
      </p:grpSp>
      <p:pic>
        <p:nvPicPr>
          <p:cNvPr id="55" name="Graphic 54">
            <a:extLst>
              <a:ext uri="{FF2B5EF4-FFF2-40B4-BE49-F238E27FC236}">
                <a16:creationId xmlns:a16="http://schemas.microsoft.com/office/drawing/2014/main" id="{8FBA6DDC-B00F-4FBA-B6A3-BACEAA70990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46388" y="250656"/>
            <a:ext cx="2162876" cy="1441917"/>
          </a:xfrm>
          <a:prstGeom prst="rect">
            <a:avLst/>
          </a:prstGeom>
        </p:spPr>
      </p:pic>
      <p:grpSp>
        <p:nvGrpSpPr>
          <p:cNvPr id="8" name="Group 7">
            <a:extLst>
              <a:ext uri="{FF2B5EF4-FFF2-40B4-BE49-F238E27FC236}">
                <a16:creationId xmlns:a16="http://schemas.microsoft.com/office/drawing/2014/main" id="{F0CF7F71-561A-43E8-8CDD-26AD7240D880}"/>
              </a:ext>
            </a:extLst>
          </p:cNvPr>
          <p:cNvGrpSpPr/>
          <p:nvPr userDrawn="1"/>
        </p:nvGrpSpPr>
        <p:grpSpPr>
          <a:xfrm>
            <a:off x="246388" y="2127618"/>
            <a:ext cx="11718356" cy="2733803"/>
            <a:chOff x="246388" y="2118474"/>
            <a:chExt cx="11718356" cy="2733803"/>
          </a:xfrm>
        </p:grpSpPr>
        <p:grpSp>
          <p:nvGrpSpPr>
            <p:cNvPr id="7" name="Group 6">
              <a:extLst>
                <a:ext uri="{FF2B5EF4-FFF2-40B4-BE49-F238E27FC236}">
                  <a16:creationId xmlns:a16="http://schemas.microsoft.com/office/drawing/2014/main" id="{361CF38A-E1AA-4DBC-97A0-298A98572B32}"/>
                </a:ext>
              </a:extLst>
            </p:cNvPr>
            <p:cNvGrpSpPr/>
            <p:nvPr userDrawn="1"/>
          </p:nvGrpSpPr>
          <p:grpSpPr>
            <a:xfrm>
              <a:off x="246388" y="3966454"/>
              <a:ext cx="11718356" cy="885823"/>
              <a:chOff x="246388" y="3966454"/>
              <a:chExt cx="11718356" cy="885823"/>
            </a:xfrm>
          </p:grpSpPr>
          <p:pic>
            <p:nvPicPr>
              <p:cNvPr id="14" name="Picture 14" descr="「MICROSOFT MVP」的圖片搜尋結果">
                <a:extLst>
                  <a:ext uri="{FF2B5EF4-FFF2-40B4-BE49-F238E27FC236}">
                    <a16:creationId xmlns:a16="http://schemas.microsoft.com/office/drawing/2014/main" id="{3ADD1F09-2311-4C64-B9B0-C3EBFABA6341}"/>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26912" y="3966454"/>
                <a:ext cx="2195557" cy="885823"/>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7C9EEB2A-CBEE-4863-A540-F2914B395412}"/>
                  </a:ext>
                </a:extLst>
              </p:cNvPr>
              <p:cNvGrpSpPr/>
              <p:nvPr userDrawn="1"/>
            </p:nvGrpSpPr>
            <p:grpSpPr>
              <a:xfrm>
                <a:off x="5007671" y="3968496"/>
                <a:ext cx="2195556" cy="880141"/>
                <a:chOff x="4228661" y="3311445"/>
                <a:chExt cx="3734681" cy="1497136"/>
              </a:xfrm>
            </p:grpSpPr>
            <p:sp>
              <p:nvSpPr>
                <p:cNvPr id="42" name="Rectangle 41">
                  <a:extLst>
                    <a:ext uri="{FF2B5EF4-FFF2-40B4-BE49-F238E27FC236}">
                      <a16:creationId xmlns:a16="http://schemas.microsoft.com/office/drawing/2014/main" id="{2FF19965-FD48-45AD-B20F-54EF78E3DE15}"/>
                    </a:ext>
                  </a:extLst>
                </p:cNvPr>
                <p:cNvSpPr/>
                <p:nvPr userDrawn="1"/>
              </p:nvSpPr>
              <p:spPr>
                <a:xfrm>
                  <a:off x="4228661" y="3311445"/>
                  <a:ext cx="3734681" cy="14971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9" name="Graphic 38">
                  <a:extLst>
                    <a:ext uri="{FF2B5EF4-FFF2-40B4-BE49-F238E27FC236}">
                      <a16:creationId xmlns:a16="http://schemas.microsoft.com/office/drawing/2014/main" id="{C299CA08-F542-4DFE-8AE3-C15C0E18A0F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363692" y="3635163"/>
                  <a:ext cx="3464618" cy="849699"/>
                </a:xfrm>
                <a:prstGeom prst="rect">
                  <a:avLst/>
                </a:prstGeom>
              </p:spPr>
            </p:pic>
          </p:grpSp>
          <p:grpSp>
            <p:nvGrpSpPr>
              <p:cNvPr id="43" name="Group 42">
                <a:extLst>
                  <a:ext uri="{FF2B5EF4-FFF2-40B4-BE49-F238E27FC236}">
                    <a16:creationId xmlns:a16="http://schemas.microsoft.com/office/drawing/2014/main" id="{16B2E02C-F549-4B7D-8A48-172538B90E39}"/>
                  </a:ext>
                </a:extLst>
              </p:cNvPr>
              <p:cNvGrpSpPr/>
              <p:nvPr userDrawn="1"/>
            </p:nvGrpSpPr>
            <p:grpSpPr>
              <a:xfrm>
                <a:off x="7388429" y="3968496"/>
                <a:ext cx="2195556" cy="880141"/>
                <a:chOff x="8210932" y="3311445"/>
                <a:chExt cx="3734681" cy="1497136"/>
              </a:xfrm>
            </p:grpSpPr>
            <p:sp>
              <p:nvSpPr>
                <p:cNvPr id="45" name="Rectangle 44">
                  <a:extLst>
                    <a:ext uri="{FF2B5EF4-FFF2-40B4-BE49-F238E27FC236}">
                      <a16:creationId xmlns:a16="http://schemas.microsoft.com/office/drawing/2014/main" id="{8E3716F6-78A7-4AD9-8D17-ED9B2E179F02}"/>
                    </a:ext>
                  </a:extLst>
                </p:cNvPr>
                <p:cNvSpPr/>
                <p:nvPr userDrawn="1"/>
              </p:nvSpPr>
              <p:spPr>
                <a:xfrm>
                  <a:off x="8210932" y="3311445"/>
                  <a:ext cx="3734681" cy="14971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1" name="Picture 40">
                  <a:extLst>
                    <a:ext uri="{FF2B5EF4-FFF2-40B4-BE49-F238E27FC236}">
                      <a16:creationId xmlns:a16="http://schemas.microsoft.com/office/drawing/2014/main" id="{FB766066-B830-46E5-912E-593D828BE9D7}"/>
                    </a:ext>
                  </a:extLst>
                </p:cNvPr>
                <p:cNvPicPr>
                  <a:picLocks noChangeAspect="1"/>
                </p:cNvPicPr>
                <p:nvPr userDrawn="1"/>
              </p:nvPicPr>
              <p:blipFill>
                <a:blip r:embed="rId10"/>
                <a:srcRect/>
                <a:stretch/>
              </p:blipFill>
              <p:spPr>
                <a:xfrm>
                  <a:off x="8412471" y="3726173"/>
                  <a:ext cx="3381491" cy="758689"/>
                </a:xfrm>
                <a:prstGeom prst="rect">
                  <a:avLst/>
                </a:prstGeom>
              </p:spPr>
            </p:pic>
          </p:grpSp>
          <p:grpSp>
            <p:nvGrpSpPr>
              <p:cNvPr id="49" name="Group 48">
                <a:extLst>
                  <a:ext uri="{FF2B5EF4-FFF2-40B4-BE49-F238E27FC236}">
                    <a16:creationId xmlns:a16="http://schemas.microsoft.com/office/drawing/2014/main" id="{471ED85C-B2AB-405B-90E8-9C79BD1D33D1}"/>
                  </a:ext>
                </a:extLst>
              </p:cNvPr>
              <p:cNvGrpSpPr/>
              <p:nvPr userDrawn="1"/>
            </p:nvGrpSpPr>
            <p:grpSpPr>
              <a:xfrm>
                <a:off x="9769188" y="3968496"/>
                <a:ext cx="2195556" cy="880141"/>
                <a:chOff x="9148907" y="3433833"/>
                <a:chExt cx="2812566" cy="1127484"/>
              </a:xfrm>
            </p:grpSpPr>
            <p:sp>
              <p:nvSpPr>
                <p:cNvPr id="52" name="Rectangle 51">
                  <a:extLst>
                    <a:ext uri="{FF2B5EF4-FFF2-40B4-BE49-F238E27FC236}">
                      <a16:creationId xmlns:a16="http://schemas.microsoft.com/office/drawing/2014/main" id="{1EA96353-6ED0-4923-8FA5-891157EF7E63}"/>
                    </a:ext>
                  </a:extLst>
                </p:cNvPr>
                <p:cNvSpPr/>
                <p:nvPr userDrawn="1"/>
              </p:nvSpPr>
              <p:spPr>
                <a:xfrm>
                  <a:off x="9148907" y="3433833"/>
                  <a:ext cx="2812566" cy="11274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8" name="Graphic 47">
                  <a:extLst>
                    <a:ext uri="{FF2B5EF4-FFF2-40B4-BE49-F238E27FC236}">
                      <a16:creationId xmlns:a16="http://schemas.microsoft.com/office/drawing/2014/main" id="{63BD3DA3-33C6-4628-ADD9-7884A83A19DC}"/>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9483041" y="3597233"/>
                  <a:ext cx="2144299" cy="800685"/>
                </a:xfrm>
                <a:prstGeom prst="rect">
                  <a:avLst/>
                </a:prstGeom>
              </p:spPr>
            </p:pic>
          </p:grpSp>
          <p:grpSp>
            <p:nvGrpSpPr>
              <p:cNvPr id="3" name="Group 2">
                <a:extLst>
                  <a:ext uri="{FF2B5EF4-FFF2-40B4-BE49-F238E27FC236}">
                    <a16:creationId xmlns:a16="http://schemas.microsoft.com/office/drawing/2014/main" id="{F7CD41EE-E89C-408A-8FD4-77D1D388BF60}"/>
                  </a:ext>
                </a:extLst>
              </p:cNvPr>
              <p:cNvGrpSpPr/>
              <p:nvPr userDrawn="1"/>
            </p:nvGrpSpPr>
            <p:grpSpPr>
              <a:xfrm>
                <a:off x="246388" y="3966999"/>
                <a:ext cx="2195322" cy="880152"/>
                <a:chOff x="7720299" y="2041556"/>
                <a:chExt cx="1984248" cy="795528"/>
              </a:xfrm>
            </p:grpSpPr>
            <p:sp>
              <p:nvSpPr>
                <p:cNvPr id="2" name="Rectangle 1">
                  <a:extLst>
                    <a:ext uri="{FF2B5EF4-FFF2-40B4-BE49-F238E27FC236}">
                      <a16:creationId xmlns:a16="http://schemas.microsoft.com/office/drawing/2014/main" id="{388F0C4F-A24F-4801-A82D-BCB35D077B64}"/>
                    </a:ext>
                  </a:extLst>
                </p:cNvPr>
                <p:cNvSpPr/>
                <p:nvPr userDrawn="1"/>
              </p:nvSpPr>
              <p:spPr>
                <a:xfrm>
                  <a:off x="7720299" y="2041556"/>
                  <a:ext cx="1984248" cy="79552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3" name="Group 32">
                  <a:extLst>
                    <a:ext uri="{FF2B5EF4-FFF2-40B4-BE49-F238E27FC236}">
                      <a16:creationId xmlns:a16="http://schemas.microsoft.com/office/drawing/2014/main" id="{11916514-7C71-4D49-BECA-1BA776F50A06}"/>
                    </a:ext>
                  </a:extLst>
                </p:cNvPr>
                <p:cNvGrpSpPr>
                  <a:grpSpLocks noChangeAspect="1"/>
                </p:cNvGrpSpPr>
                <p:nvPr userDrawn="1"/>
              </p:nvGrpSpPr>
              <p:grpSpPr>
                <a:xfrm>
                  <a:off x="8044708" y="2041556"/>
                  <a:ext cx="1335430" cy="795528"/>
                  <a:chOff x="8239004" y="2259895"/>
                  <a:chExt cx="3068456" cy="1827908"/>
                </a:xfrm>
              </p:grpSpPr>
              <p:sp>
                <p:nvSpPr>
                  <p:cNvPr id="32" name="Rectangle 31">
                    <a:extLst>
                      <a:ext uri="{FF2B5EF4-FFF2-40B4-BE49-F238E27FC236}">
                        <a16:creationId xmlns:a16="http://schemas.microsoft.com/office/drawing/2014/main" id="{65BDF0C5-2867-40AA-8BAD-D89AC6E7DCD6}"/>
                      </a:ext>
                    </a:extLst>
                  </p:cNvPr>
                  <p:cNvSpPr/>
                  <p:nvPr userDrawn="1"/>
                </p:nvSpPr>
                <p:spPr>
                  <a:xfrm>
                    <a:off x="8239004" y="2259895"/>
                    <a:ext cx="3068456" cy="182790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9" name="Graphic 28">
                    <a:extLst>
                      <a:ext uri="{FF2B5EF4-FFF2-40B4-BE49-F238E27FC236}">
                        <a16:creationId xmlns:a16="http://schemas.microsoft.com/office/drawing/2014/main" id="{8BABE651-B3AB-493E-8157-C01A01869AD0}"/>
                      </a:ext>
                    </a:extLst>
                  </p:cNvPr>
                  <p:cNvPicPr>
                    <a:picLocks noChangeAspect="1"/>
                  </p:cNvPicPr>
                  <p:nvPr userDrawn="1"/>
                </p:nvPicPr>
                <p:blipFill rotWithShape="1">
                  <a:blip r:embed="rId13">
                    <a:extLst>
                      <a:ext uri="{96DAC541-7B7A-43D3-8B79-37D633B846F1}">
                        <asvg:svgBlip xmlns:asvg="http://schemas.microsoft.com/office/drawing/2016/SVG/main" r:embed="rId14"/>
                      </a:ext>
                    </a:extLst>
                  </a:blip>
                  <a:srcRect t="10835" b="10835"/>
                  <a:stretch/>
                </p:blipFill>
                <p:spPr>
                  <a:xfrm>
                    <a:off x="8606439" y="2259895"/>
                    <a:ext cx="2333587" cy="1827908"/>
                  </a:xfrm>
                  <a:prstGeom prst="rect">
                    <a:avLst/>
                  </a:prstGeom>
                </p:spPr>
              </p:pic>
            </p:grpSp>
          </p:grpSp>
        </p:grpSp>
        <p:grpSp>
          <p:nvGrpSpPr>
            <p:cNvPr id="5" name="Group 4">
              <a:extLst>
                <a:ext uri="{FF2B5EF4-FFF2-40B4-BE49-F238E27FC236}">
                  <a16:creationId xmlns:a16="http://schemas.microsoft.com/office/drawing/2014/main" id="{240776B8-E4F7-42DA-A7F8-47183325D6F1}"/>
                </a:ext>
              </a:extLst>
            </p:cNvPr>
            <p:cNvGrpSpPr/>
            <p:nvPr userDrawn="1"/>
          </p:nvGrpSpPr>
          <p:grpSpPr>
            <a:xfrm>
              <a:off x="246388" y="2118474"/>
              <a:ext cx="11715086" cy="1666838"/>
              <a:chOff x="246388" y="2118474"/>
              <a:chExt cx="11715086" cy="1666838"/>
            </a:xfrm>
          </p:grpSpPr>
          <p:pic>
            <p:nvPicPr>
              <p:cNvPr id="1026" name="Picture 2">
                <a:extLst>
                  <a:ext uri="{FF2B5EF4-FFF2-40B4-BE49-F238E27FC236}">
                    <a16:creationId xmlns:a16="http://schemas.microsoft.com/office/drawing/2014/main" id="{9285E96D-CDA3-42FF-88AB-3D1ED2B606B2}"/>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246388" y="2118475"/>
                <a:ext cx="2778062" cy="16668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9B6C270-C1BF-4ACD-AA54-7D3525001AF8}"/>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6179094" y="2118475"/>
                <a:ext cx="2796706" cy="1666837"/>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E81A9988-4FCB-4A68-ACD3-8C53087329ED}"/>
                  </a:ext>
                </a:extLst>
              </p:cNvPr>
              <p:cNvGrpSpPr/>
              <p:nvPr userDrawn="1"/>
            </p:nvGrpSpPr>
            <p:grpSpPr>
              <a:xfrm>
                <a:off x="9164768" y="2118881"/>
                <a:ext cx="2796706" cy="1666024"/>
                <a:chOff x="7568790" y="2929141"/>
                <a:chExt cx="3068456" cy="1827908"/>
              </a:xfrm>
            </p:grpSpPr>
            <p:sp>
              <p:nvSpPr>
                <p:cNvPr id="34" name="Rectangle 33">
                  <a:extLst>
                    <a:ext uri="{FF2B5EF4-FFF2-40B4-BE49-F238E27FC236}">
                      <a16:creationId xmlns:a16="http://schemas.microsoft.com/office/drawing/2014/main" id="{B3F251D4-5800-4E4D-9811-16FB1567CCFA}"/>
                    </a:ext>
                  </a:extLst>
                </p:cNvPr>
                <p:cNvSpPr/>
                <p:nvPr userDrawn="1"/>
              </p:nvSpPr>
              <p:spPr>
                <a:xfrm>
                  <a:off x="7568790" y="2929141"/>
                  <a:ext cx="3068456" cy="18279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7" name="Graphic 26">
                  <a:extLst>
                    <a:ext uri="{FF2B5EF4-FFF2-40B4-BE49-F238E27FC236}">
                      <a16:creationId xmlns:a16="http://schemas.microsoft.com/office/drawing/2014/main" id="{6AB03C91-1CA6-4F72-A22A-68638E8524C5}"/>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8431897" y="3116047"/>
                  <a:ext cx="1342242" cy="1454096"/>
                </a:xfrm>
                <a:prstGeom prst="rect">
                  <a:avLst/>
                </a:prstGeom>
              </p:spPr>
            </p:pic>
          </p:grpSp>
          <p:pic>
            <p:nvPicPr>
              <p:cNvPr id="4" name="Picture 2">
                <a:extLst>
                  <a:ext uri="{FF2B5EF4-FFF2-40B4-BE49-F238E27FC236}">
                    <a16:creationId xmlns:a16="http://schemas.microsoft.com/office/drawing/2014/main" id="{08C4542D-4D6B-471F-BBD2-49AC7A4204BB}"/>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3213418" y="2118474"/>
                <a:ext cx="2776708" cy="166602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9308187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8" name="Graphic 7">
            <a:extLst>
              <a:ext uri="{FF2B5EF4-FFF2-40B4-BE49-F238E27FC236}">
                <a16:creationId xmlns:a16="http://schemas.microsoft.com/office/drawing/2014/main" id="{3327E0EA-DCA8-4961-8BBF-228BAADC63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34126" y="3328313"/>
            <a:ext cx="3291797" cy="3012831"/>
          </a:xfrm>
          <a:prstGeom prst="rect">
            <a:avLst/>
          </a:prstGeom>
        </p:spPr>
      </p:pic>
      <p:pic>
        <p:nvPicPr>
          <p:cNvPr id="9" name="Picture 8">
            <a:extLst>
              <a:ext uri="{FF2B5EF4-FFF2-40B4-BE49-F238E27FC236}">
                <a16:creationId xmlns:a16="http://schemas.microsoft.com/office/drawing/2014/main" id="{F277C881-7005-4FB0-A9C5-931755B8561F}"/>
              </a:ext>
            </a:extLst>
          </p:cNvPr>
          <p:cNvPicPr>
            <a:picLocks noChangeAspect="1"/>
          </p:cNvPicPr>
          <p:nvPr userDrawn="1"/>
        </p:nvPicPr>
        <p:blipFill>
          <a:blip r:embed="rId4"/>
          <a:srcRect/>
          <a:stretch/>
        </p:blipFill>
        <p:spPr>
          <a:xfrm>
            <a:off x="10395723" y="123509"/>
            <a:ext cx="1630200" cy="304834"/>
          </a:xfrm>
          <a:prstGeom prst="rect">
            <a:avLst/>
          </a:prstGeom>
        </p:spPr>
      </p:pic>
      <p:pic>
        <p:nvPicPr>
          <p:cNvPr id="10" name="Graphic 9">
            <a:extLst>
              <a:ext uri="{FF2B5EF4-FFF2-40B4-BE49-F238E27FC236}">
                <a16:creationId xmlns:a16="http://schemas.microsoft.com/office/drawing/2014/main" id="{00B9AA79-CAF8-488E-AC7F-E572088482F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938979" y="47326"/>
            <a:ext cx="1280160" cy="457200"/>
          </a:xfrm>
          <a:prstGeom prst="rect">
            <a:avLst/>
          </a:prstGeom>
        </p:spPr>
      </p:pic>
      <p:grpSp>
        <p:nvGrpSpPr>
          <p:cNvPr id="11" name="Graphic 13">
            <a:extLst>
              <a:ext uri="{FF2B5EF4-FFF2-40B4-BE49-F238E27FC236}">
                <a16:creationId xmlns:a16="http://schemas.microsoft.com/office/drawing/2014/main" id="{5B7A8957-EDD9-4DD1-8585-42A526B38DFF}"/>
              </a:ext>
            </a:extLst>
          </p:cNvPr>
          <p:cNvGrpSpPr>
            <a:grpSpLocks noChangeAspect="1"/>
          </p:cNvGrpSpPr>
          <p:nvPr userDrawn="1"/>
        </p:nvGrpSpPr>
        <p:grpSpPr>
          <a:xfrm>
            <a:off x="7046161" y="93046"/>
            <a:ext cx="1716235" cy="365760"/>
            <a:chOff x="5520822" y="102584"/>
            <a:chExt cx="2443650" cy="520785"/>
          </a:xfrm>
        </p:grpSpPr>
        <p:sp>
          <p:nvSpPr>
            <p:cNvPr id="12" name="Freeform: Shape 11">
              <a:extLst>
                <a:ext uri="{FF2B5EF4-FFF2-40B4-BE49-F238E27FC236}">
                  <a16:creationId xmlns:a16="http://schemas.microsoft.com/office/drawing/2014/main" id="{71BDC9E5-D02A-49A2-AA4B-DEBD98C77A72}"/>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13" name="Freeform: Shape 12">
              <a:extLst>
                <a:ext uri="{FF2B5EF4-FFF2-40B4-BE49-F238E27FC236}">
                  <a16:creationId xmlns:a16="http://schemas.microsoft.com/office/drawing/2014/main" id="{CA86DFA3-2BE2-401B-BA6E-ACC972066901}"/>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4" name="Freeform: Shape 13">
              <a:extLst>
                <a:ext uri="{FF2B5EF4-FFF2-40B4-BE49-F238E27FC236}">
                  <a16:creationId xmlns:a16="http://schemas.microsoft.com/office/drawing/2014/main" id="{E28541D5-F815-4F5F-8CA8-07B7324CE485}"/>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5" name="Freeform: Shape 14">
              <a:extLst>
                <a:ext uri="{FF2B5EF4-FFF2-40B4-BE49-F238E27FC236}">
                  <a16:creationId xmlns:a16="http://schemas.microsoft.com/office/drawing/2014/main" id="{135098F0-EEFE-48CF-9824-27A95C1BB013}"/>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6" name="Freeform: Shape 15">
              <a:extLst>
                <a:ext uri="{FF2B5EF4-FFF2-40B4-BE49-F238E27FC236}">
                  <a16:creationId xmlns:a16="http://schemas.microsoft.com/office/drawing/2014/main" id="{ED008460-2DBF-47C2-81FC-D0A52330784E}"/>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15215069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8" name="Graphic 7">
            <a:extLst>
              <a:ext uri="{FF2B5EF4-FFF2-40B4-BE49-F238E27FC236}">
                <a16:creationId xmlns:a16="http://schemas.microsoft.com/office/drawing/2014/main" id="{6487CBC3-B586-401D-AA32-4E2E9EEE3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34126" y="3328313"/>
            <a:ext cx="3291797" cy="3012831"/>
          </a:xfrm>
          <a:prstGeom prst="rect">
            <a:avLst/>
          </a:prstGeom>
        </p:spPr>
      </p:pic>
      <p:pic>
        <p:nvPicPr>
          <p:cNvPr id="9" name="Picture 8">
            <a:extLst>
              <a:ext uri="{FF2B5EF4-FFF2-40B4-BE49-F238E27FC236}">
                <a16:creationId xmlns:a16="http://schemas.microsoft.com/office/drawing/2014/main" id="{157FCB25-E0FF-443D-8D0B-C07D5E9F76A6}"/>
              </a:ext>
            </a:extLst>
          </p:cNvPr>
          <p:cNvPicPr>
            <a:picLocks noChangeAspect="1"/>
          </p:cNvPicPr>
          <p:nvPr userDrawn="1"/>
        </p:nvPicPr>
        <p:blipFill>
          <a:blip r:embed="rId4"/>
          <a:srcRect/>
          <a:stretch/>
        </p:blipFill>
        <p:spPr>
          <a:xfrm>
            <a:off x="10395723" y="123509"/>
            <a:ext cx="1630200" cy="304834"/>
          </a:xfrm>
          <a:prstGeom prst="rect">
            <a:avLst/>
          </a:prstGeom>
        </p:spPr>
      </p:pic>
      <p:pic>
        <p:nvPicPr>
          <p:cNvPr id="10" name="Graphic 9">
            <a:extLst>
              <a:ext uri="{FF2B5EF4-FFF2-40B4-BE49-F238E27FC236}">
                <a16:creationId xmlns:a16="http://schemas.microsoft.com/office/drawing/2014/main" id="{23861112-666E-475A-AE8D-510261603AD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938979" y="47326"/>
            <a:ext cx="1280160" cy="457200"/>
          </a:xfrm>
          <a:prstGeom prst="rect">
            <a:avLst/>
          </a:prstGeom>
        </p:spPr>
      </p:pic>
      <p:grpSp>
        <p:nvGrpSpPr>
          <p:cNvPr id="11" name="Graphic 13">
            <a:extLst>
              <a:ext uri="{FF2B5EF4-FFF2-40B4-BE49-F238E27FC236}">
                <a16:creationId xmlns:a16="http://schemas.microsoft.com/office/drawing/2014/main" id="{FDAAACDA-DBDD-4F62-8322-A625B9C716C7}"/>
              </a:ext>
            </a:extLst>
          </p:cNvPr>
          <p:cNvGrpSpPr>
            <a:grpSpLocks noChangeAspect="1"/>
          </p:cNvGrpSpPr>
          <p:nvPr userDrawn="1"/>
        </p:nvGrpSpPr>
        <p:grpSpPr>
          <a:xfrm>
            <a:off x="7046161" y="93046"/>
            <a:ext cx="1716235" cy="365760"/>
            <a:chOff x="5520822" y="102584"/>
            <a:chExt cx="2443650" cy="520785"/>
          </a:xfrm>
        </p:grpSpPr>
        <p:sp>
          <p:nvSpPr>
            <p:cNvPr id="12" name="Freeform: Shape 11">
              <a:extLst>
                <a:ext uri="{FF2B5EF4-FFF2-40B4-BE49-F238E27FC236}">
                  <a16:creationId xmlns:a16="http://schemas.microsoft.com/office/drawing/2014/main" id="{DC359906-2C37-4873-BC5D-09D45A7F8DB2}"/>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13" name="Freeform: Shape 12">
              <a:extLst>
                <a:ext uri="{FF2B5EF4-FFF2-40B4-BE49-F238E27FC236}">
                  <a16:creationId xmlns:a16="http://schemas.microsoft.com/office/drawing/2014/main" id="{A7BADB3A-5C4E-44C8-8C33-495A7F2FC001}"/>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4" name="Freeform: Shape 13">
              <a:extLst>
                <a:ext uri="{FF2B5EF4-FFF2-40B4-BE49-F238E27FC236}">
                  <a16:creationId xmlns:a16="http://schemas.microsoft.com/office/drawing/2014/main" id="{968D06E4-9E1F-44AC-B384-CEEDCB37B077}"/>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5" name="Freeform: Shape 14">
              <a:extLst>
                <a:ext uri="{FF2B5EF4-FFF2-40B4-BE49-F238E27FC236}">
                  <a16:creationId xmlns:a16="http://schemas.microsoft.com/office/drawing/2014/main" id="{90F3372D-B322-414A-807B-90D9124940AB}"/>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6" name="Freeform: Shape 15">
              <a:extLst>
                <a:ext uri="{FF2B5EF4-FFF2-40B4-BE49-F238E27FC236}">
                  <a16:creationId xmlns:a16="http://schemas.microsoft.com/office/drawing/2014/main" id="{057018DF-CEAB-4854-B59C-355F383F32A2}"/>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33049814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2020/12/21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2020/12/21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4029447357"/>
      </p:ext>
    </p:extLst>
  </p:cSld>
  <p:clrMapOvr>
    <a:masterClrMapping/>
  </p:clrMapOvr>
  <p:extLst>
    <p:ext uri="{DCECCB84-F9BA-43D5-87BE-67443E8EF086}">
      <p15:sldGuideLst xmlns:p15="http://schemas.microsoft.com/office/powerpoint/2012/main">
        <p15:guide id="3" pos="613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967022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1896259"/>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426762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400300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5672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322768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4531211"/>
      </p:ext>
    </p:extLst>
  </p:cSld>
  <p:clrMapOvr>
    <a:masterClrMapping/>
  </p:clrMapOvr>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9803415"/>
      </p:ext>
    </p:extLst>
  </p:cSld>
  <p:clrMapOvr>
    <a:masterClrMapping/>
  </p:clrMapOvr>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377869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3981582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8105043"/>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2204668"/>
      </p:ext>
    </p:extLst>
  </p:cSld>
  <p:clrMapOvr>
    <a:masterClrMapping/>
  </p:clrMapOvr>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456700"/>
      </p:ext>
    </p:extLst>
  </p:cSld>
  <p:clrMapOvr>
    <a:masterClrMapping/>
  </p:clrMapOvr>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5807145"/>
      </p:ext>
    </p:extLst>
  </p:cSld>
  <p:clrMapOvr>
    <a:masterClrMapping/>
  </p:clrMapOvr>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242118"/>
      </p:ext>
    </p:extLst>
  </p:cSld>
  <p:clrMapOvr>
    <a:masterClrMapping/>
  </p:clrMapOvr>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5763069"/>
      </p:ext>
    </p:extLst>
  </p:cSld>
  <p:clrMapOvr>
    <a:masterClrMapping/>
  </p:clrMapOvr>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3817147"/>
      </p:ext>
    </p:extLst>
  </p:cSld>
  <p:clrMapOvr>
    <a:masterClrMapping/>
  </p:clrMapOvr>
  <p:extLst>
    <p:ext uri="{DCECCB84-F9BA-43D5-87BE-67443E8EF086}">
      <p15:sldGuideLst xmlns:p15="http://schemas.microsoft.com/office/powerpoint/2012/main">
        <p15:guide id="1" orient="horz" pos="23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2358318"/>
      </p:ext>
    </p:extLst>
  </p:cSld>
  <p:clrMapOvr>
    <a:masterClrMapping/>
  </p:clrMapOvr>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5953715"/>
      </p:ext>
    </p:extLst>
  </p:cSld>
  <p:clrMapOvr>
    <a:masterClrMapping/>
  </p:clrMapOvr>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9341814"/>
      </p:ext>
    </p:extLst>
  </p:cSld>
  <p:clrMapOvr>
    <a:masterClrMapping/>
  </p:clrMapOvr>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8092778"/>
      </p:ext>
    </p:extLst>
  </p:cSld>
  <p:clrMapOvr>
    <a:masterClrMapping/>
  </p:clrMapOvr>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5050143"/>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6781335"/>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2020/12/21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803902"/>
      </p:ext>
    </p:extLst>
  </p:cSld>
  <p:clrMapOvr>
    <a:masterClrMapping/>
  </p:clrMapOvr>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8391635"/>
      </p:ext>
    </p:extLst>
  </p:cSld>
  <p:clrMapOvr>
    <a:masterClrMapping/>
  </p:clrMapOvr>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3008"/>
      </p:ext>
    </p:extLst>
  </p:cSld>
  <p:clrMapOvr>
    <a:masterClrMapping/>
  </p:clrMapOvr>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735201"/>
      </p:ext>
    </p:extLst>
  </p:cSld>
  <p:clrMapOvr>
    <a:masterClrMapping/>
  </p:clrMapOvr>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3073048"/>
      </p:ext>
    </p:extLst>
  </p:cSld>
  <p:clrMapOvr>
    <a:masterClrMapping/>
  </p:clrMapOvr>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926048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65473649"/>
      </p:ext>
    </p:extLst>
  </p:cSld>
  <p:clrMapOvr>
    <a:masterClrMapping/>
  </p:clrMapOvr>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91022974"/>
      </p:ext>
    </p:extLst>
  </p:cSld>
  <p:clrMapOvr>
    <a:masterClrMapping/>
  </p:clrMapOvr>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37830522"/>
      </p:ext>
    </p:extLst>
  </p:cSld>
  <p:clrMapOvr>
    <a:masterClrMapping/>
  </p:clrMapOvr>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9637691"/>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2020/12/21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57143245"/>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28033458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38963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9281749"/>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07997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8730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75224207"/>
      </p:ext>
    </p:extLst>
  </p:cSld>
  <p:clrMapOvr>
    <a:overrideClrMapping bg1="dk1" tx1="lt1" bg2="dk2" tx2="lt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2188756"/>
      </p:ext>
    </p:extLst>
  </p:cSld>
  <p:clrMapOvr>
    <a:masterClrMapping/>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58F0E-2299-49AF-88F6-79E96B6CC1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07750C-A843-4106-9884-D42E9462DB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CC2672-3F53-472C-B1DF-E72355A7C82C}"/>
              </a:ext>
            </a:extLst>
          </p:cNvPr>
          <p:cNvSpPr>
            <a:spLocks noGrp="1"/>
          </p:cNvSpPr>
          <p:nvPr>
            <p:ph type="dt" sz="half" idx="10"/>
          </p:nvPr>
        </p:nvSpPr>
        <p:spPr/>
        <p:txBody>
          <a:bodyPr/>
          <a:lstStyle/>
          <a:p>
            <a:fld id="{24AD8191-20E1-44E5-8464-744F26504396}" type="datetimeFigureOut">
              <a:rPr lang="en-US" smtClean="0"/>
              <a:t>2020/12/21</a:t>
            </a:fld>
            <a:endParaRPr lang="en-US"/>
          </a:p>
        </p:txBody>
      </p:sp>
      <p:sp>
        <p:nvSpPr>
          <p:cNvPr id="5" name="Footer Placeholder 4">
            <a:extLst>
              <a:ext uri="{FF2B5EF4-FFF2-40B4-BE49-F238E27FC236}">
                <a16:creationId xmlns:a16="http://schemas.microsoft.com/office/drawing/2014/main" id="{1DA4B346-95F0-4A4E-9D7B-55BACD2A2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AD2A7-1A28-4CD5-A438-D85F16793C87}"/>
              </a:ext>
            </a:extLst>
          </p:cNvPr>
          <p:cNvSpPr>
            <a:spLocks noGrp="1"/>
          </p:cNvSpPr>
          <p:nvPr>
            <p:ph type="sldNum" sz="quarter" idx="12"/>
          </p:nvPr>
        </p:nvSpPr>
        <p:spPr/>
        <p:txBody>
          <a:bodyPr/>
          <a:lstStyle/>
          <a:p>
            <a:fld id="{6BC89E5D-9593-45A4-B3BE-6FBEFD60F270}" type="slidenum">
              <a:rPr lang="en-US" smtClean="0"/>
              <a:t>‹#›</a:t>
            </a:fld>
            <a:endParaRPr lang="en-US"/>
          </a:p>
        </p:txBody>
      </p:sp>
    </p:spTree>
    <p:extLst>
      <p:ext uri="{BB962C8B-B14F-4D97-AF65-F5344CB8AC3E}">
        <p14:creationId xmlns:p14="http://schemas.microsoft.com/office/powerpoint/2010/main" val="166799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2020/12/21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42523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2020/12/21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2020/12/21</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536742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69694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70088711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46253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4" y="457200"/>
            <a:ext cx="11018520" cy="615553"/>
          </a:xfrm>
        </p:spPr>
        <p:txBody>
          <a:bodyPr anchor="t"/>
          <a:lstStyle>
            <a:lvl1pPr>
              <a:defRPr sz="400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sz="2400">
                <a:solidFill>
                  <a:schemeClr val="bg1"/>
                </a:solidFill>
                <a:latin typeface="+mn-lt"/>
              </a:defRPr>
            </a:lvl1pPr>
            <a:lvl2pPr marL="228531" indent="0">
              <a:buNone/>
              <a:defRPr>
                <a:solidFill>
                  <a:schemeClr val="bg1"/>
                </a:solidFill>
              </a:defRPr>
            </a:lvl2pPr>
            <a:lvl3pPr marL="457063" indent="0">
              <a:buNone/>
              <a:defRPr>
                <a:solidFill>
                  <a:schemeClr val="bg1"/>
                </a:solidFill>
              </a:defRPr>
            </a:lvl3pPr>
            <a:lvl4pPr marL="685594" indent="0">
              <a:buNone/>
              <a:defRPr>
                <a:solidFill>
                  <a:schemeClr val="bg1"/>
                </a:solidFill>
              </a:defRPr>
            </a:lvl4pPr>
            <a:lvl5pPr marL="914126"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872352"/>
      </p:ext>
    </p:extLst>
  </p:cSld>
  <p:clrMapOvr>
    <a:masterClrMapping/>
  </p:clrMapOvr>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11018520" cy="615553"/>
          </a:xfrm>
        </p:spPr>
        <p:txBody>
          <a:bodyPr/>
          <a:lstStyle>
            <a:lvl1pPr>
              <a:defRPr sz="4000"/>
            </a:lvl1p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lvl1pPr>
              <a:defRPr sz="2400">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8881612"/>
      </p:ext>
    </p:extLst>
  </p:cSld>
  <p:clrMapOvr>
    <a:masterClrMapping/>
  </p:clrMapOvr>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034425"/>
      </p:ext>
    </p:extLst>
  </p:cSld>
  <p:clrMapOvr>
    <a:masterClrMapping/>
  </p:clrMapOvr>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4693793"/>
      </p:ext>
    </p:extLst>
  </p:cSld>
  <p:clrMapOvr>
    <a:masterClrMapping/>
  </p:clrMapOvr>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0708047"/>
      </p:ext>
    </p:extLst>
  </p:cSld>
  <p:clrMapOvr>
    <a:masterClrMapping/>
  </p:clrMapOvr>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6177231"/>
      </p:ext>
    </p:extLst>
  </p:cSld>
  <p:clrMapOvr>
    <a:masterClrMapping/>
  </p:clrMapOvr>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4.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2" Type="http://schemas.openxmlformats.org/officeDocument/2006/relationships/slideLayout" Target="../slideLayouts/slideLayout18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5" Type="http://schemas.openxmlformats.org/officeDocument/2006/relationships/slideLayout" Target="../slideLayouts/slideLayout183.xml"/><Relationship Id="rId4" Type="http://schemas.openxmlformats.org/officeDocument/2006/relationships/slideLayout" Target="../slideLayouts/slideLayout18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21" Type="http://schemas.openxmlformats.org/officeDocument/2006/relationships/image" Target="../media/image11.sv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10.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9.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image" Target="../media/image4.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3.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image" Target="../media/image4.emf"/><Relationship Id="rId2" Type="http://schemas.openxmlformats.org/officeDocument/2006/relationships/slideLayout" Target="../slideLayouts/slideLayout35.xml"/><Relationship Id="rId16" Type="http://schemas.openxmlformats.org/officeDocument/2006/relationships/image" Target="../media/image11.sv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10.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9" Type="http://schemas.openxmlformats.org/officeDocument/2006/relationships/slideLayout" Target="../slideLayouts/slideLayout84.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42" Type="http://schemas.openxmlformats.org/officeDocument/2006/relationships/slideLayout" Target="../slideLayouts/slideLayout87.xml"/><Relationship Id="rId47" Type="http://schemas.openxmlformats.org/officeDocument/2006/relationships/image" Target="../media/image4.emf"/><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38" Type="http://schemas.openxmlformats.org/officeDocument/2006/relationships/slideLayout" Target="../slideLayouts/slideLayout83.xml"/><Relationship Id="rId46" Type="http://schemas.openxmlformats.org/officeDocument/2006/relationships/theme" Target="../theme/theme4.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41" Type="http://schemas.openxmlformats.org/officeDocument/2006/relationships/slideLayout" Target="../slideLayouts/slideLayout86.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slideLayout" Target="../slideLayouts/slideLayout82.xml"/><Relationship Id="rId40" Type="http://schemas.openxmlformats.org/officeDocument/2006/relationships/slideLayout" Target="../slideLayouts/slideLayout85.xml"/><Relationship Id="rId45" Type="http://schemas.openxmlformats.org/officeDocument/2006/relationships/slideLayout" Target="../slideLayouts/slideLayout90.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slideLayout" Target="../slideLayouts/slideLayout81.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4" Type="http://schemas.openxmlformats.org/officeDocument/2006/relationships/slideLayout" Target="../slideLayouts/slideLayout89.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 Id="rId43"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slideLayout" Target="../slideLayouts/slideLayout11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theme" Target="../theme/theme5.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image" Target="../media/image42.png"/><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theme" Target="../theme/theme6.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theme" Target="../theme/theme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theme" Target="../theme/theme8.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6.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theme" Target="../theme/theme9.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2020/12/21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pic>
        <p:nvPicPr>
          <p:cNvPr id="7" name="Picture 6" descr="A picture containing shape&#10;&#10;Description automatically generated">
            <a:extLst>
              <a:ext uri="{FF2B5EF4-FFF2-40B4-BE49-F238E27FC236}">
                <a16:creationId xmlns:a16="http://schemas.microsoft.com/office/drawing/2014/main" id="{53434D8D-D57A-480C-AD43-9EEDC45BBD51}"/>
              </a:ext>
            </a:extLst>
          </p:cNvPr>
          <p:cNvPicPr>
            <a:picLocks noChangeAspect="1"/>
          </p:cNvPicPr>
          <p:nvPr userDrawn="1"/>
        </p:nvPicPr>
        <p:blipFill>
          <a:blip r:embed="rId18"/>
          <a:stretch>
            <a:fillRect/>
          </a:stretch>
        </p:blipFill>
        <p:spPr>
          <a:xfrm>
            <a:off x="10395723" y="93046"/>
            <a:ext cx="1630200" cy="365760"/>
          </a:xfrm>
          <a:prstGeom prst="rect">
            <a:avLst/>
          </a:prstGeom>
        </p:spPr>
      </p:pic>
      <p:pic>
        <p:nvPicPr>
          <p:cNvPr id="8" name="Graphic 7">
            <a:extLst>
              <a:ext uri="{FF2B5EF4-FFF2-40B4-BE49-F238E27FC236}">
                <a16:creationId xmlns:a16="http://schemas.microsoft.com/office/drawing/2014/main" id="{5254059E-48B7-42A2-BE30-3D3787832CC3}"/>
              </a:ext>
            </a:extLst>
          </p:cNvPr>
          <p:cNvPicPr>
            <a:picLocks noChangeAspect="1"/>
          </p:cNvPicPr>
          <p:nvPr userDrawn="1"/>
        </p:nvPicPr>
        <p:blipFill>
          <a:blip r:embed="rId19">
            <a:extLst>
              <a:ext uri="{96DAC541-7B7A-43D3-8B79-37D633B846F1}">
                <asvg:svgBlip xmlns:asvg="http://schemas.microsoft.com/office/drawing/2016/SVG/main" r:embed="rId20"/>
              </a:ext>
            </a:extLst>
          </a:blip>
          <a:srcRect/>
          <a:stretch/>
        </p:blipFill>
        <p:spPr>
          <a:xfrm>
            <a:off x="8938979" y="47326"/>
            <a:ext cx="1280160" cy="457200"/>
          </a:xfrm>
          <a:prstGeom prst="rect">
            <a:avLst/>
          </a:prstGeom>
        </p:spPr>
      </p:pic>
      <p:grpSp>
        <p:nvGrpSpPr>
          <p:cNvPr id="9" name="Graphic 13">
            <a:extLst>
              <a:ext uri="{FF2B5EF4-FFF2-40B4-BE49-F238E27FC236}">
                <a16:creationId xmlns:a16="http://schemas.microsoft.com/office/drawing/2014/main" id="{D93F07D8-5493-42AB-BAB4-2B7F4D4240B6}"/>
              </a:ext>
            </a:extLst>
          </p:cNvPr>
          <p:cNvGrpSpPr>
            <a:grpSpLocks noChangeAspect="1"/>
          </p:cNvGrpSpPr>
          <p:nvPr userDrawn="1"/>
        </p:nvGrpSpPr>
        <p:grpSpPr>
          <a:xfrm>
            <a:off x="7046161" y="93046"/>
            <a:ext cx="1716235" cy="365760"/>
            <a:chOff x="5520822" y="102584"/>
            <a:chExt cx="2443650" cy="520785"/>
          </a:xfrm>
        </p:grpSpPr>
        <p:sp>
          <p:nvSpPr>
            <p:cNvPr id="10" name="Freeform: Shape 9">
              <a:extLst>
                <a:ext uri="{FF2B5EF4-FFF2-40B4-BE49-F238E27FC236}">
                  <a16:creationId xmlns:a16="http://schemas.microsoft.com/office/drawing/2014/main" id="{E4EEBF46-0B7A-4C0E-9B8D-E3DA34B858E0}"/>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rgbClr val="737474"/>
            </a:solidFill>
            <a:ln w="4540" cap="flat">
              <a:noFill/>
              <a:prstDash val="solid"/>
              <a:miter/>
            </a:ln>
          </p:spPr>
          <p:txBody>
            <a:bodyPr rtlCol="0" anchor="ctr"/>
            <a:lstStyle/>
            <a:p>
              <a:endParaRPr lang="zh-TW" altLang="en-US" dirty="0"/>
            </a:p>
          </p:txBody>
        </p:sp>
        <p:sp>
          <p:nvSpPr>
            <p:cNvPr id="11" name="Freeform: Shape 10">
              <a:extLst>
                <a:ext uri="{FF2B5EF4-FFF2-40B4-BE49-F238E27FC236}">
                  <a16:creationId xmlns:a16="http://schemas.microsoft.com/office/drawing/2014/main" id="{FF8A94F5-C9B9-4143-AC8F-B5C5A56A3055}"/>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2" name="Freeform: Shape 11">
              <a:extLst>
                <a:ext uri="{FF2B5EF4-FFF2-40B4-BE49-F238E27FC236}">
                  <a16:creationId xmlns:a16="http://schemas.microsoft.com/office/drawing/2014/main" id="{50A7B6AE-49B7-4F8F-9AC8-EB8665FCBFD4}"/>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3" name="Freeform: Shape 12">
              <a:extLst>
                <a:ext uri="{FF2B5EF4-FFF2-40B4-BE49-F238E27FC236}">
                  <a16:creationId xmlns:a16="http://schemas.microsoft.com/office/drawing/2014/main" id="{5470D201-4379-4419-B5F1-6228734E4B00}"/>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4" name="Freeform: Shape 13">
              <a:extLst>
                <a:ext uri="{FF2B5EF4-FFF2-40B4-BE49-F238E27FC236}">
                  <a16:creationId xmlns:a16="http://schemas.microsoft.com/office/drawing/2014/main" id="{135BCC8E-F940-4412-BB18-A6AA312E4748}"/>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pic>
        <p:nvPicPr>
          <p:cNvPr id="15"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BFCCF7DD-5FE5-4173-BD14-3B2BD2534585}"/>
              </a:ext>
              <a:ext uri="{C183D7F6-B498-43B3-948B-1728B52AA6E4}">
                <adec:decorative xmlns:adec="http://schemas.microsoft.com/office/drawing/2017/decorative" val="0"/>
              </a:ext>
            </a:extLst>
          </p:cNvPr>
          <p:cNvPicPr>
            <a:picLocks noChangeAspect="1"/>
          </p:cNvPicPr>
          <p:nvPr userDrawn="1"/>
        </p:nvPicPr>
        <p:blipFill rotWithShape="1">
          <a:blip r:embed="rId2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749" r:id="rId11"/>
    <p:sldLayoutId id="2147483750" r:id="rId12"/>
    <p:sldLayoutId id="2147483784" r:id="rId13"/>
    <p:sldLayoutId id="2147483786" r:id="rId14"/>
    <p:sldLayoutId id="2147483787" r:id="rId15"/>
    <p:sldLayoutId id="2147483852" r:id="rId16"/>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ECEFED"/>
        </a:solid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3A6A99D-4AC0-4F8E-89A4-1370607A18E4}"/>
              </a:ext>
            </a:extLst>
          </p:cNvPr>
          <p:cNvSpPr>
            <a:spLocks noGrp="1"/>
          </p:cNvSpPr>
          <p:nvPr>
            <p:ph type="title"/>
          </p:nvPr>
        </p:nvSpPr>
        <p:spPr>
          <a:xfrm>
            <a:off x="838200" y="372703"/>
            <a:ext cx="10515600" cy="765984"/>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E009EB87-DEE5-4698-9794-B909ABAECE3C}"/>
              </a:ext>
            </a:extLst>
          </p:cNvPr>
          <p:cNvSpPr>
            <a:spLocks noGrp="1"/>
          </p:cNvSpPr>
          <p:nvPr>
            <p:ph type="body" idx="1"/>
          </p:nvPr>
        </p:nvSpPr>
        <p:spPr>
          <a:xfrm>
            <a:off x="838200" y="1302593"/>
            <a:ext cx="10515600" cy="487437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頁尾版面配置區 4">
            <a:extLst>
              <a:ext uri="{FF2B5EF4-FFF2-40B4-BE49-F238E27FC236}">
                <a16:creationId xmlns:a16="http://schemas.microsoft.com/office/drawing/2014/main" id="{8216FC64-A589-4122-9267-8F5F1616C954}"/>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bg2">
                    <a:lumMod val="25000"/>
                  </a:schemeClr>
                </a:solidFill>
                <a:latin typeface="微軟正黑體" panose="020B0604030504040204" pitchFamily="34" charset="-120"/>
                <a:ea typeface="微軟正黑體" panose="020B0604030504040204" pitchFamily="34" charset="-120"/>
              </a:defRPr>
            </a:lvl1pPr>
          </a:lstStyle>
          <a:p>
            <a:endParaRPr lang="zh-TW" altLang="en-US" dirty="0">
              <a:solidFill>
                <a:schemeClr val="bg2">
                  <a:lumMod val="25000"/>
                </a:schemeClr>
              </a:solidFill>
            </a:endParaRPr>
          </a:p>
        </p:txBody>
      </p:sp>
      <p:sp>
        <p:nvSpPr>
          <p:cNvPr id="6" name="投影片編號版面配置區 5">
            <a:extLst>
              <a:ext uri="{FF2B5EF4-FFF2-40B4-BE49-F238E27FC236}">
                <a16:creationId xmlns:a16="http://schemas.microsoft.com/office/drawing/2014/main" id="{1F8C9E87-AE10-4684-8DAB-7CAB38373BB1}"/>
              </a:ext>
            </a:extLst>
          </p:cNvPr>
          <p:cNvSpPr>
            <a:spLocks noGrp="1"/>
          </p:cNvSpPr>
          <p:nvPr>
            <p:ph type="sldNum" sz="quarter" idx="4"/>
          </p:nvPr>
        </p:nvSpPr>
        <p:spPr>
          <a:xfrm>
            <a:off x="10633434" y="6356350"/>
            <a:ext cx="720365" cy="365125"/>
          </a:xfrm>
          <a:prstGeom prst="rect">
            <a:avLst/>
          </a:prstGeom>
        </p:spPr>
        <p:txBody>
          <a:bodyPr vert="horz" lIns="91440" tIns="45720" rIns="91440" bIns="45720" rtlCol="0" anchor="ctr"/>
          <a:lstStyle>
            <a:lvl1pPr algn="r">
              <a:defRPr sz="1200">
                <a:solidFill>
                  <a:schemeClr val="bg2">
                    <a:lumMod val="25000"/>
                  </a:schemeClr>
                </a:solidFill>
                <a:latin typeface="微軟正黑體" panose="020B0604030504040204" pitchFamily="34" charset="-120"/>
                <a:ea typeface="微軟正黑體" panose="020B0604030504040204" pitchFamily="34" charset="-120"/>
              </a:defRPr>
            </a:lvl1pPr>
          </a:lstStyle>
          <a:p>
            <a:fld id="{C911A15C-92E4-4D54-98DD-C8EBF7FEBD1A}" type="slidenum">
              <a:rPr lang="zh-TW" altLang="en-US" smtClean="0"/>
              <a:pPr/>
              <a:t>‹#›</a:t>
            </a:fld>
            <a:endParaRPr lang="zh-TW" altLang="en-US"/>
          </a:p>
        </p:txBody>
      </p:sp>
    </p:spTree>
    <p:extLst>
      <p:ext uri="{BB962C8B-B14F-4D97-AF65-F5344CB8AC3E}">
        <p14:creationId xmlns:p14="http://schemas.microsoft.com/office/powerpoint/2010/main" val="1835521425"/>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Lst>
  <p:hf hdr="0" ftr="0" dt="0"/>
  <p:txStyles>
    <p:titleStyle>
      <a:lvl1pPr algn="l" defTabSz="914400" rtl="0" eaLnBrk="1" latinLnBrk="0" hangingPunct="1">
        <a:lnSpc>
          <a:spcPct val="90000"/>
        </a:lnSpc>
        <a:spcBef>
          <a:spcPct val="0"/>
        </a:spcBef>
        <a:buNone/>
        <a:defRPr sz="3600" kern="1200">
          <a:solidFill>
            <a:schemeClr val="bg2">
              <a:lumMod val="25000"/>
            </a:schemeClr>
          </a:solidFill>
          <a:latin typeface="微軟正黑體" panose="020B0604030504040204" pitchFamily="34" charset="-120"/>
          <a:ea typeface="微軟正黑體" panose="020B0604030504040204" pitchFamily="34" charset="-120"/>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2">
              <a:lumMod val="25000"/>
            </a:schemeClr>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2020/12/21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pic>
        <p:nvPicPr>
          <p:cNvPr id="7" name="Picture 11">
            <a:extLst>
              <a:ext uri="{FF2B5EF4-FFF2-40B4-BE49-F238E27FC236}">
                <a16:creationId xmlns:a16="http://schemas.microsoft.com/office/drawing/2014/main" id="{77EFD5C5-7175-409A-AC95-87E7044D0937}"/>
              </a:ext>
            </a:extLst>
          </p:cNvPr>
          <p:cNvPicPr>
            <a:picLocks noChangeAspect="1"/>
          </p:cNvPicPr>
          <p:nvPr userDrawn="1"/>
        </p:nvPicPr>
        <p:blipFill>
          <a:blip r:embed="rId19"/>
          <a:srcRect/>
          <a:stretch/>
        </p:blipFill>
        <p:spPr>
          <a:xfrm>
            <a:off x="10395723" y="123509"/>
            <a:ext cx="1630200" cy="304834"/>
          </a:xfrm>
          <a:prstGeom prst="rect">
            <a:avLst/>
          </a:prstGeom>
        </p:spPr>
      </p:pic>
      <p:pic>
        <p:nvPicPr>
          <p:cNvPr id="8" name="Graphic 19">
            <a:extLst>
              <a:ext uri="{FF2B5EF4-FFF2-40B4-BE49-F238E27FC236}">
                <a16:creationId xmlns:a16="http://schemas.microsoft.com/office/drawing/2014/main" id="{3848841A-4174-464E-BCC5-E449B3D385A8}"/>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8938979" y="47326"/>
            <a:ext cx="1280160" cy="457200"/>
          </a:xfrm>
          <a:prstGeom prst="rect">
            <a:avLst/>
          </a:prstGeom>
        </p:spPr>
      </p:pic>
      <p:grpSp>
        <p:nvGrpSpPr>
          <p:cNvPr id="9" name="Graphic 13">
            <a:extLst>
              <a:ext uri="{FF2B5EF4-FFF2-40B4-BE49-F238E27FC236}">
                <a16:creationId xmlns:a16="http://schemas.microsoft.com/office/drawing/2014/main" id="{30AF42B4-AF9E-49FD-A6F1-E355F620BE99}"/>
              </a:ext>
            </a:extLst>
          </p:cNvPr>
          <p:cNvGrpSpPr>
            <a:grpSpLocks noChangeAspect="1"/>
          </p:cNvGrpSpPr>
          <p:nvPr userDrawn="1"/>
        </p:nvGrpSpPr>
        <p:grpSpPr>
          <a:xfrm>
            <a:off x="7017891" y="80039"/>
            <a:ext cx="1716235" cy="365760"/>
            <a:chOff x="5520822" y="102584"/>
            <a:chExt cx="2443650" cy="520785"/>
          </a:xfrm>
        </p:grpSpPr>
        <p:sp>
          <p:nvSpPr>
            <p:cNvPr id="10" name="Freeform: Shape 21">
              <a:extLst>
                <a:ext uri="{FF2B5EF4-FFF2-40B4-BE49-F238E27FC236}">
                  <a16:creationId xmlns:a16="http://schemas.microsoft.com/office/drawing/2014/main" id="{D8E670E9-3DE3-467D-87E2-B2D3D3E84863}"/>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11" name="Freeform: Shape 22">
              <a:extLst>
                <a:ext uri="{FF2B5EF4-FFF2-40B4-BE49-F238E27FC236}">
                  <a16:creationId xmlns:a16="http://schemas.microsoft.com/office/drawing/2014/main" id="{839EEFCF-77B3-4359-ACD4-FCE627B924E3}"/>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2" name="Freeform: Shape 23">
              <a:extLst>
                <a:ext uri="{FF2B5EF4-FFF2-40B4-BE49-F238E27FC236}">
                  <a16:creationId xmlns:a16="http://schemas.microsoft.com/office/drawing/2014/main" id="{A7CA7F83-387C-4F27-B144-173C91F377FF}"/>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3" name="Freeform: Shape 24">
              <a:extLst>
                <a:ext uri="{FF2B5EF4-FFF2-40B4-BE49-F238E27FC236}">
                  <a16:creationId xmlns:a16="http://schemas.microsoft.com/office/drawing/2014/main" id="{08548193-F539-4363-BA15-699F7B1D9AE4}"/>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4" name="Freeform: Shape 25">
              <a:extLst>
                <a:ext uri="{FF2B5EF4-FFF2-40B4-BE49-F238E27FC236}">
                  <a16:creationId xmlns:a16="http://schemas.microsoft.com/office/drawing/2014/main" id="{FF795299-8BC0-4090-98F2-DAFF9D7EF5B2}"/>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pic>
        <p:nvPicPr>
          <p:cNvPr id="15"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47BB3B4D-4358-400A-BDF6-E6AF27117B4C}"/>
              </a:ext>
              <a:ext uri="{C183D7F6-B498-43B3-948B-1728B52AA6E4}">
                <adec:decorative xmlns:adec="http://schemas.microsoft.com/office/drawing/2017/decorative" val="0"/>
              </a:ext>
            </a:extLst>
          </p:cNvPr>
          <p:cNvPicPr>
            <a:picLocks noChangeAspect="1"/>
          </p:cNvPicPr>
          <p:nvPr userDrawn="1"/>
        </p:nvPicPr>
        <p:blipFill rotWithShape="1">
          <a:blip r:embed="rId2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765" r:id="rId1"/>
    <p:sldLayoutId id="2147483781" r:id="rId2"/>
    <p:sldLayoutId id="2147483782" r:id="rId3"/>
    <p:sldLayoutId id="2147483783"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80" r:id="rId17"/>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2020/12/21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pic>
        <p:nvPicPr>
          <p:cNvPr id="7" name="Picture 11">
            <a:extLst>
              <a:ext uri="{FF2B5EF4-FFF2-40B4-BE49-F238E27FC236}">
                <a16:creationId xmlns:a16="http://schemas.microsoft.com/office/drawing/2014/main" id="{F04366B4-42D3-4796-839E-902E685ED9ED}"/>
              </a:ext>
            </a:extLst>
          </p:cNvPr>
          <p:cNvPicPr>
            <a:picLocks noChangeAspect="1"/>
          </p:cNvPicPr>
          <p:nvPr userDrawn="1"/>
        </p:nvPicPr>
        <p:blipFill>
          <a:blip r:embed="rId14"/>
          <a:srcRect/>
          <a:stretch/>
        </p:blipFill>
        <p:spPr>
          <a:xfrm>
            <a:off x="10395723" y="123509"/>
            <a:ext cx="1630200" cy="304834"/>
          </a:xfrm>
          <a:prstGeom prst="rect">
            <a:avLst/>
          </a:prstGeom>
        </p:spPr>
      </p:pic>
      <p:pic>
        <p:nvPicPr>
          <p:cNvPr id="8" name="Graphic 19">
            <a:extLst>
              <a:ext uri="{FF2B5EF4-FFF2-40B4-BE49-F238E27FC236}">
                <a16:creationId xmlns:a16="http://schemas.microsoft.com/office/drawing/2014/main" id="{AE92349D-90A5-4E04-8070-8397EBA1E74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8938979" y="47326"/>
            <a:ext cx="1280160" cy="457200"/>
          </a:xfrm>
          <a:prstGeom prst="rect">
            <a:avLst/>
          </a:prstGeom>
        </p:spPr>
      </p:pic>
      <p:grpSp>
        <p:nvGrpSpPr>
          <p:cNvPr id="9" name="Graphic 13">
            <a:extLst>
              <a:ext uri="{FF2B5EF4-FFF2-40B4-BE49-F238E27FC236}">
                <a16:creationId xmlns:a16="http://schemas.microsoft.com/office/drawing/2014/main" id="{5BFE7285-B931-47A6-888C-BE534ACD0277}"/>
              </a:ext>
            </a:extLst>
          </p:cNvPr>
          <p:cNvGrpSpPr>
            <a:grpSpLocks noChangeAspect="1"/>
          </p:cNvGrpSpPr>
          <p:nvPr userDrawn="1"/>
        </p:nvGrpSpPr>
        <p:grpSpPr>
          <a:xfrm>
            <a:off x="7017891" y="80039"/>
            <a:ext cx="1716235" cy="365760"/>
            <a:chOff x="5520822" y="102584"/>
            <a:chExt cx="2443650" cy="520785"/>
          </a:xfrm>
        </p:grpSpPr>
        <p:sp>
          <p:nvSpPr>
            <p:cNvPr id="10" name="Freeform: Shape 21">
              <a:extLst>
                <a:ext uri="{FF2B5EF4-FFF2-40B4-BE49-F238E27FC236}">
                  <a16:creationId xmlns:a16="http://schemas.microsoft.com/office/drawing/2014/main" id="{95C423C5-C4D6-4563-86FC-CA9D42B0BE0F}"/>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11" name="Freeform: Shape 22">
              <a:extLst>
                <a:ext uri="{FF2B5EF4-FFF2-40B4-BE49-F238E27FC236}">
                  <a16:creationId xmlns:a16="http://schemas.microsoft.com/office/drawing/2014/main" id="{078DE75C-D2D4-4854-AF51-5043D91419C4}"/>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2" name="Freeform: Shape 23">
              <a:extLst>
                <a:ext uri="{FF2B5EF4-FFF2-40B4-BE49-F238E27FC236}">
                  <a16:creationId xmlns:a16="http://schemas.microsoft.com/office/drawing/2014/main" id="{06ABB523-542A-4E88-AC0A-2BDCDEAD6E68}"/>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3" name="Freeform: Shape 24">
              <a:extLst>
                <a:ext uri="{FF2B5EF4-FFF2-40B4-BE49-F238E27FC236}">
                  <a16:creationId xmlns:a16="http://schemas.microsoft.com/office/drawing/2014/main" id="{7F17D630-9D2E-49C5-83CC-4148FAC4C65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4" name="Freeform: Shape 25">
              <a:extLst>
                <a:ext uri="{FF2B5EF4-FFF2-40B4-BE49-F238E27FC236}">
                  <a16:creationId xmlns:a16="http://schemas.microsoft.com/office/drawing/2014/main" id="{B6F09F58-9D4F-4865-BACB-3B25B5736C1B}"/>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pic>
        <p:nvPicPr>
          <p:cNvPr id="15"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C331ADA9-2CEC-455D-87AE-EF9166AA4D22}"/>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93467730"/>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Ls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835113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Lst>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userDrawn="1"/>
        </p:nvGrpSpPr>
        <p:grpSpPr>
          <a:xfrm>
            <a:off x="1" y="6150820"/>
            <a:ext cx="13541654" cy="904863"/>
            <a:chOff x="1" y="6150820"/>
            <a:chExt cx="13541654" cy="904863"/>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2"/>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904863"/>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600"/>
                </a:spcAft>
              </a:pPr>
              <a:r>
                <a:rPr lang="en-US" sz="4400" dirty="0">
                  <a:solidFill>
                    <a:srgbClr val="F8F8F8"/>
                  </a:solidFill>
                  <a:effectLst/>
                  <a:latin typeface="+mn-lt"/>
                </a:rPr>
                <a:t>.NET Conf</a:t>
              </a:r>
              <a:endParaRPr lang="en-US" sz="4400" dirty="0">
                <a:solidFill>
                  <a:srgbClr val="F8F8F8"/>
                </a:solidFill>
                <a:effectLst/>
              </a:endParaRPr>
            </a:p>
          </p:txBody>
        </p:sp>
      </p:grpSp>
    </p:spTree>
    <p:extLst>
      <p:ext uri="{BB962C8B-B14F-4D97-AF65-F5344CB8AC3E}">
        <p14:creationId xmlns:p14="http://schemas.microsoft.com/office/powerpoint/2010/main" val="3481034825"/>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4" r:id="rId4"/>
    <p:sldLayoutId id="2147483795" r:id="rId5"/>
    <p:sldLayoutId id="2147483796" r:id="rId6"/>
    <p:sldLayoutId id="2147483797" r:id="rId7"/>
    <p:sldLayoutId id="2147483798" r:id="rId8"/>
    <p:sldLayoutId id="2147483799" r:id="rId9"/>
    <p:sldLayoutId id="2147483800"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32271463"/>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71191264"/>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ECEFED"/>
        </a:solidFill>
        <a:effectLst/>
      </p:bgPr>
    </p:bg>
    <p:spTree>
      <p:nvGrpSpPr>
        <p:cNvPr id="1" name="Shape 9"/>
        <p:cNvGrpSpPr/>
        <p:nvPr/>
      </p:nvGrpSpPr>
      <p:grpSpPr>
        <a:xfrm>
          <a:off x="0" y="0"/>
          <a:ext cx="0" cy="0"/>
          <a:chOff x="0" y="0"/>
          <a:chExt cx="0" cy="0"/>
        </a:xfrm>
      </p:grpSpPr>
      <p:sp>
        <p:nvSpPr>
          <p:cNvPr id="10" name="Google Shape;10;p64"/>
          <p:cNvSpPr txBox="1">
            <a:spLocks noGrp="1"/>
          </p:cNvSpPr>
          <p:nvPr>
            <p:ph type="title"/>
          </p:nvPr>
        </p:nvSpPr>
        <p:spPr>
          <a:xfrm>
            <a:off x="838200" y="372703"/>
            <a:ext cx="10515600" cy="76598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3A3838"/>
              </a:buClr>
              <a:buSzPts val="3600"/>
              <a:buFont typeface="Microsoft JhengHei"/>
              <a:buNone/>
              <a:defRPr sz="3600" b="0" i="0" u="none" strike="noStrike" cap="none">
                <a:solidFill>
                  <a:srgbClr val="3A3838"/>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4"/>
          <p:cNvSpPr txBox="1">
            <a:spLocks noGrp="1"/>
          </p:cNvSpPr>
          <p:nvPr>
            <p:ph type="body" idx="1"/>
          </p:nvPr>
        </p:nvSpPr>
        <p:spPr>
          <a:xfrm>
            <a:off x="838200" y="1302593"/>
            <a:ext cx="10515600" cy="487437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3A3838"/>
              </a:buClr>
              <a:buSzPts val="2800"/>
              <a:buFont typeface="Arial"/>
              <a:buNone/>
              <a:defRPr sz="2800" b="0" i="0" u="none" strike="noStrike" cap="none">
                <a:solidFill>
                  <a:srgbClr val="3A3838"/>
                </a:solidFill>
                <a:latin typeface="Microsoft JhengHei"/>
                <a:ea typeface="Microsoft JhengHei"/>
                <a:cs typeface="Microsoft JhengHei"/>
                <a:sym typeface="Microsoft JhengHei"/>
              </a:defRPr>
            </a:lvl1pPr>
            <a:lvl2pPr marL="914400" marR="0" lvl="1" indent="-381000" algn="l" rtl="0">
              <a:lnSpc>
                <a:spcPct val="90000"/>
              </a:lnSpc>
              <a:spcBef>
                <a:spcPts val="500"/>
              </a:spcBef>
              <a:spcAft>
                <a:spcPts val="0"/>
              </a:spcAft>
              <a:buClr>
                <a:srgbClr val="3A3838"/>
              </a:buClr>
              <a:buSzPts val="2400"/>
              <a:buFont typeface="Arial"/>
              <a:buChar char="•"/>
              <a:defRPr sz="2400" b="0" i="0" u="none" strike="noStrike" cap="none">
                <a:solidFill>
                  <a:srgbClr val="3A3838"/>
                </a:solidFill>
                <a:latin typeface="Microsoft JhengHei"/>
                <a:ea typeface="Microsoft JhengHei"/>
                <a:cs typeface="Microsoft JhengHei"/>
                <a:sym typeface="Microsoft JhengHei"/>
              </a:defRPr>
            </a:lvl2pPr>
            <a:lvl3pPr marL="1371600" marR="0" lvl="2" indent="-355600" algn="l" rtl="0">
              <a:lnSpc>
                <a:spcPct val="90000"/>
              </a:lnSpc>
              <a:spcBef>
                <a:spcPts val="500"/>
              </a:spcBef>
              <a:spcAft>
                <a:spcPts val="0"/>
              </a:spcAft>
              <a:buClr>
                <a:srgbClr val="3A3838"/>
              </a:buClr>
              <a:buSzPts val="2000"/>
              <a:buFont typeface="Arial"/>
              <a:buChar char="•"/>
              <a:defRPr sz="2000" b="0" i="0" u="none" strike="noStrike" cap="none">
                <a:solidFill>
                  <a:srgbClr val="3A3838"/>
                </a:solidFill>
                <a:latin typeface="Microsoft JhengHei"/>
                <a:ea typeface="Microsoft JhengHei"/>
                <a:cs typeface="Microsoft JhengHei"/>
                <a:sym typeface="Microsoft JhengHei"/>
              </a:defRPr>
            </a:lvl3pPr>
            <a:lvl4pPr marL="1828800" marR="0" lvl="3" indent="-342900" algn="l" rtl="0">
              <a:lnSpc>
                <a:spcPct val="90000"/>
              </a:lnSpc>
              <a:spcBef>
                <a:spcPts val="500"/>
              </a:spcBef>
              <a:spcAft>
                <a:spcPts val="0"/>
              </a:spcAft>
              <a:buClr>
                <a:srgbClr val="3A3838"/>
              </a:buClr>
              <a:buSzPts val="1800"/>
              <a:buFont typeface="Arial"/>
              <a:buChar char="•"/>
              <a:defRPr sz="1800" b="0" i="0" u="none" strike="noStrike" cap="none">
                <a:solidFill>
                  <a:srgbClr val="3A3838"/>
                </a:solidFill>
                <a:latin typeface="Microsoft JhengHei"/>
                <a:ea typeface="Microsoft JhengHei"/>
                <a:cs typeface="Microsoft JhengHei"/>
                <a:sym typeface="Microsoft JhengHei"/>
              </a:defRPr>
            </a:lvl4pPr>
            <a:lvl5pPr marL="2286000" marR="0" lvl="4" indent="-342900" algn="l" rtl="0">
              <a:lnSpc>
                <a:spcPct val="90000"/>
              </a:lnSpc>
              <a:spcBef>
                <a:spcPts val="500"/>
              </a:spcBef>
              <a:spcAft>
                <a:spcPts val="0"/>
              </a:spcAft>
              <a:buClr>
                <a:srgbClr val="3A3838"/>
              </a:buClr>
              <a:buSzPts val="1800"/>
              <a:buFont typeface="Arial"/>
              <a:buChar char="•"/>
              <a:defRPr sz="1800" b="0" i="0" u="none" strike="noStrike" cap="none">
                <a:solidFill>
                  <a:srgbClr val="3A3838"/>
                </a:solidFill>
                <a:latin typeface="Microsoft JhengHei"/>
                <a:ea typeface="Microsoft JhengHei"/>
                <a:cs typeface="Microsoft JhengHei"/>
                <a:sym typeface="Microsoft JhengHe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4"/>
          <p:cNvSpPr txBox="1">
            <a:spLocks noGrp="1"/>
          </p:cNvSpPr>
          <p:nvPr>
            <p:ph type="ftr" idx="11"/>
          </p:nvPr>
        </p:nvSpPr>
        <p:spPr>
          <a:xfrm>
            <a:off x="838200" y="6356350"/>
            <a:ext cx="411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3A3838"/>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4"/>
          <p:cNvSpPr txBox="1">
            <a:spLocks noGrp="1"/>
          </p:cNvSpPr>
          <p:nvPr>
            <p:ph type="sldNum" idx="12"/>
          </p:nvPr>
        </p:nvSpPr>
        <p:spPr>
          <a:xfrm>
            <a:off x="10633434" y="6356350"/>
            <a:ext cx="72036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3A3838"/>
                </a:solidFill>
                <a:latin typeface="Microsoft JhengHei"/>
                <a:ea typeface="Microsoft JhengHei"/>
                <a:cs typeface="Microsoft JhengHei"/>
                <a:sym typeface="Microsoft JhengHei"/>
              </a:defRPr>
            </a:lvl9pPr>
          </a:lstStyle>
          <a:p>
            <a:pPr marL="0" lvl="0" indent="0" algn="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3450378210"/>
      </p:ext>
    </p:extLst>
  </p:cSld>
  <p:clrMap bg1="lt1" tx1="dk1" bg2="dk2" tx2="lt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2.xml"/></Relationships>
</file>

<file path=ppt/slides/_rels/slide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173.xml"/></Relationships>
</file>

<file path=ppt/slides/_rels/slide1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xml"/><Relationship Id="rId1" Type="http://schemas.openxmlformats.org/officeDocument/2006/relationships/slideLayout" Target="../slideLayouts/slideLayout173.xml"/></Relationships>
</file>

<file path=ppt/slides/_rels/slide1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xml"/><Relationship Id="rId1" Type="http://schemas.openxmlformats.org/officeDocument/2006/relationships/slideLayout" Target="../slideLayouts/slideLayout174.xml"/><Relationship Id="rId4" Type="http://schemas.openxmlformats.org/officeDocument/2006/relationships/image" Target="../media/image9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2.xml"/></Relationships>
</file>

<file path=ppt/slides/_rels/slide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172.xml"/><Relationship Id="rId4" Type="http://schemas.openxmlformats.org/officeDocument/2006/relationships/hyperlink" Target="https://www.atlassian.com/incident-management/kpis/sla-vs-slo-vs-sli"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8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docs.aws.amazon.com/sdkfornet/v3/apidocs/index.html?page=CloudWatch/MCloudWatchPutMetricDataPutMetricDataRequest.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3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23.xml"/><Relationship Id="rId4" Type="http://schemas.openxmlformats.org/officeDocument/2006/relationships/image" Target="../media/image8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www.anser.com.tw/785530887003/2018/4/11/emba-" TargetMode="External"/><Relationship Id="rId4" Type="http://schemas.openxmlformats.org/officeDocument/2006/relationships/hyperlink" Target="https://medium.com/%E7%A7%91%E6%8A%80%E6%96%B0%E6%83%B3/%E9%AB%98%E6%95%88%E7%8E%87%E5%9C%98%E9%9A%8A-%E5%A6%82%E4%BD%95%E9%81%8B%E7%94%A8%E9%99%90%E5%88%B6%E7%90%86%E8%AB%96-theory-of-constraints-%E6%96%BC%E8%BB%9F%E9%AB%94%E9%96%8B%E7%99%BC-4617e36ba79a"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xml"/><Relationship Id="rId1" Type="http://schemas.openxmlformats.org/officeDocument/2006/relationships/slideLayout" Target="../slideLayouts/slideLayout14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7.xml"/><Relationship Id="rId1" Type="http://schemas.openxmlformats.org/officeDocument/2006/relationships/slideLayout" Target="../slideLayouts/slideLayout22.xml"/><Relationship Id="rId4" Type="http://schemas.openxmlformats.org/officeDocument/2006/relationships/image" Target="../media/image111.svg"/></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82.xml"/><Relationship Id="rId4" Type="http://schemas.openxmlformats.org/officeDocument/2006/relationships/image" Target="../media/image11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xml"/><Relationship Id="rId1" Type="http://schemas.openxmlformats.org/officeDocument/2006/relationships/slideLayout" Target="../slideLayouts/slideLayout148.xml"/></Relationships>
</file>

<file path=ppt/slides/_rels/slide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5141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圖像裡可能有1 人、文字">
            <a:extLst>
              <a:ext uri="{FF2B5EF4-FFF2-40B4-BE49-F238E27FC236}">
                <a16:creationId xmlns:a16="http://schemas.microsoft.com/office/drawing/2014/main" id="{B3A49D1D-3715-460E-98A5-2AC8539CD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705394"/>
            <a:ext cx="10287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942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圖像裡可能有1 人、文字">
            <a:extLst>
              <a:ext uri="{FF2B5EF4-FFF2-40B4-BE49-F238E27FC236}">
                <a16:creationId xmlns:a16="http://schemas.microsoft.com/office/drawing/2014/main" id="{98188460-6993-4333-8B90-5909D222A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705394"/>
            <a:ext cx="10287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976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圖像裡可能有1 人、文字">
            <a:extLst>
              <a:ext uri="{FF2B5EF4-FFF2-40B4-BE49-F238E27FC236}">
                <a16:creationId xmlns:a16="http://schemas.microsoft.com/office/drawing/2014/main" id="{4A245802-83A5-4657-B343-5EA91E83F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692332"/>
            <a:ext cx="10287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574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5"/>
          <p:cNvSpPr txBox="1">
            <a:spLocks noGrp="1"/>
          </p:cNvSpPr>
          <p:nvPr>
            <p:ph type="title"/>
          </p:nvPr>
        </p:nvSpPr>
        <p:spPr>
          <a:xfrm>
            <a:off x="831850" y="1709738"/>
            <a:ext cx="10515600" cy="217214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7200"/>
              <a:buFont typeface="Microsoft JhengHei"/>
              <a:buNone/>
            </a:pPr>
            <a:r>
              <a:rPr lang="zh-TW" dirty="0"/>
              <a:t>前言</a:t>
            </a:r>
            <a:endParaRPr dirty="0"/>
          </a:p>
        </p:txBody>
      </p:sp>
      <p:sp>
        <p:nvSpPr>
          <p:cNvPr id="221" name="Google Shape;221;p5"/>
          <p:cNvSpPr txBox="1">
            <a:spLocks noGrp="1"/>
          </p:cNvSpPr>
          <p:nvPr>
            <p:ph type="body" idx="1"/>
          </p:nvPr>
        </p:nvSpPr>
        <p:spPr>
          <a:xfrm>
            <a:off x="831850" y="3881887"/>
            <a:ext cx="10515600" cy="22077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000"/>
              <a:buNone/>
            </a:pPr>
            <a:r>
              <a:rPr lang="zh-TW" dirty="0"/>
              <a:t>服務水準的概觀: SLA, SLO, SLI ?</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6"/>
          <p:cNvSpPr txBox="1">
            <a:spLocks noGrp="1"/>
          </p:cNvSpPr>
          <p:nvPr>
            <p:ph type="title"/>
          </p:nvPr>
        </p:nvSpPr>
        <p:spPr>
          <a:xfrm>
            <a:off x="415600" y="593367"/>
            <a:ext cx="11360800" cy="763600"/>
          </a:xfrm>
          <a:prstGeom prst="rect">
            <a:avLst/>
          </a:prstGeom>
          <a:noFill/>
          <a:ln>
            <a:noFill/>
          </a:ln>
        </p:spPr>
        <p:txBody>
          <a:bodyPr spcFirstLastPara="1" wrap="square" lIns="121850" tIns="60925" rIns="121850" bIns="60925" anchor="ctr" anchorCtr="0">
            <a:noAutofit/>
          </a:bodyPr>
          <a:lstStyle/>
          <a:p>
            <a:pPr marL="0" lvl="0" indent="0" algn="ctr" rtl="0">
              <a:lnSpc>
                <a:spcPct val="90000"/>
              </a:lnSpc>
              <a:spcBef>
                <a:spcPts val="0"/>
              </a:spcBef>
              <a:spcAft>
                <a:spcPts val="0"/>
              </a:spcAft>
              <a:buClr>
                <a:schemeClr val="dk1"/>
              </a:buClr>
              <a:buSzPts val="1100"/>
              <a:buNone/>
            </a:pPr>
            <a:r>
              <a:rPr lang="zh-TW"/>
              <a:t>維運管理重點</a:t>
            </a:r>
            <a:endParaRPr/>
          </a:p>
        </p:txBody>
      </p:sp>
      <p:sp>
        <p:nvSpPr>
          <p:cNvPr id="227" name="Google Shape;227;p6"/>
          <p:cNvSpPr txBox="1">
            <a:spLocks noGrp="1"/>
          </p:cNvSpPr>
          <p:nvPr>
            <p:ph type="body" idx="1"/>
          </p:nvPr>
        </p:nvSpPr>
        <p:spPr>
          <a:xfrm>
            <a:off x="415600" y="1536633"/>
            <a:ext cx="11360800" cy="4555200"/>
          </a:xfrm>
          <a:prstGeom prst="rect">
            <a:avLst/>
          </a:prstGeom>
          <a:noFill/>
          <a:ln>
            <a:noFill/>
          </a:ln>
        </p:spPr>
        <p:txBody>
          <a:bodyPr spcFirstLastPara="1" wrap="square" lIns="121850" tIns="60925" rIns="121850" bIns="60925" anchor="t" anchorCtr="0">
            <a:noAutofit/>
          </a:bodyPr>
          <a:lstStyle/>
          <a:p>
            <a:pPr marL="609585" lvl="0" indent="-507985" algn="l" rtl="0">
              <a:lnSpc>
                <a:spcPct val="100000"/>
              </a:lnSpc>
              <a:spcBef>
                <a:spcPts val="400"/>
              </a:spcBef>
              <a:spcAft>
                <a:spcPts val="0"/>
              </a:spcAft>
              <a:buClr>
                <a:srgbClr val="666666"/>
              </a:buClr>
              <a:buSzPts val="2400"/>
              <a:buChar char="•"/>
            </a:pPr>
            <a:r>
              <a:rPr lang="zh-TW" sz="3200"/>
              <a:t>系統監控 </a:t>
            </a:r>
            <a:endParaRPr sz="3200"/>
          </a:p>
          <a:p>
            <a:pPr marL="982109" lvl="1" indent="-474121" algn="l" rtl="0">
              <a:lnSpc>
                <a:spcPct val="100000"/>
              </a:lnSpc>
              <a:spcBef>
                <a:spcPts val="0"/>
              </a:spcBef>
              <a:spcAft>
                <a:spcPts val="0"/>
              </a:spcAft>
              <a:buClr>
                <a:srgbClr val="666666"/>
              </a:buClr>
              <a:buSzPts val="2400"/>
              <a:buChar char="–"/>
            </a:pPr>
            <a:r>
              <a:rPr lang="zh-TW" sz="3200"/>
              <a:t>「能被</a:t>
            </a:r>
            <a:r>
              <a:rPr lang="zh-TW" sz="3200">
                <a:solidFill>
                  <a:srgbClr val="FF0000"/>
                </a:solidFill>
              </a:rPr>
              <a:t>量測</a:t>
            </a:r>
            <a:r>
              <a:rPr lang="zh-TW" sz="3200"/>
              <a:t>的系統，才能被控制」</a:t>
            </a:r>
            <a:endParaRPr sz="3200"/>
          </a:p>
          <a:p>
            <a:pPr marL="609585" lvl="0" indent="-507985" algn="l" rtl="0">
              <a:lnSpc>
                <a:spcPct val="100000"/>
              </a:lnSpc>
              <a:spcBef>
                <a:spcPts val="0"/>
              </a:spcBef>
              <a:spcAft>
                <a:spcPts val="0"/>
              </a:spcAft>
              <a:buSzPts val="2400"/>
              <a:buChar char="•"/>
            </a:pPr>
            <a:r>
              <a:rPr lang="zh-TW" sz="3200"/>
              <a:t>預防型維運管理</a:t>
            </a:r>
            <a:endParaRPr sz="3200"/>
          </a:p>
          <a:p>
            <a:pPr marL="982109" lvl="1" indent="-474121" algn="l" rtl="0">
              <a:lnSpc>
                <a:spcPct val="100000"/>
              </a:lnSpc>
              <a:spcBef>
                <a:spcPts val="0"/>
              </a:spcBef>
              <a:spcAft>
                <a:spcPts val="0"/>
              </a:spcAft>
              <a:buSzPts val="2400"/>
              <a:buChar char="–"/>
            </a:pPr>
            <a:r>
              <a:rPr lang="zh-TW" sz="3200"/>
              <a:t>設定目標</a:t>
            </a:r>
            <a:endParaRPr sz="3200"/>
          </a:p>
          <a:p>
            <a:pPr marL="982109" lvl="1" indent="-474121" algn="l" rtl="0">
              <a:lnSpc>
                <a:spcPct val="100000"/>
              </a:lnSpc>
              <a:spcBef>
                <a:spcPts val="0"/>
              </a:spcBef>
              <a:spcAft>
                <a:spcPts val="0"/>
              </a:spcAft>
              <a:buSzPts val="2400"/>
              <a:buChar char="–"/>
            </a:pPr>
            <a:r>
              <a:rPr lang="zh-TW" sz="3200"/>
              <a:t>量測指標</a:t>
            </a:r>
            <a:endParaRPr sz="3200"/>
          </a:p>
          <a:p>
            <a:pPr marL="982109" lvl="1" indent="-474121" algn="l" rtl="0">
              <a:lnSpc>
                <a:spcPct val="100000"/>
              </a:lnSpc>
              <a:spcBef>
                <a:spcPts val="0"/>
              </a:spcBef>
              <a:spcAft>
                <a:spcPts val="0"/>
              </a:spcAft>
              <a:buSzPts val="2400"/>
              <a:buChar char="–"/>
            </a:pPr>
            <a:r>
              <a:rPr lang="zh-TW" sz="3200"/>
              <a:t>提前改善</a:t>
            </a:r>
            <a:endParaRPr sz="3200"/>
          </a:p>
        </p:txBody>
      </p:sp>
      <p:sp>
        <p:nvSpPr>
          <p:cNvPr id="228" name="Google Shape;228;p6"/>
          <p:cNvSpPr/>
          <p:nvPr/>
        </p:nvSpPr>
        <p:spPr>
          <a:xfrm rot="2700000">
            <a:off x="9928978" y="263336"/>
            <a:ext cx="3503289" cy="436144"/>
          </a:xfrm>
          <a:prstGeom prst="rect">
            <a:avLst/>
          </a:prstGeom>
          <a:solidFill>
            <a:srgbClr val="FF0000"/>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1" i="0" u="none" strike="noStrike" kern="0" cap="none" spc="0" normalizeH="0" baseline="0" noProof="0">
                <a:ln>
                  <a:noFill/>
                </a:ln>
                <a:solidFill>
                  <a:srgbClr val="FFFFFF"/>
                </a:solidFill>
                <a:effectLst/>
                <a:uLnTx/>
                <a:uFillTx/>
                <a:latin typeface="Arial"/>
                <a:ea typeface="Arial"/>
                <a:cs typeface="Arial"/>
                <a:sym typeface="Arial"/>
              </a:rPr>
              <a:t>RECAP</a:t>
            </a:r>
            <a:endParaRPr kumimoji="0" sz="1867" b="1" i="0" u="none" strike="noStrike" kern="0" cap="none" spc="0" normalizeH="0" baseline="0" noProof="0">
              <a:ln>
                <a:noFill/>
              </a:ln>
              <a:solidFill>
                <a:srgbClr val="FFFFFF"/>
              </a:solidFill>
              <a:effectLst/>
              <a:uLnTx/>
              <a:uFillTx/>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7"/>
          <p:cNvPicPr preferRelativeResize="0"/>
          <p:nvPr/>
        </p:nvPicPr>
        <p:blipFill rotWithShape="1">
          <a:blip r:embed="rId3">
            <a:alphaModFix/>
          </a:blip>
          <a:srcRect/>
          <a:stretch/>
        </p:blipFill>
        <p:spPr>
          <a:xfrm>
            <a:off x="344334" y="203201"/>
            <a:ext cx="11503321" cy="6451599"/>
          </a:xfrm>
          <a:prstGeom prst="rect">
            <a:avLst/>
          </a:prstGeom>
          <a:noFill/>
          <a:ln>
            <a:noFill/>
          </a:ln>
        </p:spPr>
      </p:pic>
      <p:sp>
        <p:nvSpPr>
          <p:cNvPr id="234" name="Google Shape;234;p7"/>
          <p:cNvSpPr/>
          <p:nvPr/>
        </p:nvSpPr>
        <p:spPr>
          <a:xfrm>
            <a:off x="377500" y="243800"/>
            <a:ext cx="2800000" cy="3625600"/>
          </a:xfrm>
          <a:prstGeom prst="rect">
            <a:avLst/>
          </a:prstGeom>
          <a:solidFill>
            <a:srgbClr val="F5FF90">
              <a:alpha val="18431"/>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1" i="0" u="none" strike="noStrike" kern="0" cap="none" spc="0" normalizeH="0" baseline="0" noProof="0">
                <a:ln>
                  <a:noFill/>
                </a:ln>
                <a:solidFill>
                  <a:srgbClr val="FF0000"/>
                </a:solidFill>
                <a:effectLst/>
                <a:uLnTx/>
                <a:uFillTx/>
                <a:latin typeface="Arial"/>
                <a:ea typeface="Arial"/>
                <a:cs typeface="Arial"/>
                <a:sym typeface="Arial"/>
              </a:rPr>
              <a:t>ELB</a:t>
            </a:r>
            <a:endParaRPr kumimoji="0" sz="1867" b="1" i="0" u="none" strike="noStrike" kern="0" cap="none" spc="0" normalizeH="0" baseline="0" noProof="0">
              <a:ln>
                <a:noFill/>
              </a:ln>
              <a:solidFill>
                <a:srgbClr val="FF0000"/>
              </a:solidFill>
              <a:effectLst/>
              <a:uLnTx/>
              <a:uFillTx/>
              <a:latin typeface="Arial"/>
              <a:ea typeface="Arial"/>
              <a:cs typeface="Arial"/>
              <a:sym typeface="Arial"/>
            </a:endParaRPr>
          </a:p>
        </p:txBody>
      </p:sp>
      <p:sp>
        <p:nvSpPr>
          <p:cNvPr id="235" name="Google Shape;235;p7"/>
          <p:cNvSpPr/>
          <p:nvPr/>
        </p:nvSpPr>
        <p:spPr>
          <a:xfrm>
            <a:off x="4652433" y="3013267"/>
            <a:ext cx="1347200" cy="17868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36" name="Google Shape;236;p7"/>
          <p:cNvSpPr/>
          <p:nvPr/>
        </p:nvSpPr>
        <p:spPr>
          <a:xfrm>
            <a:off x="6084700" y="243800"/>
            <a:ext cx="4296800" cy="2721200"/>
          </a:xfrm>
          <a:prstGeom prst="rect">
            <a:avLst/>
          </a:prstGeom>
          <a:solidFill>
            <a:srgbClr val="A1C9FF">
              <a:alpha val="18431"/>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1" i="0" u="none" strike="noStrike" kern="0" cap="none" spc="0" normalizeH="0" baseline="0" noProof="0">
                <a:ln>
                  <a:noFill/>
                </a:ln>
                <a:solidFill>
                  <a:srgbClr val="FF0000"/>
                </a:solidFill>
                <a:effectLst/>
                <a:uLnTx/>
                <a:uFillTx/>
                <a:latin typeface="Arial"/>
                <a:ea typeface="Arial"/>
                <a:cs typeface="Arial"/>
                <a:sym typeface="Arial"/>
              </a:rPr>
              <a:t>Cache</a:t>
            </a:r>
            <a:endParaRPr kumimoji="0" sz="1867" b="1" i="0" u="none" strike="noStrike" kern="0" cap="none" spc="0" normalizeH="0" baseline="0" noProof="0">
              <a:ln>
                <a:noFill/>
              </a:ln>
              <a:solidFill>
                <a:srgbClr val="FF0000"/>
              </a:solidFill>
              <a:effectLst/>
              <a:uLnTx/>
              <a:uFillTx/>
              <a:latin typeface="Arial"/>
              <a:ea typeface="Arial"/>
              <a:cs typeface="Arial"/>
              <a:sym typeface="Arial"/>
            </a:endParaRPr>
          </a:p>
        </p:txBody>
      </p:sp>
      <p:sp>
        <p:nvSpPr>
          <p:cNvPr id="237" name="Google Shape;237;p7"/>
          <p:cNvSpPr/>
          <p:nvPr/>
        </p:nvSpPr>
        <p:spPr>
          <a:xfrm>
            <a:off x="10381500" y="243800"/>
            <a:ext cx="1456000" cy="1871600"/>
          </a:xfrm>
          <a:prstGeom prst="rect">
            <a:avLst/>
          </a:prstGeom>
          <a:solidFill>
            <a:srgbClr val="14FF16">
              <a:alpha val="18431"/>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1" i="0" u="none" strike="noStrike" kern="0" cap="none" spc="0" normalizeH="0" baseline="0" noProof="0">
                <a:ln>
                  <a:noFill/>
                </a:ln>
                <a:solidFill>
                  <a:srgbClr val="FF0000"/>
                </a:solidFill>
                <a:effectLst/>
                <a:uLnTx/>
                <a:uFillTx/>
                <a:latin typeface="Arial"/>
                <a:ea typeface="Arial"/>
                <a:cs typeface="Arial"/>
                <a:sym typeface="Arial"/>
              </a:rPr>
              <a:t>Storage</a:t>
            </a:r>
            <a:endParaRPr kumimoji="0" sz="1867" b="1" i="0" u="none" strike="noStrike" kern="0" cap="none" spc="0" normalizeH="0" baseline="0" noProof="0">
              <a:ln>
                <a:noFill/>
              </a:ln>
              <a:solidFill>
                <a:srgbClr val="FF0000"/>
              </a:solidFill>
              <a:effectLst/>
              <a:uLnTx/>
              <a:uFillTx/>
              <a:latin typeface="Arial"/>
              <a:ea typeface="Arial"/>
              <a:cs typeface="Arial"/>
              <a:sym typeface="Arial"/>
            </a:endParaRPr>
          </a:p>
        </p:txBody>
      </p:sp>
      <p:sp>
        <p:nvSpPr>
          <p:cNvPr id="238" name="Google Shape;238;p7"/>
          <p:cNvSpPr/>
          <p:nvPr/>
        </p:nvSpPr>
        <p:spPr>
          <a:xfrm>
            <a:off x="3231100" y="243800"/>
            <a:ext cx="2800000" cy="3625600"/>
          </a:xfrm>
          <a:prstGeom prst="rect">
            <a:avLst/>
          </a:prstGeom>
          <a:solidFill>
            <a:srgbClr val="9EFF96">
              <a:alpha val="18431"/>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1" i="0" u="none" strike="noStrike" kern="0" cap="none" spc="0" normalizeH="0" baseline="0" noProof="0">
                <a:ln>
                  <a:noFill/>
                </a:ln>
                <a:solidFill>
                  <a:srgbClr val="FF0000"/>
                </a:solidFill>
                <a:effectLst/>
                <a:uLnTx/>
                <a:uFillTx/>
                <a:latin typeface="Arial"/>
                <a:ea typeface="Arial"/>
                <a:cs typeface="Arial"/>
                <a:sym typeface="Arial"/>
              </a:rPr>
              <a:t>Web</a:t>
            </a:r>
            <a:endParaRPr kumimoji="0" sz="1867" b="1" i="0" u="none" strike="noStrike" kern="0" cap="none" spc="0" normalizeH="0" baseline="0" noProof="0">
              <a:ln>
                <a:noFill/>
              </a:ln>
              <a:solidFill>
                <a:srgbClr val="FF0000"/>
              </a:solidFill>
              <a:effectLst/>
              <a:uLnTx/>
              <a:uFillTx/>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1" i="0" u="none" strike="noStrike" kern="0" cap="none" spc="0" normalizeH="0" baseline="0" noProof="0">
                <a:ln>
                  <a:noFill/>
                </a:ln>
                <a:solidFill>
                  <a:srgbClr val="FF0000"/>
                </a:solidFill>
                <a:effectLst/>
                <a:uLnTx/>
                <a:uFillTx/>
                <a:latin typeface="Arial"/>
                <a:ea typeface="Arial"/>
                <a:cs typeface="Arial"/>
                <a:sym typeface="Arial"/>
              </a:rPr>
              <a:t>Server</a:t>
            </a:r>
            <a:endParaRPr kumimoji="0" sz="1867" b="1" i="0" u="none" strike="noStrike" kern="0" cap="none" spc="0" normalizeH="0" baseline="0" noProof="0">
              <a:ln>
                <a:noFill/>
              </a:ln>
              <a:solidFill>
                <a:srgbClr val="FF0000"/>
              </a:solidFill>
              <a:effectLst/>
              <a:uLnTx/>
              <a:uFillTx/>
              <a:latin typeface="Arial"/>
              <a:ea typeface="Arial"/>
              <a:cs typeface="Arial"/>
              <a:sym typeface="Arial"/>
            </a:endParaRPr>
          </a:p>
        </p:txBody>
      </p:sp>
      <p:sp>
        <p:nvSpPr>
          <p:cNvPr id="239" name="Google Shape;239;p7"/>
          <p:cNvSpPr txBox="1"/>
          <p:nvPr/>
        </p:nvSpPr>
        <p:spPr>
          <a:xfrm>
            <a:off x="0" y="6265200"/>
            <a:ext cx="7760800" cy="9056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1" i="0" u="none" strike="noStrike" kern="0" cap="none" spc="0" normalizeH="0" baseline="0" noProof="0">
                <a:ln>
                  <a:noFill/>
                </a:ln>
                <a:solidFill>
                  <a:srgbClr val="FF0000"/>
                </a:solidFill>
                <a:effectLst/>
                <a:uLnTx/>
                <a:uFillTx/>
                <a:latin typeface="Arial"/>
                <a:ea typeface="Arial"/>
                <a:cs typeface="Arial"/>
                <a:sym typeface="Arial"/>
              </a:rPr>
              <a:t>System Monitoring</a:t>
            </a:r>
            <a:endParaRPr kumimoji="0" sz="1867" b="1" i="0" u="none" strike="noStrike" kern="0" cap="none" spc="0" normalizeH="0" baseline="0" noProof="0">
              <a:ln>
                <a:noFill/>
              </a:ln>
              <a:solidFill>
                <a:srgbClr val="FF0000"/>
              </a:solidFill>
              <a:effectLst/>
              <a:uLnTx/>
              <a:uFillTx/>
              <a:latin typeface="Arial"/>
              <a:ea typeface="Arial"/>
              <a:cs typeface="Arial"/>
              <a:sym typeface="Arial"/>
            </a:endParaRPr>
          </a:p>
        </p:txBody>
      </p:sp>
      <p:sp>
        <p:nvSpPr>
          <p:cNvPr id="240" name="Google Shape;240;p7"/>
          <p:cNvSpPr/>
          <p:nvPr/>
        </p:nvSpPr>
        <p:spPr>
          <a:xfrm rot="2700000">
            <a:off x="9928978" y="263336"/>
            <a:ext cx="3503289" cy="436144"/>
          </a:xfrm>
          <a:prstGeom prst="rect">
            <a:avLst/>
          </a:prstGeom>
          <a:solidFill>
            <a:srgbClr val="FF0000"/>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1" i="0" u="none" strike="noStrike" kern="0" cap="none" spc="0" normalizeH="0" baseline="0" noProof="0">
                <a:ln>
                  <a:noFill/>
                </a:ln>
                <a:solidFill>
                  <a:srgbClr val="FFFFFF"/>
                </a:solidFill>
                <a:effectLst/>
                <a:uLnTx/>
                <a:uFillTx/>
                <a:latin typeface="Arial"/>
                <a:ea typeface="Arial"/>
                <a:cs typeface="Arial"/>
                <a:sym typeface="Arial"/>
              </a:rPr>
              <a:t>RECAP</a:t>
            </a:r>
            <a:endParaRPr kumimoji="0" sz="1867" b="1" i="0" u="none" strike="noStrike" kern="0" cap="none" spc="0" normalizeH="0" baseline="0" noProof="0">
              <a:ln>
                <a:noFill/>
              </a:ln>
              <a:solidFill>
                <a:srgbClr val="FFFFFF"/>
              </a:solidFill>
              <a:effectLst/>
              <a:uLnTx/>
              <a:uFillTx/>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8"/>
          <p:cNvPicPr preferRelativeResize="0"/>
          <p:nvPr/>
        </p:nvPicPr>
        <p:blipFill rotWithShape="1">
          <a:blip r:embed="rId3">
            <a:alphaModFix/>
          </a:blip>
          <a:srcRect/>
          <a:stretch/>
        </p:blipFill>
        <p:spPr>
          <a:xfrm>
            <a:off x="203201" y="203201"/>
            <a:ext cx="11785601" cy="5260676"/>
          </a:xfrm>
          <a:prstGeom prst="rect">
            <a:avLst/>
          </a:prstGeom>
          <a:noFill/>
          <a:ln>
            <a:noFill/>
          </a:ln>
        </p:spPr>
      </p:pic>
      <p:sp>
        <p:nvSpPr>
          <p:cNvPr id="246" name="Google Shape;246;p8"/>
          <p:cNvSpPr txBox="1"/>
          <p:nvPr/>
        </p:nvSpPr>
        <p:spPr>
          <a:xfrm>
            <a:off x="0" y="6265200"/>
            <a:ext cx="7760800" cy="9056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1" i="0" u="none" strike="noStrike" kern="0" cap="none" spc="0" normalizeH="0" baseline="0" noProof="0">
                <a:ln>
                  <a:noFill/>
                </a:ln>
                <a:solidFill>
                  <a:srgbClr val="FF0000"/>
                </a:solidFill>
                <a:effectLst/>
                <a:uLnTx/>
                <a:uFillTx/>
                <a:latin typeface="Arial"/>
                <a:ea typeface="Arial"/>
                <a:cs typeface="Arial"/>
                <a:sym typeface="Arial"/>
              </a:rPr>
              <a:t>Application Monitoring / *Business Monitoring</a:t>
            </a:r>
            <a:endParaRPr kumimoji="0" sz="1867" b="1" i="0" u="none" strike="noStrike" kern="0" cap="none" spc="0" normalizeH="0" baseline="0" noProof="0">
              <a:ln>
                <a:noFill/>
              </a:ln>
              <a:solidFill>
                <a:srgbClr val="FF0000"/>
              </a:solidFill>
              <a:effectLst/>
              <a:uLnTx/>
              <a:uFillTx/>
              <a:latin typeface="Arial"/>
              <a:ea typeface="Arial"/>
              <a:cs typeface="Arial"/>
              <a:sym typeface="Arial"/>
            </a:endParaRPr>
          </a:p>
        </p:txBody>
      </p:sp>
      <p:sp>
        <p:nvSpPr>
          <p:cNvPr id="247" name="Google Shape;247;p8"/>
          <p:cNvSpPr/>
          <p:nvPr/>
        </p:nvSpPr>
        <p:spPr>
          <a:xfrm rot="2700000">
            <a:off x="9928978" y="263336"/>
            <a:ext cx="3503289" cy="436144"/>
          </a:xfrm>
          <a:prstGeom prst="rect">
            <a:avLst/>
          </a:prstGeom>
          <a:solidFill>
            <a:srgbClr val="FF0000"/>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1" i="0" u="none" strike="noStrike" kern="0" cap="none" spc="0" normalizeH="0" baseline="0" noProof="0">
                <a:ln>
                  <a:noFill/>
                </a:ln>
                <a:solidFill>
                  <a:srgbClr val="FFFFFF"/>
                </a:solidFill>
                <a:effectLst/>
                <a:uLnTx/>
                <a:uFillTx/>
                <a:latin typeface="Arial"/>
                <a:ea typeface="Arial"/>
                <a:cs typeface="Arial"/>
                <a:sym typeface="Arial"/>
              </a:rPr>
              <a:t>RECAP</a:t>
            </a:r>
            <a:endParaRPr kumimoji="0" sz="1867" b="1" i="0" u="none" strike="noStrike" kern="0" cap="none" spc="0" normalizeH="0" baseline="0" noProof="0">
              <a:ln>
                <a:noFill/>
              </a:ln>
              <a:solidFill>
                <a:srgbClr val="FFFFFF"/>
              </a:solidFill>
              <a:effectLst/>
              <a:uLnTx/>
              <a:uFillTx/>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9"/>
          <p:cNvSpPr txBox="1">
            <a:spLocks noGrp="1"/>
          </p:cNvSpPr>
          <p:nvPr>
            <p:ph type="title"/>
          </p:nvPr>
        </p:nvSpPr>
        <p:spPr>
          <a:xfrm>
            <a:off x="115755" y="260648"/>
            <a:ext cx="11932800" cy="648000"/>
          </a:xfrm>
          <a:prstGeom prst="rect">
            <a:avLst/>
          </a:prstGeom>
          <a:noFill/>
          <a:ln>
            <a:noFill/>
          </a:ln>
        </p:spPr>
        <p:txBody>
          <a:bodyPr spcFirstLastPara="1" wrap="square" lIns="121850" tIns="60925" rIns="121850" bIns="60925" anchor="ctr" anchorCtr="0">
            <a:noAutofit/>
          </a:bodyPr>
          <a:lstStyle/>
          <a:p>
            <a:pPr marL="0" lvl="0" indent="0" algn="ctr" rtl="0">
              <a:lnSpc>
                <a:spcPct val="90000"/>
              </a:lnSpc>
              <a:spcBef>
                <a:spcPts val="0"/>
              </a:spcBef>
              <a:spcAft>
                <a:spcPts val="0"/>
              </a:spcAft>
              <a:buClr>
                <a:srgbClr val="FF0000"/>
              </a:buClr>
              <a:buSzPts val="1400"/>
              <a:buNone/>
            </a:pPr>
            <a:r>
              <a:rPr lang="zh-TW"/>
              <a:t>系統監控</a:t>
            </a:r>
            <a:endParaRPr/>
          </a:p>
        </p:txBody>
      </p:sp>
      <p:pic>
        <p:nvPicPr>
          <p:cNvPr id="253" name="Google Shape;253;p9"/>
          <p:cNvPicPr preferRelativeResize="0"/>
          <p:nvPr/>
        </p:nvPicPr>
        <p:blipFill rotWithShape="1">
          <a:blip r:embed="rId3">
            <a:alphaModFix/>
          </a:blip>
          <a:srcRect/>
          <a:stretch/>
        </p:blipFill>
        <p:spPr>
          <a:xfrm>
            <a:off x="107861" y="1085466"/>
            <a:ext cx="6368160" cy="3431116"/>
          </a:xfrm>
          <a:prstGeom prst="rect">
            <a:avLst/>
          </a:prstGeom>
          <a:noFill/>
          <a:ln>
            <a:noFill/>
          </a:ln>
        </p:spPr>
      </p:pic>
      <p:pic>
        <p:nvPicPr>
          <p:cNvPr id="254" name="Google Shape;254;p9"/>
          <p:cNvPicPr preferRelativeResize="0"/>
          <p:nvPr/>
        </p:nvPicPr>
        <p:blipFill rotWithShape="1">
          <a:blip r:embed="rId4">
            <a:alphaModFix/>
          </a:blip>
          <a:srcRect/>
          <a:stretch/>
        </p:blipFill>
        <p:spPr>
          <a:xfrm>
            <a:off x="6166038" y="1085467"/>
            <a:ext cx="5918101" cy="4687067"/>
          </a:xfrm>
          <a:prstGeom prst="rect">
            <a:avLst/>
          </a:prstGeom>
          <a:noFill/>
          <a:ln>
            <a:noFill/>
          </a:ln>
        </p:spPr>
      </p:pic>
      <p:sp>
        <p:nvSpPr>
          <p:cNvPr id="255" name="Google Shape;255;p9"/>
          <p:cNvSpPr txBox="1"/>
          <p:nvPr/>
        </p:nvSpPr>
        <p:spPr>
          <a:xfrm>
            <a:off x="0" y="6265200"/>
            <a:ext cx="7760800" cy="9056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1" i="0" u="none" strike="noStrike" kern="0" cap="none" spc="0" normalizeH="0" baseline="0" noProof="0">
                <a:ln>
                  <a:noFill/>
                </a:ln>
                <a:solidFill>
                  <a:srgbClr val="FF0000"/>
                </a:solidFill>
                <a:effectLst/>
                <a:uLnTx/>
                <a:uFillTx/>
                <a:latin typeface="Arial"/>
                <a:ea typeface="Arial"/>
                <a:cs typeface="Arial"/>
                <a:sym typeface="Arial"/>
              </a:rPr>
              <a:t>Event Alert / Notification</a:t>
            </a:r>
            <a:endParaRPr kumimoji="0" sz="1867" b="1" i="0" u="none" strike="noStrike" kern="0" cap="none" spc="0" normalizeH="0" baseline="0" noProof="0">
              <a:ln>
                <a:noFill/>
              </a:ln>
              <a:solidFill>
                <a:srgbClr val="FF0000"/>
              </a:solidFill>
              <a:effectLst/>
              <a:uLnTx/>
              <a:uFillTx/>
              <a:latin typeface="Arial"/>
              <a:ea typeface="Arial"/>
              <a:cs typeface="Arial"/>
              <a:sym typeface="Arial"/>
            </a:endParaRPr>
          </a:p>
        </p:txBody>
      </p:sp>
      <p:sp>
        <p:nvSpPr>
          <p:cNvPr id="256" name="Google Shape;256;p9"/>
          <p:cNvSpPr/>
          <p:nvPr/>
        </p:nvSpPr>
        <p:spPr>
          <a:xfrm rot="2700000">
            <a:off x="9928978" y="263336"/>
            <a:ext cx="3503289" cy="436144"/>
          </a:xfrm>
          <a:prstGeom prst="rect">
            <a:avLst/>
          </a:prstGeom>
          <a:solidFill>
            <a:srgbClr val="FF0000"/>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1" i="0" u="none" strike="noStrike" kern="0" cap="none" spc="0" normalizeH="0" baseline="0" noProof="0">
                <a:ln>
                  <a:noFill/>
                </a:ln>
                <a:solidFill>
                  <a:srgbClr val="FFFFFF"/>
                </a:solidFill>
                <a:effectLst/>
                <a:uLnTx/>
                <a:uFillTx/>
                <a:latin typeface="Arial"/>
                <a:ea typeface="Arial"/>
                <a:cs typeface="Arial"/>
                <a:sym typeface="Arial"/>
              </a:rPr>
              <a:t>RECAP</a:t>
            </a:r>
            <a:endParaRPr kumimoji="0" sz="1867" b="1" i="0" u="none" strike="noStrike" kern="0" cap="none" spc="0" normalizeH="0" baseline="0" noProof="0">
              <a:ln>
                <a:noFill/>
              </a:ln>
              <a:solidFill>
                <a:srgbClr val="FFFFFF"/>
              </a:solidFill>
              <a:effectLst/>
              <a:uLnTx/>
              <a:uFillTx/>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10"/>
          <p:cNvSpPr txBox="1">
            <a:spLocks noGrp="1"/>
          </p:cNvSpPr>
          <p:nvPr>
            <p:ph type="body" idx="1"/>
          </p:nvPr>
        </p:nvSpPr>
        <p:spPr>
          <a:xfrm>
            <a:off x="481795" y="1536633"/>
            <a:ext cx="11360800" cy="4555200"/>
          </a:xfrm>
          <a:prstGeom prst="rect">
            <a:avLst/>
          </a:prstGeom>
          <a:noFill/>
          <a:ln>
            <a:noFill/>
          </a:ln>
        </p:spPr>
        <p:txBody>
          <a:bodyPr spcFirstLastPara="1" wrap="square" lIns="121850" tIns="60925" rIns="121850" bIns="60925" anchor="t" anchorCtr="0">
            <a:noAutofit/>
          </a:bodyPr>
          <a:lstStyle/>
          <a:p>
            <a:pPr marL="609585" lvl="0" indent="-457188" algn="l" rtl="0">
              <a:lnSpc>
                <a:spcPct val="90000"/>
              </a:lnSpc>
              <a:spcBef>
                <a:spcPts val="400"/>
              </a:spcBef>
              <a:spcAft>
                <a:spcPts val="0"/>
              </a:spcAft>
              <a:buSzPts val="1800"/>
              <a:buChar char="•"/>
            </a:pPr>
            <a:r>
              <a:rPr lang="zh-TW" sz="2400" dirty="0"/>
              <a:t>決定服務等級目標 - Service-Level Objective (SLO) </a:t>
            </a:r>
            <a:endParaRPr sz="2400" dirty="0"/>
          </a:p>
          <a:p>
            <a:pPr marL="1219170" lvl="1" indent="-457188" algn="l" rtl="0">
              <a:lnSpc>
                <a:spcPct val="90000"/>
              </a:lnSpc>
              <a:spcBef>
                <a:spcPts val="0"/>
              </a:spcBef>
              <a:spcAft>
                <a:spcPts val="0"/>
              </a:spcAft>
              <a:buSzPts val="1800"/>
              <a:buChar char="–"/>
            </a:pPr>
            <a:r>
              <a:rPr lang="zh-TW" dirty="0"/>
              <a:t>99% 前台每秒User訪問延遲 &lt; 300ms</a:t>
            </a:r>
            <a:endParaRPr lang="en-US" altLang="zh-TW" dirty="0"/>
          </a:p>
          <a:p>
            <a:pPr marL="1219170" lvl="1" indent="-457188" algn="l" rtl="0">
              <a:lnSpc>
                <a:spcPct val="90000"/>
              </a:lnSpc>
              <a:spcBef>
                <a:spcPts val="0"/>
              </a:spcBef>
              <a:spcAft>
                <a:spcPts val="0"/>
              </a:spcAft>
              <a:buSzPts val="1800"/>
              <a:buChar char="–"/>
            </a:pPr>
            <a:endParaRPr dirty="0"/>
          </a:p>
          <a:p>
            <a:pPr marL="609585" lvl="0" indent="-457188" algn="l" rtl="0">
              <a:lnSpc>
                <a:spcPct val="90000"/>
              </a:lnSpc>
              <a:spcBef>
                <a:spcPts val="0"/>
              </a:spcBef>
              <a:spcAft>
                <a:spcPts val="0"/>
              </a:spcAft>
              <a:buSzPts val="1800"/>
              <a:buChar char="•"/>
            </a:pPr>
            <a:r>
              <a:rPr lang="zh-TW" sz="2400" dirty="0"/>
              <a:t>測量服務當前狀態 -  Service-Level Indicator (SLI)</a:t>
            </a:r>
            <a:endParaRPr sz="2400" dirty="0"/>
          </a:p>
          <a:p>
            <a:pPr marL="1219170" lvl="1" indent="-457188" algn="l" rtl="0">
              <a:lnSpc>
                <a:spcPct val="90000"/>
              </a:lnSpc>
              <a:spcBef>
                <a:spcPts val="0"/>
              </a:spcBef>
              <a:spcAft>
                <a:spcPts val="0"/>
              </a:spcAft>
              <a:buSzPts val="1800"/>
              <a:buChar char="–"/>
            </a:pPr>
            <a:r>
              <a:rPr lang="zh-TW" dirty="0"/>
              <a:t>目前狀況：99% 前台每秒User訪問延遲 &lt; 75ms</a:t>
            </a:r>
            <a:endParaRPr lang="en-US" altLang="zh-TW" dirty="0"/>
          </a:p>
          <a:p>
            <a:pPr marL="1219170" lvl="1" indent="-457188" algn="l" rtl="0">
              <a:lnSpc>
                <a:spcPct val="90000"/>
              </a:lnSpc>
              <a:spcBef>
                <a:spcPts val="0"/>
              </a:spcBef>
              <a:spcAft>
                <a:spcPts val="0"/>
              </a:spcAft>
              <a:buSzPts val="1800"/>
              <a:buChar char="–"/>
            </a:pPr>
            <a:endParaRPr dirty="0">
              <a:solidFill>
                <a:srgbClr val="666666"/>
              </a:solidFill>
              <a:highlight>
                <a:srgbClr val="FFFFFF"/>
              </a:highlight>
            </a:endParaRPr>
          </a:p>
          <a:p>
            <a:pPr marL="609585" lvl="0" indent="-457188" algn="l" rtl="0">
              <a:lnSpc>
                <a:spcPct val="90000"/>
              </a:lnSpc>
              <a:spcBef>
                <a:spcPts val="0"/>
              </a:spcBef>
              <a:spcAft>
                <a:spcPts val="0"/>
              </a:spcAft>
              <a:buSzPts val="1800"/>
              <a:buChar char="•"/>
            </a:pPr>
            <a:r>
              <a:rPr lang="zh-TW" sz="2400" dirty="0"/>
              <a:t>決定服務等級領先目標 </a:t>
            </a:r>
            <a:endParaRPr sz="2400" dirty="0"/>
          </a:p>
          <a:p>
            <a:pPr marL="1219170" lvl="1" indent="-457188" algn="l" rtl="0">
              <a:lnSpc>
                <a:spcPct val="90000"/>
              </a:lnSpc>
              <a:spcBef>
                <a:spcPts val="0"/>
              </a:spcBef>
              <a:spcAft>
                <a:spcPts val="0"/>
              </a:spcAft>
              <a:buSzPts val="1800"/>
              <a:buChar char="–"/>
            </a:pPr>
            <a:r>
              <a:rPr lang="zh-TW" dirty="0">
                <a:solidFill>
                  <a:srgbClr val="00FF00"/>
                </a:solidFill>
              </a:rPr>
              <a:t>綠</a:t>
            </a:r>
            <a:r>
              <a:rPr lang="zh-TW" dirty="0"/>
              <a:t>燈：99% 前台每秒User訪問延遲 &lt; 150ms</a:t>
            </a:r>
            <a:endParaRPr dirty="0"/>
          </a:p>
          <a:p>
            <a:pPr marL="1219170" lvl="1" indent="-457188" algn="l" rtl="0">
              <a:lnSpc>
                <a:spcPct val="90000"/>
              </a:lnSpc>
              <a:spcBef>
                <a:spcPts val="0"/>
              </a:spcBef>
              <a:spcAft>
                <a:spcPts val="0"/>
              </a:spcAft>
              <a:buSzPts val="1800"/>
              <a:buChar char="–"/>
            </a:pPr>
            <a:r>
              <a:rPr lang="zh-TW" dirty="0">
                <a:solidFill>
                  <a:srgbClr val="FFD966"/>
                </a:solidFill>
              </a:rPr>
              <a:t>黃</a:t>
            </a:r>
            <a:r>
              <a:rPr lang="zh-TW" dirty="0"/>
              <a:t>燈：99% 前台每秒User訪問延遲介於150ms 到 200ms</a:t>
            </a:r>
            <a:endParaRPr dirty="0"/>
          </a:p>
          <a:p>
            <a:pPr marL="1219170" lvl="1" indent="-457188" algn="l" rtl="0">
              <a:lnSpc>
                <a:spcPct val="90000"/>
              </a:lnSpc>
              <a:spcBef>
                <a:spcPts val="0"/>
              </a:spcBef>
              <a:spcAft>
                <a:spcPts val="0"/>
              </a:spcAft>
              <a:buSzPts val="1800"/>
              <a:buChar char="–"/>
            </a:pPr>
            <a:r>
              <a:rPr lang="zh-TW" dirty="0">
                <a:solidFill>
                  <a:srgbClr val="FF0000"/>
                </a:solidFill>
              </a:rPr>
              <a:t>紅</a:t>
            </a:r>
            <a:r>
              <a:rPr lang="zh-TW" dirty="0"/>
              <a:t>燈：99% 前台每秒User訪問延遲 &gt; 200ms</a:t>
            </a:r>
            <a:endParaRPr lang="en-US" altLang="zh-TW" dirty="0"/>
          </a:p>
          <a:p>
            <a:pPr marL="1219170" lvl="1" indent="-457188" algn="l" rtl="0">
              <a:lnSpc>
                <a:spcPct val="90000"/>
              </a:lnSpc>
              <a:spcBef>
                <a:spcPts val="0"/>
              </a:spcBef>
              <a:spcAft>
                <a:spcPts val="0"/>
              </a:spcAft>
              <a:buSzPts val="1800"/>
              <a:buChar char="–"/>
            </a:pPr>
            <a:endParaRPr dirty="0"/>
          </a:p>
          <a:p>
            <a:pPr marL="609585" lvl="0" indent="-457188" algn="l" rtl="0">
              <a:lnSpc>
                <a:spcPct val="90000"/>
              </a:lnSpc>
              <a:spcBef>
                <a:spcPts val="0"/>
              </a:spcBef>
              <a:spcAft>
                <a:spcPts val="0"/>
              </a:spcAft>
              <a:buSzPts val="1800"/>
              <a:buChar char="•"/>
            </a:pPr>
            <a:r>
              <a:rPr lang="zh-TW" sz="2400" dirty="0"/>
              <a:t>定期每月、每季Review領先目標</a:t>
            </a:r>
            <a:endParaRPr sz="2400" dirty="0"/>
          </a:p>
          <a:p>
            <a:pPr marL="1219170" lvl="1" indent="-457188" algn="l" rtl="0">
              <a:lnSpc>
                <a:spcPct val="90000"/>
              </a:lnSpc>
              <a:spcBef>
                <a:spcPts val="0"/>
              </a:spcBef>
              <a:spcAft>
                <a:spcPts val="0"/>
              </a:spcAft>
              <a:buSzPts val="1800"/>
              <a:buChar char="–"/>
            </a:pPr>
            <a:r>
              <a:rPr lang="zh-TW" dirty="0"/>
              <a:t>針對黃紅燈項目列出Action Item</a:t>
            </a:r>
            <a:endParaRPr dirty="0"/>
          </a:p>
        </p:txBody>
      </p:sp>
      <p:sp>
        <p:nvSpPr>
          <p:cNvPr id="261" name="Google Shape;261;p10"/>
          <p:cNvSpPr txBox="1">
            <a:spLocks noGrp="1"/>
          </p:cNvSpPr>
          <p:nvPr>
            <p:ph type="title"/>
          </p:nvPr>
        </p:nvSpPr>
        <p:spPr>
          <a:xfrm>
            <a:off x="415600" y="593367"/>
            <a:ext cx="11360800" cy="763600"/>
          </a:xfrm>
          <a:prstGeom prst="rect">
            <a:avLst/>
          </a:prstGeom>
          <a:noFill/>
          <a:ln>
            <a:noFill/>
          </a:ln>
        </p:spPr>
        <p:txBody>
          <a:bodyPr spcFirstLastPara="1" wrap="square" lIns="121850" tIns="60925" rIns="121850" bIns="60925" anchor="ctr" anchorCtr="0">
            <a:noAutofit/>
          </a:bodyPr>
          <a:lstStyle/>
          <a:p>
            <a:pPr marL="0" lvl="0" indent="0" algn="ctr" rtl="0">
              <a:lnSpc>
                <a:spcPct val="90000"/>
              </a:lnSpc>
              <a:spcBef>
                <a:spcPts val="0"/>
              </a:spcBef>
              <a:spcAft>
                <a:spcPts val="0"/>
              </a:spcAft>
              <a:buSzPts val="2700"/>
              <a:buNone/>
            </a:pPr>
            <a:r>
              <a:rPr lang="zh-TW"/>
              <a:t>預防型維運管理</a:t>
            </a:r>
            <a:endParaRPr/>
          </a:p>
        </p:txBody>
      </p:sp>
      <p:sp>
        <p:nvSpPr>
          <p:cNvPr id="263" name="Google Shape;263;p10"/>
          <p:cNvSpPr/>
          <p:nvPr/>
        </p:nvSpPr>
        <p:spPr>
          <a:xfrm rot="2700000">
            <a:off x="9928978" y="263336"/>
            <a:ext cx="3503289" cy="436144"/>
          </a:xfrm>
          <a:prstGeom prst="rect">
            <a:avLst/>
          </a:prstGeom>
          <a:solidFill>
            <a:srgbClr val="FF0000"/>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1" i="0" u="none" strike="noStrike" kern="0" cap="none" spc="0" normalizeH="0" baseline="0" noProof="0">
                <a:ln>
                  <a:noFill/>
                </a:ln>
                <a:solidFill>
                  <a:srgbClr val="FFFFFF"/>
                </a:solidFill>
                <a:effectLst/>
                <a:uLnTx/>
                <a:uFillTx/>
                <a:latin typeface="Arial"/>
                <a:ea typeface="Arial"/>
                <a:cs typeface="Arial"/>
                <a:sym typeface="Arial"/>
              </a:rPr>
              <a:t>RECAP</a:t>
            </a:r>
            <a:endParaRPr kumimoji="0" sz="1867" b="1" i="0" u="none" strike="noStrike" kern="0" cap="none" spc="0" normalizeH="0" baseline="0" noProof="0">
              <a:ln>
                <a:noFill/>
              </a:ln>
              <a:solidFill>
                <a:srgbClr val="FFFFFF"/>
              </a:solidFill>
              <a:effectLst/>
              <a:uLnTx/>
              <a:uFillTx/>
              <a:latin typeface="Arial"/>
              <a:ea typeface="Arial"/>
              <a:cs typeface="Arial"/>
              <a:sym typeface="Arial"/>
            </a:endParaRPr>
          </a:p>
        </p:txBody>
      </p:sp>
      <p:grpSp>
        <p:nvGrpSpPr>
          <p:cNvPr id="26" name="群組 25">
            <a:extLst>
              <a:ext uri="{FF2B5EF4-FFF2-40B4-BE49-F238E27FC236}">
                <a16:creationId xmlns:a16="http://schemas.microsoft.com/office/drawing/2014/main" id="{A720D23C-2A8A-49B5-8B84-5260CA71CFA0}"/>
              </a:ext>
            </a:extLst>
          </p:cNvPr>
          <p:cNvGrpSpPr/>
          <p:nvPr/>
        </p:nvGrpSpPr>
        <p:grpSpPr>
          <a:xfrm>
            <a:off x="1148576" y="1874208"/>
            <a:ext cx="4412165" cy="902446"/>
            <a:chOff x="1148576" y="1874208"/>
            <a:chExt cx="4412165" cy="902446"/>
          </a:xfrm>
        </p:grpSpPr>
        <p:sp>
          <p:nvSpPr>
            <p:cNvPr id="2" name="矩形 1">
              <a:extLst>
                <a:ext uri="{FF2B5EF4-FFF2-40B4-BE49-F238E27FC236}">
                  <a16:creationId xmlns:a16="http://schemas.microsoft.com/office/drawing/2014/main" id="{9B2B6C89-7315-40E6-9BBD-F5B7C842E623}"/>
                </a:ext>
              </a:extLst>
            </p:cNvPr>
            <p:cNvSpPr/>
            <p:nvPr/>
          </p:nvSpPr>
          <p:spPr>
            <a:xfrm>
              <a:off x="1702420" y="1874208"/>
              <a:ext cx="3858321" cy="4898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4" name="接點: 肘形 3">
              <a:extLst>
                <a:ext uri="{FF2B5EF4-FFF2-40B4-BE49-F238E27FC236}">
                  <a16:creationId xmlns:a16="http://schemas.microsoft.com/office/drawing/2014/main" id="{793957F5-AFF7-4D44-AC17-16F263C0D321}"/>
                </a:ext>
              </a:extLst>
            </p:cNvPr>
            <p:cNvCxnSpPr>
              <a:cxnSpLocks/>
              <a:stCxn id="2" idx="1"/>
              <a:endCxn id="5" idx="2"/>
            </p:cNvCxnSpPr>
            <p:nvPr/>
          </p:nvCxnSpPr>
          <p:spPr>
            <a:xfrm rot="10800000" flipV="1">
              <a:off x="1148576" y="2119134"/>
              <a:ext cx="553844" cy="657520"/>
            </a:xfrm>
            <a:prstGeom prst="bentConnector3">
              <a:avLst>
                <a:gd name="adj1" fmla="val 14127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橢圓 4">
            <a:extLst>
              <a:ext uri="{FF2B5EF4-FFF2-40B4-BE49-F238E27FC236}">
                <a16:creationId xmlns:a16="http://schemas.microsoft.com/office/drawing/2014/main" id="{B535C699-98D0-4F0D-AB73-31A068A3D8AE}"/>
              </a:ext>
            </a:extLst>
          </p:cNvPr>
          <p:cNvSpPr/>
          <p:nvPr/>
        </p:nvSpPr>
        <p:spPr>
          <a:xfrm>
            <a:off x="1148576" y="2650273"/>
            <a:ext cx="252761" cy="2527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29" name="群組 28">
            <a:extLst>
              <a:ext uri="{FF2B5EF4-FFF2-40B4-BE49-F238E27FC236}">
                <a16:creationId xmlns:a16="http://schemas.microsoft.com/office/drawing/2014/main" id="{79B80097-A4C3-47A6-92B3-53E8017E500C}"/>
              </a:ext>
            </a:extLst>
          </p:cNvPr>
          <p:cNvGrpSpPr/>
          <p:nvPr/>
        </p:nvGrpSpPr>
        <p:grpSpPr>
          <a:xfrm>
            <a:off x="5865543" y="1874208"/>
            <a:ext cx="4163119" cy="3247919"/>
            <a:chOff x="5865543" y="1874208"/>
            <a:chExt cx="4163119" cy="3247919"/>
          </a:xfrm>
        </p:grpSpPr>
        <p:sp>
          <p:nvSpPr>
            <p:cNvPr id="6" name="矩形 5">
              <a:extLst>
                <a:ext uri="{FF2B5EF4-FFF2-40B4-BE49-F238E27FC236}">
                  <a16:creationId xmlns:a16="http://schemas.microsoft.com/office/drawing/2014/main" id="{A1B7D819-3810-4937-B42F-9BB4715D2BAB}"/>
                </a:ext>
              </a:extLst>
            </p:cNvPr>
            <p:cNvSpPr/>
            <p:nvPr/>
          </p:nvSpPr>
          <p:spPr>
            <a:xfrm>
              <a:off x="5865543" y="1874208"/>
              <a:ext cx="1137424" cy="4898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 name="右大括弧 8">
              <a:extLst>
                <a:ext uri="{FF2B5EF4-FFF2-40B4-BE49-F238E27FC236}">
                  <a16:creationId xmlns:a16="http://schemas.microsoft.com/office/drawing/2014/main" id="{E447D9EA-7789-47A7-8AB8-55089C8F28F3}"/>
                </a:ext>
              </a:extLst>
            </p:cNvPr>
            <p:cNvSpPr/>
            <p:nvPr/>
          </p:nvSpPr>
          <p:spPr>
            <a:xfrm>
              <a:off x="9575178" y="3814233"/>
              <a:ext cx="237893" cy="1307894"/>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cxnSp>
          <p:nvCxnSpPr>
            <p:cNvPr id="11" name="接點: 肘形 10">
              <a:extLst>
                <a:ext uri="{FF2B5EF4-FFF2-40B4-BE49-F238E27FC236}">
                  <a16:creationId xmlns:a16="http://schemas.microsoft.com/office/drawing/2014/main" id="{2995807E-A167-48E1-A95B-70818A6AB685}"/>
                </a:ext>
              </a:extLst>
            </p:cNvPr>
            <p:cNvCxnSpPr>
              <a:cxnSpLocks/>
              <a:stCxn id="6" idx="3"/>
              <a:endCxn id="18" idx="6"/>
            </p:cNvCxnSpPr>
            <p:nvPr/>
          </p:nvCxnSpPr>
          <p:spPr>
            <a:xfrm>
              <a:off x="7002967" y="2119134"/>
              <a:ext cx="3025695" cy="2349046"/>
            </a:xfrm>
            <a:prstGeom prst="bentConnector3">
              <a:avLst>
                <a:gd name="adj1" fmla="val 10755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橢圓 17">
            <a:extLst>
              <a:ext uri="{FF2B5EF4-FFF2-40B4-BE49-F238E27FC236}">
                <a16:creationId xmlns:a16="http://schemas.microsoft.com/office/drawing/2014/main" id="{2A42047D-C152-402D-A2A2-D0E08F948B95}"/>
              </a:ext>
            </a:extLst>
          </p:cNvPr>
          <p:cNvSpPr/>
          <p:nvPr/>
        </p:nvSpPr>
        <p:spPr>
          <a:xfrm>
            <a:off x="9813072" y="4341799"/>
            <a:ext cx="215590" cy="2527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16" name="接點: 肘形 15">
            <a:extLst>
              <a:ext uri="{FF2B5EF4-FFF2-40B4-BE49-F238E27FC236}">
                <a16:creationId xmlns:a16="http://schemas.microsoft.com/office/drawing/2014/main" id="{80B64CD9-34C8-42EE-96ED-40D0C6A913B1}"/>
              </a:ext>
            </a:extLst>
          </p:cNvPr>
          <p:cNvCxnSpPr>
            <a:stCxn id="18" idx="4"/>
          </p:cNvCxnSpPr>
          <p:nvPr/>
        </p:nvCxnSpPr>
        <p:spPr>
          <a:xfrm rot="5400000">
            <a:off x="7752085" y="3473734"/>
            <a:ext cx="1047957" cy="328960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id="{6D8B558A-DB33-4424-BB58-879C5268BB9B}"/>
              </a:ext>
            </a:extLst>
          </p:cNvPr>
          <p:cNvCxnSpPr>
            <a:cxnSpLocks/>
            <a:stCxn id="24" idx="2"/>
            <a:endCxn id="28" idx="2"/>
          </p:cNvCxnSpPr>
          <p:nvPr/>
        </p:nvCxnSpPr>
        <p:spPr>
          <a:xfrm rot="10800000">
            <a:off x="681154" y="1799064"/>
            <a:ext cx="12080" cy="3648685"/>
          </a:xfrm>
          <a:prstGeom prst="bentConnector3">
            <a:avLst>
              <a:gd name="adj1" fmla="val 1992384"/>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橢圓 23">
            <a:extLst>
              <a:ext uri="{FF2B5EF4-FFF2-40B4-BE49-F238E27FC236}">
                <a16:creationId xmlns:a16="http://schemas.microsoft.com/office/drawing/2014/main" id="{487FD7F5-D7D2-4D32-9F53-2AA191FF4678}"/>
              </a:ext>
            </a:extLst>
          </p:cNvPr>
          <p:cNvSpPr/>
          <p:nvPr/>
        </p:nvSpPr>
        <p:spPr>
          <a:xfrm>
            <a:off x="693234" y="5321367"/>
            <a:ext cx="215590" cy="2527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 name="橢圓 27">
            <a:extLst>
              <a:ext uri="{FF2B5EF4-FFF2-40B4-BE49-F238E27FC236}">
                <a16:creationId xmlns:a16="http://schemas.microsoft.com/office/drawing/2014/main" id="{C9F0FD00-9646-417C-AA73-E6E45823A039}"/>
              </a:ext>
            </a:extLst>
          </p:cNvPr>
          <p:cNvSpPr/>
          <p:nvPr/>
        </p:nvSpPr>
        <p:spPr>
          <a:xfrm>
            <a:off x="681154" y="1672682"/>
            <a:ext cx="215590" cy="252761"/>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1"/>
          <p:cNvSpPr txBox="1">
            <a:spLocks noGrp="1"/>
          </p:cNvSpPr>
          <p:nvPr>
            <p:ph type="body" idx="1"/>
          </p:nvPr>
        </p:nvSpPr>
        <p:spPr>
          <a:xfrm>
            <a:off x="305659" y="924189"/>
            <a:ext cx="11580800" cy="4024000"/>
          </a:xfrm>
          <a:prstGeom prst="rect">
            <a:avLst/>
          </a:prstGeom>
          <a:noFill/>
          <a:ln>
            <a:noFill/>
          </a:ln>
        </p:spPr>
        <p:txBody>
          <a:bodyPr spcFirstLastPara="1" wrap="square" lIns="35700" tIns="35700" rIns="35700" bIns="35700" anchor="t" anchorCtr="0">
            <a:noAutofit/>
          </a:bodyPr>
          <a:lstStyle/>
          <a:p>
            <a:pPr marL="0" lvl="0" indent="0" algn="l" rtl="0">
              <a:lnSpc>
                <a:spcPct val="90000"/>
              </a:lnSpc>
              <a:spcBef>
                <a:spcPts val="0"/>
              </a:spcBef>
              <a:spcAft>
                <a:spcPts val="0"/>
              </a:spcAft>
              <a:buSzPts val="1500"/>
              <a:buNone/>
            </a:pPr>
            <a:endParaRPr/>
          </a:p>
        </p:txBody>
      </p:sp>
      <p:sp>
        <p:nvSpPr>
          <p:cNvPr id="269" name="Google Shape;269;p11"/>
          <p:cNvSpPr txBox="1">
            <a:spLocks noGrp="1"/>
          </p:cNvSpPr>
          <p:nvPr>
            <p:ph type="title"/>
          </p:nvPr>
        </p:nvSpPr>
        <p:spPr>
          <a:xfrm>
            <a:off x="305659" y="178593"/>
            <a:ext cx="10241200" cy="605600"/>
          </a:xfrm>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endParaRPr/>
          </a:p>
        </p:txBody>
      </p:sp>
      <p:pic>
        <p:nvPicPr>
          <p:cNvPr id="270" name="Google Shape;270;p11"/>
          <p:cNvPicPr preferRelativeResize="0"/>
          <p:nvPr/>
        </p:nvPicPr>
        <p:blipFill rotWithShape="1">
          <a:blip r:embed="rId3">
            <a:alphaModFix/>
          </a:blip>
          <a:srcRect/>
          <a:stretch/>
        </p:blipFill>
        <p:spPr>
          <a:xfrm>
            <a:off x="67" y="-1"/>
            <a:ext cx="12191999" cy="6590269"/>
          </a:xfrm>
          <a:prstGeom prst="rect">
            <a:avLst/>
          </a:prstGeom>
          <a:noFill/>
          <a:ln>
            <a:noFill/>
          </a:ln>
        </p:spPr>
      </p:pic>
      <p:sp>
        <p:nvSpPr>
          <p:cNvPr id="271" name="Google Shape;271;p11"/>
          <p:cNvSpPr txBox="1"/>
          <p:nvPr/>
        </p:nvSpPr>
        <p:spPr>
          <a:xfrm>
            <a:off x="4784400" y="6449967"/>
            <a:ext cx="8052000" cy="6008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r>
              <a:rPr kumimoji="0" lang="en-US" altLang="zh-TW" sz="1867" b="0" i="0" u="sng" strike="noStrike" kern="0" cap="none" spc="0" normalizeH="0" baseline="0" noProof="0">
                <a:ln>
                  <a:noFill/>
                </a:ln>
                <a:solidFill>
                  <a:srgbClr val="0563C1"/>
                </a:solidFill>
                <a:effectLst/>
                <a:uLnTx/>
                <a:uFillTx/>
                <a:latin typeface="Arial"/>
                <a:ea typeface="Arial"/>
                <a:cs typeface="Arial"/>
                <a:sym typeface="Arial"/>
                <a:hlinkClick r:id="rId4"/>
              </a:rPr>
              <a:t>https://www.atlassian.com/incident-management/kpis/sla-vs-slo-vs-sli</a:t>
            </a:r>
            <a:endParaRPr kumimoji="0" sz="1867"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867"/>
              <a:buFont typeface="Arial"/>
              <a:buNone/>
              <a:tabLst/>
              <a:defRPr/>
            </a:pPr>
            <a:endParaRPr kumimoji="0" sz="1867"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
          <p:cNvSpPr txBox="1">
            <a:spLocks noGrp="1"/>
          </p:cNvSpPr>
          <p:nvPr>
            <p:ph type="ctrTitle"/>
          </p:nvPr>
        </p:nvSpPr>
        <p:spPr>
          <a:xfrm>
            <a:off x="1051560" y="1122363"/>
            <a:ext cx="9616440" cy="2387600"/>
          </a:xfrm>
          <a:prstGeom prst="rect">
            <a:avLst/>
          </a:prstGeom>
          <a:no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rgbClr val="E73941"/>
              </a:buClr>
              <a:buSzPts val="6600"/>
              <a:buFont typeface="Microsoft JhengHei"/>
              <a:buNone/>
            </a:pPr>
            <a:r>
              <a:rPr lang="zh-TW" dirty="0"/>
              <a:t>非同步系統的服務水準保證</a:t>
            </a:r>
            <a:endParaRPr dirty="0"/>
          </a:p>
        </p:txBody>
      </p:sp>
      <p:sp>
        <p:nvSpPr>
          <p:cNvPr id="179" name="Google Shape;179;p1"/>
          <p:cNvSpPr txBox="1">
            <a:spLocks noGrp="1"/>
          </p:cNvSpPr>
          <p:nvPr>
            <p:ph type="subTitle" idx="1"/>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2400"/>
              <a:buNone/>
            </a:pPr>
            <a:r>
              <a:rPr lang="en-US" altLang="zh-TW" sz="2400" dirty="0"/>
              <a:t>// </a:t>
            </a:r>
            <a:r>
              <a:rPr lang="zh-TW" sz="2400" dirty="0"/>
              <a:t>談非同步系統的 SLO 設計</a:t>
            </a:r>
            <a:endParaRPr lang="en-US" altLang="zh-TW" sz="2400" dirty="0"/>
          </a:p>
          <a:p>
            <a:pPr marL="0" lvl="0" indent="0" algn="l" rtl="0">
              <a:lnSpc>
                <a:spcPct val="90000"/>
              </a:lnSpc>
              <a:spcBef>
                <a:spcPts val="0"/>
              </a:spcBef>
              <a:spcAft>
                <a:spcPts val="0"/>
              </a:spcAft>
              <a:buClr>
                <a:schemeClr val="lt1"/>
              </a:buClr>
              <a:buSzPts val="2400"/>
              <a:buNone/>
            </a:pPr>
            <a:endParaRPr lang="en-US" altLang="zh-TW" sz="2220" b="0" dirty="0"/>
          </a:p>
          <a:p>
            <a:pPr marL="0" lvl="0" indent="0" algn="l" rtl="0">
              <a:lnSpc>
                <a:spcPct val="90000"/>
              </a:lnSpc>
              <a:spcBef>
                <a:spcPts val="0"/>
              </a:spcBef>
              <a:spcAft>
                <a:spcPts val="0"/>
              </a:spcAft>
              <a:buClr>
                <a:schemeClr val="lt1"/>
              </a:buClr>
              <a:buSzPts val="2400"/>
              <a:buNone/>
            </a:pPr>
            <a:r>
              <a:rPr lang="zh-TW" sz="2220" b="0" dirty="0"/>
              <a:t>Andrew Wu</a:t>
            </a:r>
            <a:r>
              <a:rPr lang="en-US" altLang="zh-TW" sz="2220" b="0" dirty="0"/>
              <a:t>,	91APP / Chief Architect</a:t>
            </a:r>
          </a:p>
          <a:p>
            <a:pPr marL="0" lvl="0" indent="0" algn="l" rtl="0">
              <a:lnSpc>
                <a:spcPct val="90000"/>
              </a:lnSpc>
              <a:spcBef>
                <a:spcPts val="0"/>
              </a:spcBef>
              <a:spcAft>
                <a:spcPts val="0"/>
              </a:spcAft>
              <a:buClr>
                <a:schemeClr val="lt1"/>
              </a:buClr>
              <a:buSzPts val="2400"/>
              <a:buNone/>
            </a:pPr>
            <a:r>
              <a:rPr lang="en-US" altLang="zh-TW" sz="2220" dirty="0"/>
              <a:t>2020 / 12 / 19</a:t>
            </a:r>
            <a:endParaRPr lang="en-US" altLang="zh-TW" sz="2220" b="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3"/>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7200"/>
              <a:buFont typeface="Microsoft JhengHei"/>
              <a:buNone/>
            </a:pPr>
            <a:r>
              <a:rPr lang="zh-TW"/>
              <a:t>Case Study</a:t>
            </a:r>
            <a:endParaRPr/>
          </a:p>
        </p:txBody>
      </p:sp>
      <p:sp>
        <p:nvSpPr>
          <p:cNvPr id="3" name="文字版面配置區 2">
            <a:extLst>
              <a:ext uri="{FF2B5EF4-FFF2-40B4-BE49-F238E27FC236}">
                <a16:creationId xmlns:a16="http://schemas.microsoft.com/office/drawing/2014/main" id="{CC8CD05C-1FF0-4006-A03E-C51A4F9FBFA4}"/>
              </a:ext>
            </a:extLst>
          </p:cNvPr>
          <p:cNvSpPr>
            <a:spLocks noGrp="1"/>
          </p:cNvSpPr>
          <p:nvPr>
            <p:ph type="body" idx="1"/>
          </p:nvPr>
        </p:nvSpPr>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14"/>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a:t>狀況: 帳號註冊的驗證簡訊發送</a:t>
            </a:r>
            <a:endParaRPr/>
          </a:p>
        </p:txBody>
      </p:sp>
      <p:sp>
        <p:nvSpPr>
          <p:cNvPr id="289" name="Google Shape;289;p14"/>
          <p:cNvSpPr txBox="1">
            <a:spLocks noGrp="1"/>
          </p:cNvSpPr>
          <p:nvPr>
            <p:ph idx="1"/>
          </p:nvPr>
        </p:nvSpPr>
        <p:spPr>
          <a:prstGeom prst="rect">
            <a:avLst/>
          </a:prstGeom>
          <a:noFill/>
          <a:ln>
            <a:noFill/>
          </a:ln>
        </p:spPr>
        <p:txBody>
          <a:bodyPr spcFirstLastPara="1" wrap="square" lIns="35700" tIns="35700" rIns="35700" bIns="35700" anchor="t" anchorCtr="0">
            <a:noAutofit/>
          </a:bodyPr>
          <a:lstStyle/>
          <a:p>
            <a:pPr marL="0" lvl="0" indent="0" algn="l" rtl="0">
              <a:lnSpc>
                <a:spcPct val="115000"/>
              </a:lnSpc>
              <a:spcBef>
                <a:spcPts val="0"/>
              </a:spcBef>
              <a:spcAft>
                <a:spcPts val="0"/>
              </a:spcAft>
              <a:buSzPts val="1500"/>
              <a:buNone/>
            </a:pPr>
            <a:r>
              <a:rPr lang="zh-TW" b="1" dirty="0"/>
              <a:t>情境</a:t>
            </a:r>
            <a:r>
              <a:rPr lang="zh-TW" dirty="0"/>
              <a:t>: </a:t>
            </a:r>
            <a:endParaRPr dirty="0"/>
          </a:p>
          <a:p>
            <a:pPr marL="0" lvl="0" indent="0" algn="l" rtl="0">
              <a:lnSpc>
                <a:spcPct val="100000"/>
              </a:lnSpc>
              <a:spcBef>
                <a:spcPts val="0"/>
              </a:spcBef>
              <a:spcAft>
                <a:spcPts val="0"/>
              </a:spcAft>
              <a:buSzPts val="1500"/>
              <a:buNone/>
            </a:pPr>
            <a:r>
              <a:rPr lang="zh-TW" sz="2000" dirty="0"/>
              <a:t>會員在註冊帳號的過程中，需要驗證手機號碼。</a:t>
            </a:r>
            <a:endParaRPr lang="en-US" altLang="zh-TW" sz="2000" dirty="0"/>
          </a:p>
          <a:p>
            <a:pPr marL="0" lvl="0" indent="0" algn="l" rtl="0">
              <a:lnSpc>
                <a:spcPct val="100000"/>
              </a:lnSpc>
              <a:spcBef>
                <a:spcPts val="0"/>
              </a:spcBef>
              <a:spcAft>
                <a:spcPts val="0"/>
              </a:spcAft>
              <a:buSzPts val="1500"/>
              <a:buNone/>
            </a:pPr>
            <a:r>
              <a:rPr lang="zh-TW" sz="2000" dirty="0"/>
              <a:t>91APP 系統會發出驗證簡訊，使用者收到後</a:t>
            </a:r>
            <a:endParaRPr lang="en-US" altLang="zh-TW" sz="2000" dirty="0"/>
          </a:p>
          <a:p>
            <a:pPr marL="0" lvl="0" indent="0" algn="l" rtl="0">
              <a:lnSpc>
                <a:spcPct val="100000"/>
              </a:lnSpc>
              <a:spcBef>
                <a:spcPts val="0"/>
              </a:spcBef>
              <a:spcAft>
                <a:spcPts val="0"/>
              </a:spcAft>
              <a:buSzPts val="1500"/>
              <a:buNone/>
            </a:pPr>
            <a:r>
              <a:rPr lang="zh-TW" sz="2000" dirty="0"/>
              <a:t>輸入驗證碼，即可完成手機號碼驗證。</a:t>
            </a:r>
            <a:br>
              <a:rPr lang="en-US" altLang="zh-TW" sz="2000" dirty="0"/>
            </a:br>
            <a:endParaRPr sz="2000" dirty="0"/>
          </a:p>
          <a:p>
            <a:pPr marL="0" lvl="0" indent="0" algn="l" rtl="0">
              <a:lnSpc>
                <a:spcPct val="100000"/>
              </a:lnSpc>
              <a:spcBef>
                <a:spcPts val="0"/>
              </a:spcBef>
              <a:spcAft>
                <a:spcPts val="0"/>
              </a:spcAft>
              <a:buSzPts val="1500"/>
              <a:buNone/>
            </a:pPr>
            <a:endParaRPr sz="1000" dirty="0"/>
          </a:p>
          <a:p>
            <a:pPr marL="0" lvl="0" indent="0" algn="l" rtl="0">
              <a:lnSpc>
                <a:spcPct val="115000"/>
              </a:lnSpc>
              <a:spcBef>
                <a:spcPts val="0"/>
              </a:spcBef>
              <a:spcAft>
                <a:spcPts val="0"/>
              </a:spcAft>
              <a:buSzPts val="1500"/>
              <a:buNone/>
            </a:pPr>
            <a:r>
              <a:rPr lang="zh-TW" b="1" dirty="0"/>
              <a:t>要求</a:t>
            </a:r>
            <a:r>
              <a:rPr lang="zh-TW" dirty="0"/>
              <a:t>:</a:t>
            </a:r>
            <a:endParaRPr dirty="0"/>
          </a:p>
          <a:p>
            <a:pPr marL="0" lvl="0" indent="0" algn="l" rtl="0">
              <a:lnSpc>
                <a:spcPct val="100000"/>
              </a:lnSpc>
              <a:spcBef>
                <a:spcPts val="0"/>
              </a:spcBef>
              <a:spcAft>
                <a:spcPts val="0"/>
              </a:spcAft>
              <a:buSzPts val="1500"/>
              <a:buNone/>
            </a:pPr>
            <a:r>
              <a:rPr lang="zh-TW" sz="2000" dirty="0"/>
              <a:t>為了顧及使用者的體驗，</a:t>
            </a:r>
            <a:r>
              <a:rPr lang="zh-TW" sz="2000" dirty="0">
                <a:solidFill>
                  <a:srgbClr val="333333"/>
                </a:solidFill>
              </a:rPr>
              <a:t>系統必須</a:t>
            </a:r>
            <a:endParaRPr lang="en-US" altLang="zh-TW" sz="2000" dirty="0">
              <a:solidFill>
                <a:srgbClr val="333333"/>
              </a:solidFill>
            </a:endParaRPr>
          </a:p>
          <a:p>
            <a:pPr marL="0" lvl="0" indent="0" algn="l" rtl="0">
              <a:lnSpc>
                <a:spcPct val="100000"/>
              </a:lnSpc>
              <a:spcBef>
                <a:spcPts val="0"/>
              </a:spcBef>
              <a:spcAft>
                <a:spcPts val="0"/>
              </a:spcAft>
              <a:buSzPts val="1500"/>
              <a:buNone/>
            </a:pPr>
            <a:r>
              <a:rPr lang="zh-TW" sz="2000" dirty="0">
                <a:solidFill>
                  <a:srgbClr val="333333"/>
                </a:solidFill>
              </a:rPr>
              <a:t>在 </a:t>
            </a:r>
            <a:r>
              <a:rPr lang="zh-TW" sz="2000" b="1" dirty="0">
                <a:solidFill>
                  <a:srgbClr val="FF0000"/>
                </a:solidFill>
              </a:rPr>
              <a:t>5 sec </a:t>
            </a:r>
            <a:r>
              <a:rPr lang="zh-TW" sz="2000" dirty="0">
                <a:solidFill>
                  <a:srgbClr val="333333"/>
                </a:solidFill>
              </a:rPr>
              <a:t>內完成發送的作業</a:t>
            </a:r>
            <a:r>
              <a:rPr lang="zh-TW" sz="2000" dirty="0"/>
              <a:t>。</a:t>
            </a:r>
            <a:r>
              <a:rPr lang="zh-TW" altLang="en-US" sz="2000" dirty="0"/>
              <a:t>驗證碼</a:t>
            </a:r>
            <a:endParaRPr lang="en-US" altLang="zh-TW" sz="2000" dirty="0"/>
          </a:p>
          <a:p>
            <a:pPr marL="0" lvl="0" indent="0" algn="l" rtl="0">
              <a:lnSpc>
                <a:spcPct val="100000"/>
              </a:lnSpc>
              <a:spcBef>
                <a:spcPts val="0"/>
              </a:spcBef>
              <a:spcAft>
                <a:spcPts val="0"/>
              </a:spcAft>
              <a:buSzPts val="1500"/>
              <a:buNone/>
            </a:pPr>
            <a:r>
              <a:rPr lang="zh-TW" altLang="en-US" sz="2000" dirty="0"/>
              <a:t>必須在 </a:t>
            </a:r>
            <a:r>
              <a:rPr lang="en-US" altLang="zh-TW" sz="2000" b="1" dirty="0">
                <a:solidFill>
                  <a:srgbClr val="FF0000"/>
                </a:solidFill>
              </a:rPr>
              <a:t>5</a:t>
            </a:r>
            <a:r>
              <a:rPr lang="zh-TW" altLang="en-US" sz="2000" b="1" dirty="0">
                <a:solidFill>
                  <a:srgbClr val="FF0000"/>
                </a:solidFill>
              </a:rPr>
              <a:t> </a:t>
            </a:r>
            <a:r>
              <a:rPr lang="en-US" altLang="zh-TW" sz="2000" b="1" dirty="0">
                <a:solidFill>
                  <a:srgbClr val="FF0000"/>
                </a:solidFill>
              </a:rPr>
              <a:t>min </a:t>
            </a:r>
            <a:r>
              <a:rPr lang="zh-TW" altLang="en-US" sz="2000" dirty="0"/>
              <a:t>內輸入才有效。</a:t>
            </a:r>
            <a:br>
              <a:rPr lang="en-US" altLang="zh-TW" sz="2000" dirty="0"/>
            </a:br>
            <a:endParaRPr sz="1000" dirty="0"/>
          </a:p>
          <a:p>
            <a:pPr marL="0" lvl="0" indent="0" algn="l" rtl="0">
              <a:lnSpc>
                <a:spcPct val="115000"/>
              </a:lnSpc>
              <a:spcBef>
                <a:spcPts val="0"/>
              </a:spcBef>
              <a:spcAft>
                <a:spcPts val="0"/>
              </a:spcAft>
              <a:buSzPts val="1500"/>
              <a:buNone/>
            </a:pPr>
            <a:r>
              <a:rPr lang="zh-TW" b="1" dirty="0"/>
              <a:t>挑戰</a:t>
            </a:r>
            <a:r>
              <a:rPr lang="zh-TW" dirty="0"/>
              <a:t>:</a:t>
            </a:r>
            <a:endParaRPr dirty="0"/>
          </a:p>
          <a:p>
            <a:pPr marL="609585" lvl="0" indent="-423323" algn="l" rtl="0">
              <a:lnSpc>
                <a:spcPct val="100000"/>
              </a:lnSpc>
              <a:spcBef>
                <a:spcPts val="0"/>
              </a:spcBef>
              <a:spcAft>
                <a:spcPts val="0"/>
              </a:spcAft>
              <a:buSzPts val="1400"/>
              <a:buAutoNum type="arabicPeriod"/>
            </a:pPr>
            <a:r>
              <a:rPr lang="zh-TW" sz="2000" dirty="0"/>
              <a:t>對時間敏感的任務，必須盡量避免被干擾</a:t>
            </a:r>
            <a:endParaRPr sz="2000" dirty="0"/>
          </a:p>
          <a:p>
            <a:pPr marL="609585" lvl="0" indent="-423323" algn="l" rtl="0">
              <a:lnSpc>
                <a:spcPct val="100000"/>
              </a:lnSpc>
              <a:spcBef>
                <a:spcPts val="0"/>
              </a:spcBef>
              <a:spcAft>
                <a:spcPts val="0"/>
              </a:spcAft>
              <a:buSzPts val="1400"/>
              <a:buAutoNum type="arabicPeriod"/>
            </a:pPr>
            <a:r>
              <a:rPr lang="zh-TW" sz="2000" dirty="0"/>
              <a:t>要顧及外部系統的處理能力</a:t>
            </a:r>
            <a:endParaRPr sz="2000" dirty="0"/>
          </a:p>
        </p:txBody>
      </p:sp>
      <p:pic>
        <p:nvPicPr>
          <p:cNvPr id="291" name="Google Shape;291;p14"/>
          <p:cNvPicPr preferRelativeResize="0"/>
          <p:nvPr/>
        </p:nvPicPr>
        <p:blipFill rotWithShape="1">
          <a:blip r:embed="rId3">
            <a:alphaModFix/>
          </a:blip>
          <a:srcRect/>
          <a:stretch/>
        </p:blipFill>
        <p:spPr>
          <a:xfrm>
            <a:off x="6381316" y="1430382"/>
            <a:ext cx="5674324" cy="6858000"/>
          </a:xfrm>
          <a:prstGeom prst="rect">
            <a:avLst/>
          </a:prstGeom>
          <a:noFill/>
          <a:ln>
            <a:noFill/>
          </a:ln>
        </p:spPr>
      </p:pic>
      <p:sp>
        <p:nvSpPr>
          <p:cNvPr id="292" name="Google Shape;292;p14"/>
          <p:cNvSpPr/>
          <p:nvPr/>
        </p:nvSpPr>
        <p:spPr>
          <a:xfrm>
            <a:off x="6457610" y="1501882"/>
            <a:ext cx="2253200" cy="948000"/>
          </a:xfrm>
          <a:prstGeom prst="rect">
            <a:avLst/>
          </a:prstGeom>
          <a:solidFill>
            <a:srgbClr val="F1811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5"/>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dirty="0"/>
              <a:t>Case:</a:t>
            </a:r>
            <a:r>
              <a:rPr lang="zh-TW" altLang="en-US" dirty="0"/>
              <a:t> </a:t>
            </a:r>
            <a:r>
              <a:rPr lang="zh-TW" altLang="en-US" sz="3600" dirty="0"/>
              <a:t>搶購前會有大量的會員註冊 </a:t>
            </a:r>
            <a:r>
              <a:rPr lang="en-US" altLang="zh-TW" sz="3600" dirty="0"/>
              <a:t>&amp; </a:t>
            </a:r>
            <a:r>
              <a:rPr lang="zh-TW" altLang="en-US" sz="3600" dirty="0"/>
              <a:t>行銷簡訊發送</a:t>
            </a:r>
            <a:r>
              <a:rPr lang="en-US" altLang="zh-TW" sz="3600" dirty="0"/>
              <a:t>…</a:t>
            </a:r>
            <a:endParaRPr dirty="0"/>
          </a:p>
        </p:txBody>
      </p:sp>
      <p:sp>
        <p:nvSpPr>
          <p:cNvPr id="298" name="Google Shape;298;p15"/>
          <p:cNvSpPr/>
          <p:nvPr/>
        </p:nvSpPr>
        <p:spPr>
          <a:xfrm>
            <a:off x="3236767" y="1752500"/>
            <a:ext cx="5159200" cy="3076000"/>
          </a:xfrm>
          <a:prstGeom prst="rect">
            <a:avLst/>
          </a:prstGeom>
          <a:solidFill>
            <a:srgbClr val="FFFFFF"/>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299" name="Google Shape;299;p15"/>
          <p:cNvCxnSpPr/>
          <p:nvPr/>
        </p:nvCxnSpPr>
        <p:spPr>
          <a:xfrm>
            <a:off x="3442400" y="2870167"/>
            <a:ext cx="2995200" cy="0"/>
          </a:xfrm>
          <a:prstGeom prst="straightConnector1">
            <a:avLst/>
          </a:prstGeom>
          <a:noFill/>
          <a:ln w="9525" cap="flat" cmpd="sng">
            <a:solidFill>
              <a:schemeClr val="dk2"/>
            </a:solidFill>
            <a:prstDash val="solid"/>
            <a:round/>
            <a:headEnd type="none" w="sm" len="sm"/>
            <a:tailEnd type="none" w="sm" len="sm"/>
          </a:ln>
        </p:spPr>
      </p:cxnSp>
      <p:cxnSp>
        <p:nvCxnSpPr>
          <p:cNvPr id="300" name="Google Shape;300;p15"/>
          <p:cNvCxnSpPr/>
          <p:nvPr/>
        </p:nvCxnSpPr>
        <p:spPr>
          <a:xfrm>
            <a:off x="3442400" y="4005700"/>
            <a:ext cx="2995200" cy="0"/>
          </a:xfrm>
          <a:prstGeom prst="straightConnector1">
            <a:avLst/>
          </a:prstGeom>
          <a:noFill/>
          <a:ln w="9525" cap="flat" cmpd="sng">
            <a:solidFill>
              <a:schemeClr val="dk2"/>
            </a:solidFill>
            <a:prstDash val="solid"/>
            <a:round/>
            <a:headEnd type="none" w="sm" len="sm"/>
            <a:tailEnd type="none" w="sm" len="sm"/>
          </a:ln>
        </p:spPr>
      </p:cxnSp>
      <p:sp>
        <p:nvSpPr>
          <p:cNvPr id="301" name="Google Shape;301;p15"/>
          <p:cNvSpPr/>
          <p:nvPr/>
        </p:nvSpPr>
        <p:spPr>
          <a:xfrm>
            <a:off x="3335100" y="2941700"/>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02" name="Google Shape;302;p15"/>
          <p:cNvSpPr/>
          <p:nvPr/>
        </p:nvSpPr>
        <p:spPr>
          <a:xfrm>
            <a:off x="49177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03" name="Google Shape;303;p15"/>
          <p:cNvSpPr/>
          <p:nvPr/>
        </p:nvSpPr>
        <p:spPr>
          <a:xfrm>
            <a:off x="5302200" y="2941700"/>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04" name="Google Shape;304;p15"/>
          <p:cNvSpPr/>
          <p:nvPr/>
        </p:nvSpPr>
        <p:spPr>
          <a:xfrm>
            <a:off x="56867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05" name="Google Shape;305;p15"/>
          <p:cNvSpPr/>
          <p:nvPr/>
        </p:nvSpPr>
        <p:spPr>
          <a:xfrm>
            <a:off x="60712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06" name="Google Shape;306;p15"/>
          <p:cNvSpPr/>
          <p:nvPr/>
        </p:nvSpPr>
        <p:spPr>
          <a:xfrm>
            <a:off x="7207500" y="20565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簡訊發送</a:t>
            </a:r>
            <a:endParaRPr sz="1867" b="0" i="0" u="none" strike="noStrike" cap="none">
              <a:solidFill>
                <a:srgbClr val="000000"/>
              </a:solidFill>
              <a:latin typeface="Arial"/>
              <a:ea typeface="Arial"/>
              <a:cs typeface="Arial"/>
              <a:sym typeface="Arial"/>
            </a:endParaRPr>
          </a:p>
        </p:txBody>
      </p:sp>
      <p:sp>
        <p:nvSpPr>
          <p:cNvPr id="307" name="Google Shape;307;p15"/>
          <p:cNvSpPr/>
          <p:nvPr/>
        </p:nvSpPr>
        <p:spPr>
          <a:xfrm>
            <a:off x="7207500" y="29417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08" name="Google Shape;308;p15"/>
          <p:cNvSpPr/>
          <p:nvPr/>
        </p:nvSpPr>
        <p:spPr>
          <a:xfrm>
            <a:off x="7207500" y="38269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309" name="Google Shape;309;p15"/>
          <p:cNvCxnSpPr>
            <a:stCxn id="305" idx="3"/>
            <a:endCxn id="306" idx="1"/>
          </p:cNvCxnSpPr>
          <p:nvPr/>
        </p:nvCxnSpPr>
        <p:spPr>
          <a:xfrm rot="10800000" flipH="1">
            <a:off x="6393200" y="2409600"/>
            <a:ext cx="814200" cy="10239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310" name="Google Shape;310;p15"/>
          <p:cNvCxnSpPr>
            <a:stCxn id="306" idx="3"/>
          </p:cNvCxnSpPr>
          <p:nvPr/>
        </p:nvCxnSpPr>
        <p:spPr>
          <a:xfrm>
            <a:off x="8807900" y="2409700"/>
            <a:ext cx="1519200" cy="0"/>
          </a:xfrm>
          <a:prstGeom prst="straightConnector1">
            <a:avLst/>
          </a:prstGeom>
          <a:noFill/>
          <a:ln w="9525" cap="flat" cmpd="sng">
            <a:solidFill>
              <a:schemeClr val="dk2"/>
            </a:solidFill>
            <a:prstDash val="solid"/>
            <a:round/>
            <a:headEnd type="none" w="sm" len="sm"/>
            <a:tailEnd type="triangle" w="med" len="med"/>
          </a:ln>
        </p:spPr>
      </p:cxnSp>
      <p:sp>
        <p:nvSpPr>
          <p:cNvPr id="311" name="Google Shape;311;p15"/>
          <p:cNvSpPr/>
          <p:nvPr/>
        </p:nvSpPr>
        <p:spPr>
          <a:xfrm>
            <a:off x="10327100" y="2056500"/>
            <a:ext cx="1600400" cy="7064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第三方服務</a:t>
            </a:r>
            <a:endParaRPr sz="1867" b="0" i="0" u="none" strike="noStrike" cap="none">
              <a:solidFill>
                <a:srgbClr val="000000"/>
              </a:solidFill>
              <a:latin typeface="Arial"/>
              <a:ea typeface="Arial"/>
              <a:cs typeface="Arial"/>
              <a:sym typeface="Arial"/>
            </a:endParaRPr>
          </a:p>
        </p:txBody>
      </p:sp>
      <p:sp>
        <p:nvSpPr>
          <p:cNvPr id="312" name="Google Shape;312;p15"/>
          <p:cNvSpPr/>
          <p:nvPr/>
        </p:nvSpPr>
        <p:spPr>
          <a:xfrm>
            <a:off x="305667" y="1587100"/>
            <a:ext cx="1984800" cy="1283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前台 (消費者)</a:t>
            </a:r>
            <a:endParaRPr sz="1867" b="0" i="0" u="none" strike="noStrike" cap="none">
              <a:solidFill>
                <a:srgbClr val="000000"/>
              </a:solidFill>
              <a:latin typeface="Arial"/>
              <a:ea typeface="Arial"/>
              <a:cs typeface="Arial"/>
              <a:sym typeface="Arial"/>
            </a:endParaRPr>
          </a:p>
        </p:txBody>
      </p:sp>
      <p:sp>
        <p:nvSpPr>
          <p:cNvPr id="313" name="Google Shape;313;p15"/>
          <p:cNvSpPr/>
          <p:nvPr/>
        </p:nvSpPr>
        <p:spPr>
          <a:xfrm>
            <a:off x="305667" y="3719533"/>
            <a:ext cx="1984800" cy="164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後台 (行銷)</a:t>
            </a:r>
            <a:endParaRPr sz="1867" b="0" i="0" u="none" strike="noStrike" cap="none">
              <a:solidFill>
                <a:srgbClr val="000000"/>
              </a:solidFill>
              <a:latin typeface="Arial"/>
              <a:ea typeface="Arial"/>
              <a:cs typeface="Arial"/>
              <a:sym typeface="Arial"/>
            </a:endParaRPr>
          </a:p>
        </p:txBody>
      </p:sp>
      <p:cxnSp>
        <p:nvCxnSpPr>
          <p:cNvPr id="314" name="Google Shape;314;p15"/>
          <p:cNvCxnSpPr>
            <a:stCxn id="312" idx="3"/>
            <a:endCxn id="298" idx="1"/>
          </p:cNvCxnSpPr>
          <p:nvPr/>
        </p:nvCxnSpPr>
        <p:spPr>
          <a:xfrm>
            <a:off x="2290467" y="2228700"/>
            <a:ext cx="946200" cy="10617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315" name="Google Shape;315;p15"/>
          <p:cNvCxnSpPr>
            <a:stCxn id="313" idx="3"/>
            <a:endCxn id="298" idx="1"/>
          </p:cNvCxnSpPr>
          <p:nvPr/>
        </p:nvCxnSpPr>
        <p:spPr>
          <a:xfrm rot="10800000" flipH="1">
            <a:off x="2290467" y="3290533"/>
            <a:ext cx="946200" cy="1251600"/>
          </a:xfrm>
          <a:prstGeom prst="curvedConnector3">
            <a:avLst>
              <a:gd name="adj1" fmla="val 50006"/>
            </a:avLst>
          </a:prstGeom>
          <a:noFill/>
          <a:ln w="9525" cap="flat" cmpd="sng">
            <a:solidFill>
              <a:schemeClr val="dk2"/>
            </a:solidFill>
            <a:prstDash val="solid"/>
            <a:round/>
            <a:headEnd type="none" w="sm" len="sm"/>
            <a:tailEnd type="triangle" w="med" len="med"/>
          </a:ln>
        </p:spPr>
      </p:cxnSp>
      <p:sp>
        <p:nvSpPr>
          <p:cNvPr id="316" name="Google Shape;316;p15"/>
          <p:cNvSpPr/>
          <p:nvPr/>
        </p:nvSpPr>
        <p:spPr>
          <a:xfrm>
            <a:off x="45109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17" name="Google Shape;317;p15"/>
          <p:cNvSpPr txBox="1"/>
          <p:nvPr/>
        </p:nvSpPr>
        <p:spPr>
          <a:xfrm>
            <a:off x="3388767" y="5078667"/>
            <a:ext cx="65184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Arial"/>
                <a:ea typeface="Arial"/>
                <a:cs typeface="Arial"/>
                <a:sym typeface="Arial"/>
              </a:rPr>
              <a:t>簡訊發送速度有限，部分認證簡訊被行銷簡訊卡住 (排隊) ...</a:t>
            </a:r>
            <a:endParaRPr sz="1600" b="0" i="0" u="none" strike="noStrike" cap="none">
              <a:solidFill>
                <a:srgbClr val="000000"/>
              </a:solidFill>
              <a:latin typeface="Arial"/>
              <a:ea typeface="Arial"/>
              <a:cs typeface="Arial"/>
              <a:sym typeface="Arial"/>
            </a:endParaRPr>
          </a:p>
        </p:txBody>
      </p:sp>
      <p:cxnSp>
        <p:nvCxnSpPr>
          <p:cNvPr id="318" name="Google Shape;318;p15"/>
          <p:cNvCxnSpPr/>
          <p:nvPr/>
        </p:nvCxnSpPr>
        <p:spPr>
          <a:xfrm>
            <a:off x="9549333" y="1949200"/>
            <a:ext cx="0" cy="903200"/>
          </a:xfrm>
          <a:prstGeom prst="straightConnector1">
            <a:avLst/>
          </a:prstGeom>
          <a:noFill/>
          <a:ln w="9525" cap="flat" cmpd="sng">
            <a:solidFill>
              <a:schemeClr val="dk2"/>
            </a:solidFill>
            <a:prstDash val="dash"/>
            <a:round/>
            <a:headEnd type="none" w="sm" len="sm"/>
            <a:tailEnd type="none" w="sm" len="sm"/>
          </a:ln>
        </p:spPr>
      </p:cxnSp>
      <p:sp>
        <p:nvSpPr>
          <p:cNvPr id="319" name="Google Shape;319;p15"/>
          <p:cNvSpPr txBox="1"/>
          <p:nvPr/>
        </p:nvSpPr>
        <p:spPr>
          <a:xfrm>
            <a:off x="9138033" y="2870300"/>
            <a:ext cx="13500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33"/>
              <a:buFont typeface="Arial"/>
              <a:buNone/>
            </a:pPr>
            <a:r>
              <a:rPr lang="zh-TW" sz="1333" b="0" i="0" u="none" strike="noStrike" cap="none">
                <a:solidFill>
                  <a:srgbClr val="000000"/>
                </a:solidFill>
                <a:latin typeface="Arial"/>
                <a:ea typeface="Arial"/>
                <a:cs typeface="Arial"/>
                <a:sym typeface="Arial"/>
              </a:rPr>
              <a:t>Rate Limiter</a:t>
            </a:r>
            <a:endParaRPr sz="1333" b="0" i="0" u="none" strike="noStrike" cap="none">
              <a:solidFill>
                <a:srgbClr val="000000"/>
              </a:solidFill>
              <a:latin typeface="Arial"/>
              <a:ea typeface="Arial"/>
              <a:cs typeface="Arial"/>
              <a:sym typeface="Arial"/>
            </a:endParaRPr>
          </a:p>
        </p:txBody>
      </p:sp>
      <p:sp>
        <p:nvSpPr>
          <p:cNvPr id="320" name="Google Shape;320;p15"/>
          <p:cNvSpPr/>
          <p:nvPr/>
        </p:nvSpPr>
        <p:spPr>
          <a:xfrm>
            <a:off x="3468817" y="5679050"/>
            <a:ext cx="1094851" cy="404297"/>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zh-TW" sz="1200" b="0" i="0" u="none" strike="noStrike" cap="none">
                <a:solidFill>
                  <a:srgbClr val="000000"/>
                </a:solidFill>
                <a:latin typeface="Arial"/>
                <a:ea typeface="Arial"/>
                <a:cs typeface="Arial"/>
                <a:sym typeface="Arial"/>
              </a:rPr>
              <a:t>驗證簡訊</a:t>
            </a:r>
            <a:endParaRPr sz="1200" b="0" i="0" u="none" strike="noStrike" cap="none">
              <a:solidFill>
                <a:srgbClr val="000000"/>
              </a:solidFill>
              <a:latin typeface="Arial"/>
              <a:ea typeface="Arial"/>
              <a:cs typeface="Arial"/>
              <a:sym typeface="Arial"/>
            </a:endParaRPr>
          </a:p>
        </p:txBody>
      </p:sp>
      <p:sp>
        <p:nvSpPr>
          <p:cNvPr id="321" name="Google Shape;321;p15"/>
          <p:cNvSpPr/>
          <p:nvPr/>
        </p:nvSpPr>
        <p:spPr>
          <a:xfrm>
            <a:off x="4832900" y="5679050"/>
            <a:ext cx="1094851" cy="404297"/>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zh-TW" sz="1200" b="0" i="0" u="none" strike="noStrike" cap="none">
                <a:solidFill>
                  <a:srgbClr val="000000"/>
                </a:solidFill>
                <a:latin typeface="Arial"/>
                <a:ea typeface="Arial"/>
                <a:cs typeface="Arial"/>
                <a:sym typeface="Arial"/>
              </a:rPr>
              <a:t>行銷簡訊</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6"/>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dirty="0"/>
              <a:t>我們監控了哪些指標? (SLI)</a:t>
            </a:r>
            <a:endParaRPr dirty="0"/>
          </a:p>
        </p:txBody>
      </p:sp>
      <p:sp>
        <p:nvSpPr>
          <p:cNvPr id="327" name="Google Shape;327;p16"/>
          <p:cNvSpPr/>
          <p:nvPr/>
        </p:nvSpPr>
        <p:spPr>
          <a:xfrm>
            <a:off x="3236767" y="1752500"/>
            <a:ext cx="5159200" cy="3076000"/>
          </a:xfrm>
          <a:prstGeom prst="rect">
            <a:avLst/>
          </a:prstGeom>
          <a:solidFill>
            <a:srgbClr val="FFFFFF"/>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328" name="Google Shape;328;p16"/>
          <p:cNvCxnSpPr/>
          <p:nvPr/>
        </p:nvCxnSpPr>
        <p:spPr>
          <a:xfrm>
            <a:off x="3442400" y="2870167"/>
            <a:ext cx="2995200" cy="0"/>
          </a:xfrm>
          <a:prstGeom prst="straightConnector1">
            <a:avLst/>
          </a:prstGeom>
          <a:noFill/>
          <a:ln w="9525" cap="flat" cmpd="sng">
            <a:solidFill>
              <a:schemeClr val="dk2"/>
            </a:solidFill>
            <a:prstDash val="solid"/>
            <a:round/>
            <a:headEnd type="none" w="sm" len="sm"/>
            <a:tailEnd type="none" w="sm" len="sm"/>
          </a:ln>
        </p:spPr>
      </p:cxnSp>
      <p:cxnSp>
        <p:nvCxnSpPr>
          <p:cNvPr id="329" name="Google Shape;329;p16"/>
          <p:cNvCxnSpPr/>
          <p:nvPr/>
        </p:nvCxnSpPr>
        <p:spPr>
          <a:xfrm>
            <a:off x="3442400" y="4005700"/>
            <a:ext cx="2995200" cy="0"/>
          </a:xfrm>
          <a:prstGeom prst="straightConnector1">
            <a:avLst/>
          </a:prstGeom>
          <a:noFill/>
          <a:ln w="9525" cap="flat" cmpd="sng">
            <a:solidFill>
              <a:schemeClr val="dk2"/>
            </a:solidFill>
            <a:prstDash val="solid"/>
            <a:round/>
            <a:headEnd type="none" w="sm" len="sm"/>
            <a:tailEnd type="none" w="sm" len="sm"/>
          </a:ln>
        </p:spPr>
      </p:cxnSp>
      <p:sp>
        <p:nvSpPr>
          <p:cNvPr id="330" name="Google Shape;330;p16"/>
          <p:cNvSpPr/>
          <p:nvPr/>
        </p:nvSpPr>
        <p:spPr>
          <a:xfrm>
            <a:off x="3335100" y="2941700"/>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31" name="Google Shape;331;p16"/>
          <p:cNvSpPr/>
          <p:nvPr/>
        </p:nvSpPr>
        <p:spPr>
          <a:xfrm>
            <a:off x="49177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32" name="Google Shape;332;p16"/>
          <p:cNvSpPr/>
          <p:nvPr/>
        </p:nvSpPr>
        <p:spPr>
          <a:xfrm>
            <a:off x="5302200" y="2941700"/>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33" name="Google Shape;333;p16"/>
          <p:cNvSpPr/>
          <p:nvPr/>
        </p:nvSpPr>
        <p:spPr>
          <a:xfrm>
            <a:off x="56867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34" name="Google Shape;334;p16"/>
          <p:cNvSpPr/>
          <p:nvPr/>
        </p:nvSpPr>
        <p:spPr>
          <a:xfrm>
            <a:off x="60712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35" name="Google Shape;335;p16"/>
          <p:cNvSpPr/>
          <p:nvPr/>
        </p:nvSpPr>
        <p:spPr>
          <a:xfrm>
            <a:off x="7207500" y="20565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簡訊發送</a:t>
            </a:r>
            <a:endParaRPr sz="1867" b="0" i="0" u="none" strike="noStrike" cap="none">
              <a:solidFill>
                <a:srgbClr val="000000"/>
              </a:solidFill>
              <a:latin typeface="Arial"/>
              <a:ea typeface="Arial"/>
              <a:cs typeface="Arial"/>
              <a:sym typeface="Arial"/>
            </a:endParaRPr>
          </a:p>
        </p:txBody>
      </p:sp>
      <p:sp>
        <p:nvSpPr>
          <p:cNvPr id="336" name="Google Shape;336;p16"/>
          <p:cNvSpPr/>
          <p:nvPr/>
        </p:nvSpPr>
        <p:spPr>
          <a:xfrm>
            <a:off x="7207500" y="29417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37" name="Google Shape;337;p16"/>
          <p:cNvSpPr/>
          <p:nvPr/>
        </p:nvSpPr>
        <p:spPr>
          <a:xfrm>
            <a:off x="7207500" y="38269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338" name="Google Shape;338;p16"/>
          <p:cNvCxnSpPr>
            <a:stCxn id="334" idx="3"/>
            <a:endCxn id="335" idx="1"/>
          </p:cNvCxnSpPr>
          <p:nvPr/>
        </p:nvCxnSpPr>
        <p:spPr>
          <a:xfrm rot="10800000" flipH="1">
            <a:off x="6393200" y="2409600"/>
            <a:ext cx="814200" cy="10239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339" name="Google Shape;339;p16"/>
          <p:cNvCxnSpPr>
            <a:stCxn id="335" idx="3"/>
          </p:cNvCxnSpPr>
          <p:nvPr/>
        </p:nvCxnSpPr>
        <p:spPr>
          <a:xfrm>
            <a:off x="8807900" y="2409700"/>
            <a:ext cx="1519200" cy="0"/>
          </a:xfrm>
          <a:prstGeom prst="straightConnector1">
            <a:avLst/>
          </a:prstGeom>
          <a:noFill/>
          <a:ln w="9525" cap="flat" cmpd="sng">
            <a:solidFill>
              <a:schemeClr val="dk2"/>
            </a:solidFill>
            <a:prstDash val="solid"/>
            <a:round/>
            <a:headEnd type="none" w="sm" len="sm"/>
            <a:tailEnd type="triangle" w="med" len="med"/>
          </a:ln>
        </p:spPr>
      </p:cxnSp>
      <p:sp>
        <p:nvSpPr>
          <p:cNvPr id="340" name="Google Shape;340;p16"/>
          <p:cNvSpPr/>
          <p:nvPr/>
        </p:nvSpPr>
        <p:spPr>
          <a:xfrm>
            <a:off x="10327100" y="2056500"/>
            <a:ext cx="1600400" cy="7064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第三方服務</a:t>
            </a:r>
            <a:endParaRPr sz="1867" b="0" i="0" u="none" strike="noStrike" cap="none">
              <a:solidFill>
                <a:srgbClr val="000000"/>
              </a:solidFill>
              <a:latin typeface="Arial"/>
              <a:ea typeface="Arial"/>
              <a:cs typeface="Arial"/>
              <a:sym typeface="Arial"/>
            </a:endParaRPr>
          </a:p>
        </p:txBody>
      </p:sp>
      <p:sp>
        <p:nvSpPr>
          <p:cNvPr id="341" name="Google Shape;341;p16"/>
          <p:cNvSpPr/>
          <p:nvPr/>
        </p:nvSpPr>
        <p:spPr>
          <a:xfrm>
            <a:off x="305667" y="1587100"/>
            <a:ext cx="1984800" cy="1283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前台 (消費者)</a:t>
            </a:r>
            <a:endParaRPr sz="1867" b="0" i="0" u="none" strike="noStrike" cap="none">
              <a:solidFill>
                <a:srgbClr val="000000"/>
              </a:solidFill>
              <a:latin typeface="Arial"/>
              <a:ea typeface="Arial"/>
              <a:cs typeface="Arial"/>
              <a:sym typeface="Arial"/>
            </a:endParaRPr>
          </a:p>
        </p:txBody>
      </p:sp>
      <p:cxnSp>
        <p:nvCxnSpPr>
          <p:cNvPr id="342" name="Google Shape;342;p16"/>
          <p:cNvCxnSpPr>
            <a:stCxn id="341" idx="3"/>
            <a:endCxn id="327" idx="1"/>
          </p:cNvCxnSpPr>
          <p:nvPr/>
        </p:nvCxnSpPr>
        <p:spPr>
          <a:xfrm>
            <a:off x="2290467" y="2228700"/>
            <a:ext cx="946200" cy="1061700"/>
          </a:xfrm>
          <a:prstGeom prst="curvedConnector3">
            <a:avLst>
              <a:gd name="adj1" fmla="val 50006"/>
            </a:avLst>
          </a:prstGeom>
          <a:noFill/>
          <a:ln w="9525" cap="flat" cmpd="sng">
            <a:solidFill>
              <a:schemeClr val="dk2"/>
            </a:solidFill>
            <a:prstDash val="solid"/>
            <a:round/>
            <a:headEnd type="none" w="sm" len="sm"/>
            <a:tailEnd type="triangle" w="med" len="med"/>
          </a:ln>
        </p:spPr>
      </p:cxnSp>
      <p:sp>
        <p:nvSpPr>
          <p:cNvPr id="343" name="Google Shape;343;p16"/>
          <p:cNvSpPr/>
          <p:nvPr/>
        </p:nvSpPr>
        <p:spPr>
          <a:xfrm>
            <a:off x="45109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344" name="Google Shape;344;p16"/>
          <p:cNvCxnSpPr/>
          <p:nvPr/>
        </p:nvCxnSpPr>
        <p:spPr>
          <a:xfrm>
            <a:off x="9549333" y="1949200"/>
            <a:ext cx="0" cy="903200"/>
          </a:xfrm>
          <a:prstGeom prst="straightConnector1">
            <a:avLst/>
          </a:prstGeom>
          <a:noFill/>
          <a:ln w="9525" cap="flat" cmpd="sng">
            <a:solidFill>
              <a:schemeClr val="dk2"/>
            </a:solidFill>
            <a:prstDash val="dash"/>
            <a:round/>
            <a:headEnd type="none" w="sm" len="sm"/>
            <a:tailEnd type="none" w="sm" len="sm"/>
          </a:ln>
        </p:spPr>
      </p:cxnSp>
      <p:sp>
        <p:nvSpPr>
          <p:cNvPr id="345" name="Google Shape;345;p16"/>
          <p:cNvSpPr txBox="1"/>
          <p:nvPr/>
        </p:nvSpPr>
        <p:spPr>
          <a:xfrm>
            <a:off x="9138033" y="2870300"/>
            <a:ext cx="13500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33"/>
              <a:buFont typeface="Arial"/>
              <a:buNone/>
            </a:pPr>
            <a:r>
              <a:rPr lang="zh-TW" sz="1333" b="0" i="0" u="none" strike="noStrike" cap="none">
                <a:solidFill>
                  <a:srgbClr val="000000"/>
                </a:solidFill>
                <a:latin typeface="Arial"/>
                <a:ea typeface="Arial"/>
                <a:cs typeface="Arial"/>
                <a:sym typeface="Arial"/>
              </a:rPr>
              <a:t>Rate Limiter</a:t>
            </a:r>
            <a:endParaRPr sz="1333" b="0" i="0" u="none" strike="noStrike" cap="none">
              <a:solidFill>
                <a:srgbClr val="000000"/>
              </a:solidFill>
              <a:latin typeface="Arial"/>
              <a:ea typeface="Arial"/>
              <a:cs typeface="Arial"/>
              <a:sym typeface="Arial"/>
            </a:endParaRPr>
          </a:p>
        </p:txBody>
      </p:sp>
      <p:cxnSp>
        <p:nvCxnSpPr>
          <p:cNvPr id="346" name="Google Shape;346;p16"/>
          <p:cNvCxnSpPr/>
          <p:nvPr/>
        </p:nvCxnSpPr>
        <p:spPr>
          <a:xfrm>
            <a:off x="956733" y="5060800"/>
            <a:ext cx="2298000" cy="0"/>
          </a:xfrm>
          <a:prstGeom prst="straightConnector1">
            <a:avLst/>
          </a:prstGeom>
          <a:noFill/>
          <a:ln w="9525" cap="flat" cmpd="sng">
            <a:solidFill>
              <a:schemeClr val="dk2"/>
            </a:solidFill>
            <a:prstDash val="solid"/>
            <a:round/>
            <a:headEnd type="triangle" w="med" len="med"/>
            <a:tailEnd type="triangle" w="med" len="med"/>
          </a:ln>
        </p:spPr>
      </p:cxnSp>
      <p:cxnSp>
        <p:nvCxnSpPr>
          <p:cNvPr id="347" name="Google Shape;347;p16"/>
          <p:cNvCxnSpPr/>
          <p:nvPr/>
        </p:nvCxnSpPr>
        <p:spPr>
          <a:xfrm>
            <a:off x="3335100" y="5060800"/>
            <a:ext cx="3800000" cy="0"/>
          </a:xfrm>
          <a:prstGeom prst="straightConnector1">
            <a:avLst/>
          </a:prstGeom>
          <a:noFill/>
          <a:ln w="9525" cap="flat" cmpd="sng">
            <a:solidFill>
              <a:schemeClr val="dk2"/>
            </a:solidFill>
            <a:prstDash val="solid"/>
            <a:round/>
            <a:headEnd type="triangle" w="med" len="med"/>
            <a:tailEnd type="triangle" w="med" len="med"/>
          </a:ln>
        </p:spPr>
      </p:cxnSp>
      <p:cxnSp>
        <p:nvCxnSpPr>
          <p:cNvPr id="348" name="Google Shape;348;p16"/>
          <p:cNvCxnSpPr/>
          <p:nvPr/>
        </p:nvCxnSpPr>
        <p:spPr>
          <a:xfrm>
            <a:off x="7215533" y="5060800"/>
            <a:ext cx="2208800" cy="0"/>
          </a:xfrm>
          <a:prstGeom prst="straightConnector1">
            <a:avLst/>
          </a:prstGeom>
          <a:noFill/>
          <a:ln w="9525" cap="flat" cmpd="sng">
            <a:solidFill>
              <a:schemeClr val="dk2"/>
            </a:solidFill>
            <a:prstDash val="solid"/>
            <a:round/>
            <a:headEnd type="triangle" w="med" len="med"/>
            <a:tailEnd type="triangle" w="med" len="med"/>
          </a:ln>
        </p:spPr>
      </p:cxnSp>
      <p:cxnSp>
        <p:nvCxnSpPr>
          <p:cNvPr id="349" name="Google Shape;349;p16"/>
          <p:cNvCxnSpPr/>
          <p:nvPr/>
        </p:nvCxnSpPr>
        <p:spPr>
          <a:xfrm>
            <a:off x="9544633" y="5060800"/>
            <a:ext cx="2177600" cy="0"/>
          </a:xfrm>
          <a:prstGeom prst="straightConnector1">
            <a:avLst/>
          </a:prstGeom>
          <a:noFill/>
          <a:ln w="9525" cap="flat" cmpd="sng">
            <a:solidFill>
              <a:schemeClr val="dk2"/>
            </a:solidFill>
            <a:prstDash val="solid"/>
            <a:round/>
            <a:headEnd type="triangle" w="med" len="med"/>
            <a:tailEnd type="triangle" w="med" len="med"/>
          </a:ln>
        </p:spPr>
      </p:cxnSp>
      <p:sp>
        <p:nvSpPr>
          <p:cNvPr id="350" name="Google Shape;350;p16"/>
          <p:cNvSpPr txBox="1"/>
          <p:nvPr/>
        </p:nvSpPr>
        <p:spPr>
          <a:xfrm>
            <a:off x="956733" y="5096567"/>
            <a:ext cx="19224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dirty="0">
                <a:solidFill>
                  <a:srgbClr val="000000"/>
                </a:solidFill>
                <a:latin typeface="Arial"/>
                <a:ea typeface="Arial"/>
                <a:cs typeface="Arial"/>
                <a:sym typeface="Arial"/>
              </a:rPr>
              <a:t>A</a:t>
            </a:r>
            <a:r>
              <a:rPr lang="zh-TW" sz="1600" b="0" i="0" u="none" strike="noStrike" cap="none" dirty="0">
                <a:solidFill>
                  <a:srgbClr val="000000"/>
                </a:solidFill>
                <a:latin typeface="Arial"/>
                <a:ea typeface="Arial"/>
                <a:cs typeface="Arial"/>
                <a:sym typeface="Arial"/>
              </a:rPr>
              <a:t>: 準備時間</a:t>
            </a:r>
            <a:endParaRPr sz="1600" b="0" i="0" u="none" strike="noStrike" cap="none" dirty="0">
              <a:solidFill>
                <a:srgbClr val="000000"/>
              </a:solidFill>
              <a:latin typeface="Arial"/>
              <a:ea typeface="Arial"/>
              <a:cs typeface="Arial"/>
              <a:sym typeface="Arial"/>
            </a:endParaRPr>
          </a:p>
        </p:txBody>
      </p:sp>
      <p:sp>
        <p:nvSpPr>
          <p:cNvPr id="351" name="Google Shape;351;p16"/>
          <p:cNvSpPr txBox="1"/>
          <p:nvPr/>
        </p:nvSpPr>
        <p:spPr>
          <a:xfrm>
            <a:off x="3379800" y="5096567"/>
            <a:ext cx="3156400" cy="1439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B</a:t>
            </a:r>
            <a:r>
              <a:rPr lang="zh-TW" sz="1600" b="0" i="0" u="none" strike="noStrike" cap="none">
                <a:solidFill>
                  <a:srgbClr val="000000"/>
                </a:solidFill>
                <a:latin typeface="Arial"/>
                <a:ea typeface="Arial"/>
                <a:cs typeface="Arial"/>
                <a:sym typeface="Arial"/>
              </a:rPr>
              <a:t>: 等待時間</a:t>
            </a:r>
            <a:br>
              <a:rPr lang="zh-TW" sz="1600" b="0" i="0" u="none" strike="noStrike" cap="none">
                <a:solidFill>
                  <a:srgbClr val="000000"/>
                </a:solidFill>
                <a:latin typeface="Arial"/>
                <a:ea typeface="Arial"/>
                <a:cs typeface="Arial"/>
                <a:sym typeface="Arial"/>
              </a:rPr>
            </a:br>
            <a:endParaRPr sz="1600" b="0" i="0" u="none" strike="noStrike" cap="none">
              <a:solidFill>
                <a:srgbClr val="000000"/>
              </a:solidFill>
              <a:latin typeface="Arial"/>
              <a:ea typeface="Arial"/>
              <a:cs typeface="Arial"/>
              <a:sym typeface="Arial"/>
            </a:endParaRPr>
          </a:p>
        </p:txBody>
      </p:sp>
      <p:sp>
        <p:nvSpPr>
          <p:cNvPr id="352" name="Google Shape;352;p16"/>
          <p:cNvSpPr txBox="1"/>
          <p:nvPr/>
        </p:nvSpPr>
        <p:spPr>
          <a:xfrm>
            <a:off x="7215533" y="5096567"/>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C1</a:t>
            </a:r>
            <a:r>
              <a:rPr lang="zh-TW" sz="1600" b="0" i="0" u="none" strike="noStrike" cap="none">
                <a:solidFill>
                  <a:srgbClr val="000000"/>
                </a:solidFill>
                <a:latin typeface="Arial"/>
                <a:ea typeface="Arial"/>
                <a:cs typeface="Arial"/>
                <a:sym typeface="Arial"/>
              </a:rPr>
              <a:t>: 執行時間(內部)</a:t>
            </a:r>
            <a:br>
              <a:rPr lang="zh-TW" sz="1600" b="0" i="0" u="none" strike="noStrike" cap="none">
                <a:solidFill>
                  <a:srgbClr val="000000"/>
                </a:solidFill>
                <a:latin typeface="Arial"/>
                <a:ea typeface="Arial"/>
                <a:cs typeface="Arial"/>
                <a:sym typeface="Arial"/>
              </a:rPr>
            </a:br>
            <a:endParaRPr sz="1600" b="0" i="0" u="none" strike="noStrike" cap="none">
              <a:solidFill>
                <a:srgbClr val="000000"/>
              </a:solidFill>
              <a:latin typeface="Arial"/>
              <a:ea typeface="Arial"/>
              <a:cs typeface="Arial"/>
              <a:sym typeface="Arial"/>
            </a:endParaRPr>
          </a:p>
        </p:txBody>
      </p:sp>
      <p:sp>
        <p:nvSpPr>
          <p:cNvPr id="353" name="Google Shape;353;p16"/>
          <p:cNvSpPr txBox="1"/>
          <p:nvPr/>
        </p:nvSpPr>
        <p:spPr>
          <a:xfrm>
            <a:off x="9544633" y="5096567"/>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C2</a:t>
            </a:r>
            <a:r>
              <a:rPr lang="zh-TW" sz="1600" b="0" i="0" u="none" strike="noStrike" cap="none">
                <a:solidFill>
                  <a:srgbClr val="000000"/>
                </a:solidFill>
                <a:latin typeface="Arial"/>
                <a:ea typeface="Arial"/>
                <a:cs typeface="Arial"/>
                <a:sym typeface="Arial"/>
              </a:rPr>
              <a:t>: 執行時間(外部)</a:t>
            </a:r>
            <a:endParaRPr sz="1600" b="0" i="0" u="none" strike="noStrike" cap="none">
              <a:solidFill>
                <a:srgbClr val="000000"/>
              </a:solidFill>
              <a:latin typeface="Arial"/>
              <a:ea typeface="Arial"/>
              <a:cs typeface="Arial"/>
              <a:sym typeface="Arial"/>
            </a:endParaRPr>
          </a:p>
        </p:txBody>
      </p:sp>
      <p:sp>
        <p:nvSpPr>
          <p:cNvPr id="354" name="Google Shape;354;p16"/>
          <p:cNvSpPr/>
          <p:nvPr/>
        </p:nvSpPr>
        <p:spPr>
          <a:xfrm rot="-5400000">
            <a:off x="4788100" y="902654"/>
            <a:ext cx="196800" cy="31028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55" name="Google Shape;355;p16"/>
          <p:cNvSpPr txBox="1"/>
          <p:nvPr/>
        </p:nvSpPr>
        <p:spPr>
          <a:xfrm>
            <a:off x="4369200" y="1958054"/>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dirty="0">
                <a:solidFill>
                  <a:srgbClr val="000000"/>
                </a:solidFill>
                <a:latin typeface="Arial"/>
                <a:ea typeface="Arial"/>
                <a:cs typeface="Arial"/>
                <a:sym typeface="Arial"/>
              </a:rPr>
              <a:t>D</a:t>
            </a:r>
            <a:r>
              <a:rPr lang="zh-TW" sz="1600" b="0" i="0" u="none" strike="noStrike" cap="none" dirty="0">
                <a:solidFill>
                  <a:srgbClr val="000000"/>
                </a:solidFill>
                <a:latin typeface="Arial"/>
                <a:ea typeface="Arial"/>
                <a:cs typeface="Arial"/>
                <a:sym typeface="Arial"/>
              </a:rPr>
              <a:t>: 排隊長度</a:t>
            </a:r>
            <a:endParaRPr sz="1600" b="0" i="0" u="none" strike="noStrike" cap="none" dirty="0">
              <a:solidFill>
                <a:srgbClr val="000000"/>
              </a:solidFill>
              <a:latin typeface="Arial"/>
              <a:ea typeface="Arial"/>
              <a:cs typeface="Arial"/>
              <a:sym typeface="Arial"/>
            </a:endParaRPr>
          </a:p>
        </p:txBody>
      </p:sp>
      <p:pic>
        <p:nvPicPr>
          <p:cNvPr id="356" name="Google Shape;356;p16" descr="智慧型手機"/>
          <p:cNvPicPr preferRelativeResize="0"/>
          <p:nvPr/>
        </p:nvPicPr>
        <p:blipFill rotWithShape="1">
          <a:blip r:embed="rId3">
            <a:alphaModFix/>
          </a:blip>
          <a:srcRect/>
          <a:stretch/>
        </p:blipFill>
        <p:spPr>
          <a:xfrm>
            <a:off x="11265033" y="485258"/>
            <a:ext cx="914400" cy="914400"/>
          </a:xfrm>
          <a:prstGeom prst="rect">
            <a:avLst/>
          </a:prstGeom>
          <a:noFill/>
          <a:ln>
            <a:noFill/>
          </a:ln>
        </p:spPr>
      </p:pic>
      <p:cxnSp>
        <p:nvCxnSpPr>
          <p:cNvPr id="357" name="Google Shape;357;p16"/>
          <p:cNvCxnSpPr>
            <a:stCxn id="340" idx="0"/>
            <a:endCxn id="356" idx="1"/>
          </p:cNvCxnSpPr>
          <p:nvPr/>
        </p:nvCxnSpPr>
        <p:spPr>
          <a:xfrm rot="-5400000">
            <a:off x="10639200" y="1430700"/>
            <a:ext cx="1113900" cy="137700"/>
          </a:xfrm>
          <a:prstGeom prst="bentConnector2">
            <a:avLst/>
          </a:prstGeom>
          <a:noFill/>
          <a:ln w="9525" cap="flat" cmpd="sng">
            <a:solidFill>
              <a:srgbClr val="3E6EC2"/>
            </a:solidFill>
            <a:prstDash val="dash"/>
            <a:round/>
            <a:headEnd type="none" w="sm" len="sm"/>
            <a:tailEnd type="triangle" w="med" len="med"/>
          </a:ln>
        </p:spPr>
      </p:cxnSp>
      <p:cxnSp>
        <p:nvCxnSpPr>
          <p:cNvPr id="34" name="Google Shape;346;p16">
            <a:extLst>
              <a:ext uri="{FF2B5EF4-FFF2-40B4-BE49-F238E27FC236}">
                <a16:creationId xmlns:a16="http://schemas.microsoft.com/office/drawing/2014/main" id="{83092D97-C230-482A-AC59-1CECE4F116DC}"/>
              </a:ext>
            </a:extLst>
          </p:cNvPr>
          <p:cNvCxnSpPr>
            <a:cxnSpLocks/>
          </p:cNvCxnSpPr>
          <p:nvPr/>
        </p:nvCxnSpPr>
        <p:spPr>
          <a:xfrm>
            <a:off x="956733" y="5859118"/>
            <a:ext cx="8467600" cy="0"/>
          </a:xfrm>
          <a:prstGeom prst="straightConnector1">
            <a:avLst/>
          </a:prstGeom>
          <a:noFill/>
          <a:ln w="9525" cap="flat" cmpd="sng">
            <a:solidFill>
              <a:schemeClr val="dk2"/>
            </a:solidFill>
            <a:prstDash val="solid"/>
            <a:round/>
            <a:headEnd type="triangle" w="med" len="med"/>
            <a:tailEnd type="triangle" w="med" len="med"/>
          </a:ln>
        </p:spPr>
      </p:cxnSp>
      <p:sp>
        <p:nvSpPr>
          <p:cNvPr id="36" name="Google Shape;350;p16">
            <a:extLst>
              <a:ext uri="{FF2B5EF4-FFF2-40B4-BE49-F238E27FC236}">
                <a16:creationId xmlns:a16="http://schemas.microsoft.com/office/drawing/2014/main" id="{D180FD1A-31C6-46E9-A317-001E122DFA00}"/>
              </a:ext>
            </a:extLst>
          </p:cNvPr>
          <p:cNvSpPr txBox="1"/>
          <p:nvPr/>
        </p:nvSpPr>
        <p:spPr>
          <a:xfrm>
            <a:off x="956732" y="5859118"/>
            <a:ext cx="8467599" cy="600800"/>
          </a:xfrm>
          <a:prstGeom prst="rect">
            <a:avLst/>
          </a:prstGeom>
          <a:noFill/>
          <a:ln>
            <a:noFill/>
          </a:ln>
        </p:spPr>
        <p:txBody>
          <a:bodyPr spcFirstLastPara="1" wrap="square" lIns="121900" tIns="121900" rIns="121900" bIns="121900" anchor="t" anchorCtr="0">
            <a:noAutofit/>
          </a:bodyPr>
          <a:lstStyle/>
          <a:p>
            <a:pPr>
              <a:buSzPts val="1600"/>
            </a:pPr>
            <a:r>
              <a:rPr lang="en-US" altLang="zh-TW" sz="1600" b="0" i="0" u="none" strike="noStrike" cap="none" dirty="0">
                <a:solidFill>
                  <a:srgbClr val="000000"/>
                </a:solidFill>
                <a:latin typeface="Arial"/>
                <a:ea typeface="Arial"/>
                <a:cs typeface="Arial"/>
                <a:sym typeface="Arial"/>
              </a:rPr>
              <a:t>SLO:</a:t>
            </a:r>
            <a:r>
              <a:rPr lang="zh-TW" altLang="en-US" sz="1600" b="0" i="0" u="none" strike="noStrike" cap="none" dirty="0">
                <a:solidFill>
                  <a:srgbClr val="000000"/>
                </a:solidFill>
                <a:latin typeface="Arial"/>
                <a:ea typeface="Arial"/>
                <a:cs typeface="Arial"/>
                <a:sym typeface="Arial"/>
              </a:rPr>
              <a:t> </a:t>
            </a:r>
            <a:r>
              <a:rPr lang="en-US" altLang="zh-TW" sz="1600" b="0" i="0" u="none" strike="noStrike" cap="none" dirty="0">
                <a:solidFill>
                  <a:srgbClr val="000000"/>
                </a:solidFill>
                <a:latin typeface="Arial"/>
                <a:ea typeface="Arial"/>
                <a:cs typeface="Arial"/>
                <a:sym typeface="Arial"/>
              </a:rPr>
              <a:t>5 sec </a:t>
            </a:r>
            <a:r>
              <a:rPr lang="zh-TW" altLang="en-US" sz="1600" b="0" i="0" u="none" strike="noStrike" cap="none" dirty="0">
                <a:solidFill>
                  <a:srgbClr val="000000"/>
                </a:solidFill>
                <a:latin typeface="Arial"/>
                <a:ea typeface="Arial"/>
                <a:cs typeface="Arial"/>
                <a:sym typeface="Arial"/>
              </a:rPr>
              <a:t>內完成簡訊發送作業；  </a:t>
            </a:r>
            <a:r>
              <a:rPr lang="en-US" altLang="zh-TW" sz="1600" b="1" i="0" u="none" strike="noStrike" cap="none" dirty="0">
                <a:solidFill>
                  <a:srgbClr val="000000"/>
                </a:solidFill>
                <a:latin typeface="Arial"/>
                <a:ea typeface="Arial"/>
                <a:cs typeface="Arial"/>
                <a:sym typeface="Arial"/>
              </a:rPr>
              <a:t>{</a:t>
            </a:r>
            <a:r>
              <a:rPr lang="zh-TW" sz="1600" b="1" i="0" u="none" strike="noStrike" cap="none" dirty="0">
                <a:solidFill>
                  <a:srgbClr val="000000"/>
                </a:solidFill>
                <a:latin typeface="Arial"/>
                <a:ea typeface="Arial"/>
                <a:cs typeface="Arial"/>
                <a:sym typeface="Arial"/>
              </a:rPr>
              <a:t>A</a:t>
            </a:r>
            <a:r>
              <a:rPr lang="en-US" altLang="zh-TW" sz="1600" b="1" dirty="0"/>
              <a:t>}</a:t>
            </a:r>
            <a:r>
              <a:rPr lang="zh-TW" altLang="en-US" sz="1600" b="1" dirty="0"/>
              <a:t> </a:t>
            </a:r>
            <a:r>
              <a:rPr lang="en-US" altLang="zh-TW" sz="1600" dirty="0"/>
              <a:t>+</a:t>
            </a:r>
            <a:r>
              <a:rPr lang="zh-TW" altLang="en-US" sz="1600" dirty="0"/>
              <a:t> </a:t>
            </a:r>
            <a:r>
              <a:rPr lang="en-US" altLang="zh-TW" sz="1600" b="1" dirty="0"/>
              <a:t>{B}</a:t>
            </a:r>
            <a:r>
              <a:rPr lang="zh-TW" altLang="en-US" sz="1600" b="1" dirty="0"/>
              <a:t> </a:t>
            </a:r>
            <a:r>
              <a:rPr lang="en-US" altLang="zh-TW" sz="1600" dirty="0"/>
              <a:t>+</a:t>
            </a:r>
            <a:r>
              <a:rPr lang="zh-TW" altLang="en-US" sz="1600" dirty="0"/>
              <a:t> </a:t>
            </a:r>
            <a:r>
              <a:rPr lang="en-US" altLang="zh-TW" sz="1600" b="1" dirty="0"/>
              <a:t>{C1}</a:t>
            </a:r>
            <a:r>
              <a:rPr lang="zh-TW" altLang="en-US" sz="1600" b="1" dirty="0"/>
              <a:t> ≦ </a:t>
            </a:r>
            <a:r>
              <a:rPr lang="en-US" altLang="zh-TW" sz="1600" b="1" dirty="0"/>
              <a:t>5 sec</a:t>
            </a:r>
            <a:endParaRPr lang="en-US" altLang="zh-TW"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361"/>
        <p:cNvGrpSpPr/>
        <p:nvPr/>
      </p:nvGrpSpPr>
      <p:grpSpPr>
        <a:xfrm>
          <a:off x="0" y="0"/>
          <a:ext cx="0" cy="0"/>
          <a:chOff x="0" y="0"/>
          <a:chExt cx="0" cy="0"/>
        </a:xfrm>
      </p:grpSpPr>
      <p:sp>
        <p:nvSpPr>
          <p:cNvPr id="363" name="Google Shape;363;p17"/>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a:t>我們期待的目標是? (SLO)</a:t>
            </a:r>
            <a:endParaRPr/>
          </a:p>
        </p:txBody>
      </p:sp>
      <p:sp>
        <p:nvSpPr>
          <p:cNvPr id="362" name="Google Shape;362;p17"/>
          <p:cNvSpPr txBox="1">
            <a:spLocks noGrp="1"/>
          </p:cNvSpPr>
          <p:nvPr>
            <p:ph idx="1"/>
          </p:nvPr>
        </p:nvSpPr>
        <p:spPr>
          <a:prstGeom prst="rect">
            <a:avLst/>
          </a:prstGeom>
          <a:noFill/>
          <a:ln>
            <a:noFill/>
          </a:ln>
        </p:spPr>
        <p:txBody>
          <a:bodyPr spcFirstLastPara="1" wrap="square" lIns="35700" tIns="35700" rIns="35700" bIns="35700" anchor="t" anchorCtr="0">
            <a:noAutofit/>
          </a:bodyPr>
          <a:lstStyle/>
          <a:p>
            <a:pPr marL="0" lvl="0" indent="0" algn="l" rtl="0">
              <a:lnSpc>
                <a:spcPct val="90000"/>
              </a:lnSpc>
              <a:spcBef>
                <a:spcPts val="0"/>
              </a:spcBef>
              <a:spcAft>
                <a:spcPts val="0"/>
              </a:spcAft>
              <a:buSzPts val="1500"/>
              <a:buNone/>
            </a:pPr>
            <a:r>
              <a:rPr lang="zh-TW" dirty="0"/>
              <a:t>業務端的期待: </a:t>
            </a:r>
            <a:endParaRPr lang="en-US" altLang="zh-TW" dirty="0"/>
          </a:p>
          <a:p>
            <a:pPr marL="0" lvl="0" indent="0" algn="l" rtl="0">
              <a:lnSpc>
                <a:spcPct val="90000"/>
              </a:lnSpc>
              <a:spcBef>
                <a:spcPts val="0"/>
              </a:spcBef>
              <a:spcAft>
                <a:spcPts val="0"/>
              </a:spcAft>
              <a:buSzPts val="1500"/>
              <a:buNone/>
            </a:pPr>
            <a:r>
              <a:rPr lang="zh-TW" dirty="0"/>
              <a:t>消費者按下 “發送驗證簡訊”，</a:t>
            </a:r>
            <a:r>
              <a:rPr lang="zh-TW" b="1" dirty="0">
                <a:solidFill>
                  <a:srgbClr val="FF0000"/>
                </a:solidFill>
              </a:rPr>
              <a:t>5 秒內 </a:t>
            </a:r>
            <a:r>
              <a:rPr lang="zh-TW" dirty="0"/>
              <a:t>就要完成送出。</a:t>
            </a:r>
            <a:endParaRPr dirty="0"/>
          </a:p>
          <a:p>
            <a:pPr marL="0" lvl="0" indent="0" algn="l" rtl="0">
              <a:lnSpc>
                <a:spcPct val="90000"/>
              </a:lnSpc>
              <a:spcBef>
                <a:spcPts val="0"/>
              </a:spcBef>
              <a:spcAft>
                <a:spcPts val="0"/>
              </a:spcAft>
              <a:buSzPts val="1500"/>
              <a:buNone/>
            </a:pPr>
            <a:endParaRPr dirty="0"/>
          </a:p>
          <a:p>
            <a:pPr marL="0" lvl="0" indent="0" algn="l" rtl="0">
              <a:lnSpc>
                <a:spcPct val="90000"/>
              </a:lnSpc>
              <a:spcBef>
                <a:spcPts val="0"/>
              </a:spcBef>
              <a:spcAft>
                <a:spcPts val="0"/>
              </a:spcAft>
              <a:buSzPts val="1500"/>
              <a:buNone/>
            </a:pPr>
            <a:endParaRPr dirty="0"/>
          </a:p>
          <a:p>
            <a:pPr marL="0" lvl="0" indent="0" algn="l" rtl="0">
              <a:lnSpc>
                <a:spcPct val="90000"/>
              </a:lnSpc>
              <a:spcBef>
                <a:spcPts val="0"/>
              </a:spcBef>
              <a:spcAft>
                <a:spcPts val="0"/>
              </a:spcAft>
              <a:buSzPts val="1500"/>
              <a:buNone/>
            </a:pPr>
            <a:r>
              <a:rPr lang="zh-TW" dirty="0"/>
              <a:t>工程端的理解:</a:t>
            </a:r>
            <a:endParaRPr dirty="0"/>
          </a:p>
          <a:p>
            <a:pPr marL="0" lvl="0" indent="0" algn="l" rtl="0">
              <a:lnSpc>
                <a:spcPct val="90000"/>
              </a:lnSpc>
              <a:spcBef>
                <a:spcPts val="0"/>
              </a:spcBef>
              <a:spcAft>
                <a:spcPts val="0"/>
              </a:spcAft>
              <a:buSzPts val="1500"/>
              <a:buNone/>
            </a:pPr>
            <a:r>
              <a:rPr lang="zh-TW" dirty="0"/>
              <a:t>( A ) + ( B ) + ( C1 ) + ( </a:t>
            </a:r>
            <a:r>
              <a:rPr lang="zh-TW" dirty="0">
                <a:solidFill>
                  <a:srgbClr val="BFBFBF"/>
                </a:solidFill>
              </a:rPr>
              <a:t>C2: </a:t>
            </a:r>
            <a:r>
              <a:rPr lang="zh-TW" dirty="0">
                <a:solidFill>
                  <a:srgbClr val="B7B7B7"/>
                </a:solidFill>
              </a:rPr>
              <a:t>簡訊商 -&gt; 電信商 -&gt; 手機</a:t>
            </a:r>
            <a:r>
              <a:rPr lang="zh-TW" dirty="0"/>
              <a:t>) &lt; 5 sec</a:t>
            </a:r>
            <a:endParaRPr dirty="0"/>
          </a:p>
        </p:txBody>
      </p:sp>
      <p:sp>
        <p:nvSpPr>
          <p:cNvPr id="364" name="Google Shape;364;p17"/>
          <p:cNvSpPr/>
          <p:nvPr/>
        </p:nvSpPr>
        <p:spPr>
          <a:xfrm rot="-5400000">
            <a:off x="6251448" y="2042848"/>
            <a:ext cx="417094" cy="4806419"/>
          </a:xfrm>
          <a:prstGeom prst="leftBrace">
            <a:avLst>
              <a:gd name="adj1" fmla="val 8333"/>
              <a:gd name="adj2" fmla="val 50000"/>
            </a:avLst>
          </a:prstGeom>
          <a:noFill/>
          <a:ln w="9525"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365" name="Google Shape;365;p17"/>
          <p:cNvSpPr txBox="1"/>
          <p:nvPr/>
        </p:nvSpPr>
        <p:spPr>
          <a:xfrm>
            <a:off x="6334042" y="4789542"/>
            <a:ext cx="4314001"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dirty="0">
                <a:latin typeface="Arial"/>
                <a:ea typeface="Arial"/>
                <a:cs typeface="Arial"/>
                <a:sym typeface="Arial"/>
              </a:rPr>
              <a:t>難以量測, 並非 91APP 內部維運的服務範圍。</a:t>
            </a:r>
            <a:endParaRPr sz="1400" b="0" i="0" u="none" strike="noStrike" cap="none" dirty="0">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TW" sz="1400" b="0" i="0" u="none" strike="noStrike" cap="none" dirty="0">
                <a:latin typeface="Arial"/>
                <a:ea typeface="Arial"/>
                <a:cs typeface="Arial"/>
                <a:sym typeface="Arial"/>
              </a:rPr>
              <a:t>初期定義先排除這個部分。經過觀察，內部系統能在</a:t>
            </a:r>
            <a:endParaRPr sz="1400" b="0" i="0" u="none" strike="noStrike" cap="none" dirty="0">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TW" sz="1400" b="0" i="0" u="none" strike="noStrike" cap="none" dirty="0">
                <a:latin typeface="Arial"/>
                <a:ea typeface="Arial"/>
                <a:cs typeface="Arial"/>
                <a:sym typeface="Arial"/>
              </a:rPr>
              <a:t>5 sec 內完成送出，就能滿足期待。</a:t>
            </a:r>
            <a:endParaRPr sz="1400" b="0" i="0" u="none" strike="noStrike" cap="none" dirty="0">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TW" sz="1400" b="0" i="0" u="none" strike="noStrike" cap="none" dirty="0">
                <a:latin typeface="Arial"/>
                <a:ea typeface="Arial"/>
                <a:cs typeface="Arial"/>
                <a:sym typeface="Arial"/>
              </a:rPr>
              <a:t>取而代之，透過與外部服務商要求 SLA 作為替代。</a:t>
            </a:r>
            <a:endParaRPr sz="1400" b="0" i="0" u="none" strike="noStrike" cap="none" dirty="0">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1" name="Google Shape;371;p18"/>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dirty="0"/>
              <a:t>診斷: </a:t>
            </a:r>
            <a:r>
              <a:rPr lang="zh-TW" sz="3600" dirty="0"/>
              <a:t>有監控數據 (診) 才能找出效能瓶頸的所在 (斷)</a:t>
            </a:r>
            <a:endParaRPr dirty="0"/>
          </a:p>
        </p:txBody>
      </p:sp>
      <p:sp>
        <p:nvSpPr>
          <p:cNvPr id="370" name="Google Shape;370;p18"/>
          <p:cNvSpPr txBox="1">
            <a:spLocks noGrp="1"/>
          </p:cNvSpPr>
          <p:nvPr>
            <p:ph idx="1"/>
          </p:nvPr>
        </p:nvSpPr>
        <p:spPr>
          <a:prstGeom prst="rect">
            <a:avLst/>
          </a:prstGeom>
          <a:noFill/>
          <a:ln>
            <a:noFill/>
          </a:ln>
        </p:spPr>
        <p:txBody>
          <a:bodyPr spcFirstLastPara="1" wrap="square" lIns="35700" tIns="35700" rIns="35700" bIns="35700" anchor="t" anchorCtr="0">
            <a:noAutofit/>
          </a:bodyPr>
          <a:lstStyle/>
          <a:p>
            <a:pPr marL="0" lvl="0" indent="0" algn="l" rtl="0">
              <a:lnSpc>
                <a:spcPct val="150000"/>
              </a:lnSpc>
              <a:spcBef>
                <a:spcPts val="0"/>
              </a:spcBef>
              <a:spcAft>
                <a:spcPts val="0"/>
              </a:spcAft>
              <a:buSzPts val="1500"/>
              <a:buNone/>
            </a:pPr>
            <a:r>
              <a:rPr lang="zh-TW" dirty="0"/>
              <a:t>如果:</a:t>
            </a:r>
            <a:endParaRPr dirty="0"/>
          </a:p>
          <a:p>
            <a:pPr marL="0" lvl="0" indent="0" algn="l" rtl="0">
              <a:lnSpc>
                <a:spcPct val="150000"/>
              </a:lnSpc>
              <a:spcBef>
                <a:spcPts val="0"/>
              </a:spcBef>
              <a:spcAft>
                <a:spcPts val="0"/>
              </a:spcAft>
              <a:buSzPts val="1500"/>
              <a:buNone/>
            </a:pPr>
            <a:r>
              <a:rPr lang="zh-TW" dirty="0"/>
              <a:t>( A ) 的數值過高:	前端系統產生驗證簡訊的速度太慢；</a:t>
            </a:r>
            <a:endParaRPr dirty="0"/>
          </a:p>
          <a:p>
            <a:pPr marL="0" lvl="0" indent="0" algn="l" rtl="0">
              <a:lnSpc>
                <a:spcPct val="150000"/>
              </a:lnSpc>
              <a:spcBef>
                <a:spcPts val="0"/>
              </a:spcBef>
              <a:spcAft>
                <a:spcPts val="0"/>
              </a:spcAft>
              <a:buSzPts val="1500"/>
              <a:buNone/>
            </a:pPr>
            <a:r>
              <a:rPr lang="zh-TW" dirty="0"/>
              <a:t>( B ) 的數值過高:	訊息在 Queue 裡面排隊花太多時間</a:t>
            </a:r>
            <a:endParaRPr dirty="0"/>
          </a:p>
          <a:p>
            <a:pPr marL="0" lvl="0" indent="0" algn="l" rtl="0">
              <a:lnSpc>
                <a:spcPct val="150000"/>
              </a:lnSpc>
              <a:spcBef>
                <a:spcPts val="0"/>
              </a:spcBef>
              <a:spcAft>
                <a:spcPts val="0"/>
              </a:spcAft>
              <a:buSzPts val="1500"/>
              <a:buNone/>
            </a:pPr>
            <a:r>
              <a:rPr lang="zh-TW" dirty="0">
                <a:solidFill>
                  <a:schemeClr val="tx1"/>
                </a:solidFill>
              </a:rPr>
              <a:t>			( D ) 過高, 訊息堆積太多</a:t>
            </a:r>
            <a:endParaRPr dirty="0">
              <a:solidFill>
                <a:schemeClr val="tx1"/>
              </a:solidFill>
            </a:endParaRPr>
          </a:p>
          <a:p>
            <a:pPr marL="0" lvl="0" indent="0" algn="l" rtl="0">
              <a:lnSpc>
                <a:spcPct val="150000"/>
              </a:lnSpc>
              <a:spcBef>
                <a:spcPts val="0"/>
              </a:spcBef>
              <a:spcAft>
                <a:spcPts val="0"/>
              </a:spcAft>
              <a:buSzPts val="1500"/>
              <a:buNone/>
            </a:pPr>
            <a:r>
              <a:rPr lang="zh-TW" dirty="0">
                <a:solidFill>
                  <a:schemeClr val="tx1"/>
                </a:solidFill>
              </a:rPr>
              <a:t>			( D ) 不高, 訊息消化太慢</a:t>
            </a:r>
            <a:endParaRPr dirty="0">
              <a:solidFill>
                <a:schemeClr val="tx1"/>
              </a:solidFill>
            </a:endParaRPr>
          </a:p>
          <a:p>
            <a:pPr marL="0" lvl="0" indent="0" algn="l" rtl="0">
              <a:lnSpc>
                <a:spcPct val="150000"/>
              </a:lnSpc>
              <a:spcBef>
                <a:spcPts val="0"/>
              </a:spcBef>
              <a:spcAft>
                <a:spcPts val="0"/>
              </a:spcAft>
              <a:buSzPts val="1500"/>
              <a:buNone/>
            </a:pPr>
            <a:r>
              <a:rPr lang="zh-TW" dirty="0"/>
              <a:t>( C1 ) 數值過高:	訊息消化太慢 (查詢資料庫，套用訊息內容等等)</a:t>
            </a:r>
            <a:endParaRPr dirty="0"/>
          </a:p>
          <a:p>
            <a:pPr marL="0" lvl="0" indent="0" algn="l" rtl="0">
              <a:lnSpc>
                <a:spcPct val="150000"/>
              </a:lnSpc>
              <a:spcBef>
                <a:spcPts val="0"/>
              </a:spcBef>
              <a:spcAft>
                <a:spcPts val="0"/>
              </a:spcAft>
              <a:buSzPts val="1500"/>
              <a:buNone/>
            </a:pPr>
            <a:r>
              <a:rPr lang="zh-TW" dirty="0"/>
              <a:t>( C2 ) 數值過高:	第三方的處理效能太慢</a:t>
            </a:r>
            <a:endParaRPr dirty="0"/>
          </a:p>
        </p:txBody>
      </p:sp>
      <p:sp>
        <p:nvSpPr>
          <p:cNvPr id="372" name="Google Shape;372;p18"/>
          <p:cNvSpPr/>
          <p:nvPr/>
        </p:nvSpPr>
        <p:spPr>
          <a:xfrm>
            <a:off x="201425" y="3215390"/>
            <a:ext cx="11580900" cy="55200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1867"/>
              <a:buFont typeface="Arial"/>
              <a:buNone/>
            </a:pPr>
            <a:endParaRPr sz="1867" b="1" i="0" u="none" strike="noStrike" cap="none" dirty="0">
              <a:solidFill>
                <a:srgbClr val="FF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867"/>
              <a:buFont typeface="Arial"/>
              <a:buNone/>
            </a:pPr>
            <a:endParaRPr sz="1867" b="1" i="0" u="none" strike="noStrike" cap="none" dirty="0">
              <a:solidFill>
                <a:srgbClr val="FF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867"/>
              <a:buFont typeface="Arial"/>
              <a:buNone/>
            </a:pPr>
            <a:endParaRPr sz="1867" b="1" i="0" u="none" strike="noStrike" cap="none" dirty="0">
              <a:solidFill>
                <a:srgbClr val="FF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867"/>
              <a:buFont typeface="Arial"/>
              <a:buNone/>
            </a:pPr>
            <a:r>
              <a:rPr lang="zh-TW" sz="1867" b="1" i="0" u="none" strike="noStrike" cap="none" dirty="0">
                <a:solidFill>
                  <a:srgbClr val="FF0000"/>
                </a:solidFill>
                <a:latin typeface="Arial"/>
                <a:ea typeface="Arial"/>
                <a:cs typeface="Arial"/>
                <a:sym typeface="Arial"/>
              </a:rPr>
              <a:t>Queue 堆積太多行銷簡訊</a:t>
            </a:r>
            <a:endParaRPr sz="1867" b="1" i="0" u="none" strike="noStrike" cap="none" dirty="0">
              <a:solidFill>
                <a:srgbClr val="FF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fade">
                                      <p:cBhvr>
                                        <p:cTn id="7" dur="10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19"/>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sz="3600" dirty="0"/>
              <a:t>Solution #1, Message Worker Scaleout ... </a:t>
            </a:r>
            <a:endParaRPr sz="3600" dirty="0"/>
          </a:p>
        </p:txBody>
      </p:sp>
      <p:sp>
        <p:nvSpPr>
          <p:cNvPr id="378" name="Google Shape;378;p19"/>
          <p:cNvSpPr/>
          <p:nvPr/>
        </p:nvSpPr>
        <p:spPr>
          <a:xfrm>
            <a:off x="3236767" y="1447700"/>
            <a:ext cx="5159100" cy="3075900"/>
          </a:xfrm>
          <a:prstGeom prst="rect">
            <a:avLst/>
          </a:prstGeom>
          <a:solidFill>
            <a:srgbClr val="FFFFFF"/>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379" name="Google Shape;379;p19"/>
          <p:cNvCxnSpPr/>
          <p:nvPr/>
        </p:nvCxnSpPr>
        <p:spPr>
          <a:xfrm>
            <a:off x="3442400" y="2565367"/>
            <a:ext cx="2995200" cy="0"/>
          </a:xfrm>
          <a:prstGeom prst="straightConnector1">
            <a:avLst/>
          </a:prstGeom>
          <a:noFill/>
          <a:ln w="9525" cap="flat" cmpd="sng">
            <a:solidFill>
              <a:schemeClr val="dk2"/>
            </a:solidFill>
            <a:prstDash val="solid"/>
            <a:round/>
            <a:headEnd type="none" w="sm" len="sm"/>
            <a:tailEnd type="none" w="sm" len="sm"/>
          </a:ln>
        </p:spPr>
      </p:cxnSp>
      <p:cxnSp>
        <p:nvCxnSpPr>
          <p:cNvPr id="380" name="Google Shape;380;p19"/>
          <p:cNvCxnSpPr/>
          <p:nvPr/>
        </p:nvCxnSpPr>
        <p:spPr>
          <a:xfrm>
            <a:off x="3442400" y="3700900"/>
            <a:ext cx="2995200" cy="0"/>
          </a:xfrm>
          <a:prstGeom prst="straightConnector1">
            <a:avLst/>
          </a:prstGeom>
          <a:noFill/>
          <a:ln w="9525" cap="flat" cmpd="sng">
            <a:solidFill>
              <a:schemeClr val="dk2"/>
            </a:solidFill>
            <a:prstDash val="solid"/>
            <a:round/>
            <a:headEnd type="none" w="sm" len="sm"/>
            <a:tailEnd type="none" w="sm" len="sm"/>
          </a:ln>
        </p:spPr>
      </p:cxnSp>
      <p:sp>
        <p:nvSpPr>
          <p:cNvPr id="381" name="Google Shape;381;p19"/>
          <p:cNvSpPr/>
          <p:nvPr/>
        </p:nvSpPr>
        <p:spPr>
          <a:xfrm>
            <a:off x="3335100" y="2636900"/>
            <a:ext cx="321900" cy="9837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82" name="Google Shape;382;p19"/>
          <p:cNvSpPr/>
          <p:nvPr/>
        </p:nvSpPr>
        <p:spPr>
          <a:xfrm>
            <a:off x="4917700" y="2636900"/>
            <a:ext cx="321900" cy="9837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83" name="Google Shape;383;p19"/>
          <p:cNvSpPr/>
          <p:nvPr/>
        </p:nvSpPr>
        <p:spPr>
          <a:xfrm>
            <a:off x="5302200" y="2636900"/>
            <a:ext cx="321900" cy="9837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84" name="Google Shape;384;p19"/>
          <p:cNvSpPr/>
          <p:nvPr/>
        </p:nvSpPr>
        <p:spPr>
          <a:xfrm>
            <a:off x="5686700" y="2636900"/>
            <a:ext cx="321900" cy="9837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85" name="Google Shape;385;p19"/>
          <p:cNvSpPr/>
          <p:nvPr/>
        </p:nvSpPr>
        <p:spPr>
          <a:xfrm>
            <a:off x="6071200" y="2636900"/>
            <a:ext cx="321900" cy="9837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86" name="Google Shape;386;p19"/>
          <p:cNvSpPr/>
          <p:nvPr/>
        </p:nvSpPr>
        <p:spPr>
          <a:xfrm>
            <a:off x="7207500" y="1751700"/>
            <a:ext cx="1600500" cy="706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簡訊發送</a:t>
            </a:r>
            <a:endParaRPr sz="1867" b="0" i="0" u="none" strike="noStrike" cap="none">
              <a:solidFill>
                <a:srgbClr val="000000"/>
              </a:solidFill>
              <a:latin typeface="Arial"/>
              <a:ea typeface="Arial"/>
              <a:cs typeface="Arial"/>
              <a:sym typeface="Arial"/>
            </a:endParaRPr>
          </a:p>
        </p:txBody>
      </p:sp>
      <p:sp>
        <p:nvSpPr>
          <p:cNvPr id="387" name="Google Shape;387;p19"/>
          <p:cNvSpPr/>
          <p:nvPr/>
        </p:nvSpPr>
        <p:spPr>
          <a:xfrm>
            <a:off x="7207500" y="3522100"/>
            <a:ext cx="1600500" cy="706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388" name="Google Shape;388;p19"/>
          <p:cNvCxnSpPr>
            <a:stCxn id="385" idx="3"/>
            <a:endCxn id="386" idx="1"/>
          </p:cNvCxnSpPr>
          <p:nvPr/>
        </p:nvCxnSpPr>
        <p:spPr>
          <a:xfrm rot="10800000" flipH="1">
            <a:off x="6393100" y="2104850"/>
            <a:ext cx="814500" cy="10239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389" name="Google Shape;389;p19"/>
          <p:cNvCxnSpPr>
            <a:stCxn id="386" idx="3"/>
          </p:cNvCxnSpPr>
          <p:nvPr/>
        </p:nvCxnSpPr>
        <p:spPr>
          <a:xfrm>
            <a:off x="8808000" y="2104950"/>
            <a:ext cx="1519200" cy="0"/>
          </a:xfrm>
          <a:prstGeom prst="straightConnector1">
            <a:avLst/>
          </a:prstGeom>
          <a:noFill/>
          <a:ln w="9525" cap="flat" cmpd="sng">
            <a:solidFill>
              <a:schemeClr val="dk2"/>
            </a:solidFill>
            <a:prstDash val="solid"/>
            <a:round/>
            <a:headEnd type="none" w="sm" len="sm"/>
            <a:tailEnd type="triangle" w="med" len="med"/>
          </a:ln>
        </p:spPr>
      </p:cxnSp>
      <p:sp>
        <p:nvSpPr>
          <p:cNvPr id="390" name="Google Shape;390;p19"/>
          <p:cNvSpPr/>
          <p:nvPr/>
        </p:nvSpPr>
        <p:spPr>
          <a:xfrm>
            <a:off x="10327100" y="1751700"/>
            <a:ext cx="1600500" cy="7065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第三方服務</a:t>
            </a:r>
            <a:endParaRPr sz="1867" b="0" i="0" u="none" strike="noStrike" cap="none">
              <a:solidFill>
                <a:srgbClr val="000000"/>
              </a:solidFill>
              <a:latin typeface="Arial"/>
              <a:ea typeface="Arial"/>
              <a:cs typeface="Arial"/>
              <a:sym typeface="Arial"/>
            </a:endParaRPr>
          </a:p>
        </p:txBody>
      </p:sp>
      <p:sp>
        <p:nvSpPr>
          <p:cNvPr id="391" name="Google Shape;391;p19"/>
          <p:cNvSpPr/>
          <p:nvPr/>
        </p:nvSpPr>
        <p:spPr>
          <a:xfrm>
            <a:off x="305667" y="1282300"/>
            <a:ext cx="1984800" cy="1283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前台 (消費者)</a:t>
            </a:r>
            <a:endParaRPr sz="1867" b="0" i="0" u="none" strike="noStrike" cap="none">
              <a:solidFill>
                <a:srgbClr val="000000"/>
              </a:solidFill>
              <a:latin typeface="Arial"/>
              <a:ea typeface="Arial"/>
              <a:cs typeface="Arial"/>
              <a:sym typeface="Arial"/>
            </a:endParaRPr>
          </a:p>
        </p:txBody>
      </p:sp>
      <p:sp>
        <p:nvSpPr>
          <p:cNvPr id="392" name="Google Shape;392;p19"/>
          <p:cNvSpPr/>
          <p:nvPr/>
        </p:nvSpPr>
        <p:spPr>
          <a:xfrm>
            <a:off x="305667" y="3414733"/>
            <a:ext cx="1984800" cy="164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後台 (行銷)</a:t>
            </a:r>
            <a:endParaRPr sz="1867" b="0" i="0" u="none" strike="noStrike" cap="none">
              <a:solidFill>
                <a:srgbClr val="000000"/>
              </a:solidFill>
              <a:latin typeface="Arial"/>
              <a:ea typeface="Arial"/>
              <a:cs typeface="Arial"/>
              <a:sym typeface="Arial"/>
            </a:endParaRPr>
          </a:p>
        </p:txBody>
      </p:sp>
      <p:cxnSp>
        <p:nvCxnSpPr>
          <p:cNvPr id="393" name="Google Shape;393;p19"/>
          <p:cNvCxnSpPr>
            <a:stCxn id="391" idx="3"/>
            <a:endCxn id="378" idx="1"/>
          </p:cNvCxnSpPr>
          <p:nvPr/>
        </p:nvCxnSpPr>
        <p:spPr>
          <a:xfrm>
            <a:off x="2290467" y="1923850"/>
            <a:ext cx="946200" cy="10617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394" name="Google Shape;394;p19"/>
          <p:cNvCxnSpPr>
            <a:stCxn id="392" idx="3"/>
            <a:endCxn id="378" idx="1"/>
          </p:cNvCxnSpPr>
          <p:nvPr/>
        </p:nvCxnSpPr>
        <p:spPr>
          <a:xfrm rot="10800000" flipH="1">
            <a:off x="2290467" y="2985733"/>
            <a:ext cx="946200" cy="1251600"/>
          </a:xfrm>
          <a:prstGeom prst="curvedConnector3">
            <a:avLst>
              <a:gd name="adj1" fmla="val 50006"/>
            </a:avLst>
          </a:prstGeom>
          <a:noFill/>
          <a:ln w="9525" cap="flat" cmpd="sng">
            <a:solidFill>
              <a:schemeClr val="dk2"/>
            </a:solidFill>
            <a:prstDash val="solid"/>
            <a:round/>
            <a:headEnd type="none" w="sm" len="sm"/>
            <a:tailEnd type="triangle" w="med" len="med"/>
          </a:ln>
        </p:spPr>
      </p:cxnSp>
      <p:sp>
        <p:nvSpPr>
          <p:cNvPr id="395" name="Google Shape;395;p19"/>
          <p:cNvSpPr/>
          <p:nvPr/>
        </p:nvSpPr>
        <p:spPr>
          <a:xfrm>
            <a:off x="4510900" y="2636900"/>
            <a:ext cx="321900" cy="9837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96" name="Google Shape;396;p19"/>
          <p:cNvSpPr txBox="1"/>
          <p:nvPr/>
        </p:nvSpPr>
        <p:spPr>
          <a:xfrm>
            <a:off x="3388774" y="4773884"/>
            <a:ext cx="8341671" cy="1283100"/>
          </a:xfrm>
          <a:prstGeom prst="rect">
            <a:avLst/>
          </a:prstGeom>
          <a:noFill/>
          <a:ln>
            <a:noFill/>
          </a:ln>
        </p:spPr>
        <p:txBody>
          <a:bodyPr spcFirstLastPara="1" wrap="square" lIns="121900" tIns="121900" rIns="121900" bIns="121900" anchor="t" anchorCtr="0">
            <a:noAutofit/>
          </a:bodyPr>
          <a:lstStyle/>
          <a:p>
            <a:pPr marL="0" marR="0" lvl="0" indent="0" algn="l" rtl="0">
              <a:lnSpc>
                <a:spcPct val="150000"/>
              </a:lnSpc>
              <a:spcBef>
                <a:spcPts val="0"/>
              </a:spcBef>
              <a:spcAft>
                <a:spcPts val="0"/>
              </a:spcAft>
              <a:buClr>
                <a:srgbClr val="000000"/>
              </a:buClr>
              <a:buSzPts val="1600"/>
              <a:buFont typeface="Arial"/>
              <a:buNone/>
            </a:pPr>
            <a:r>
              <a:rPr lang="zh-TW" sz="1600" b="0" i="0" u="none" strike="noStrike" cap="none" dirty="0">
                <a:solidFill>
                  <a:srgbClr val="000000"/>
                </a:solidFill>
                <a:latin typeface="Arial"/>
                <a:ea typeface="Arial"/>
                <a:cs typeface="Arial"/>
                <a:sym typeface="Arial"/>
              </a:rPr>
              <a:t>如果還未觸及第三方服務的上限，加大 worker 的數量可以提高整體消化速度。</a:t>
            </a:r>
            <a:endParaRPr sz="16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600"/>
              <a:buFont typeface="Arial"/>
              <a:buNone/>
            </a:pPr>
            <a:r>
              <a:rPr lang="zh-TW" sz="1600" b="0" i="0" u="none" strike="noStrike" cap="none" dirty="0">
                <a:solidFill>
                  <a:srgbClr val="000000"/>
                </a:solidFill>
                <a:latin typeface="Arial"/>
                <a:ea typeface="Arial"/>
                <a:cs typeface="Arial"/>
                <a:sym typeface="Arial"/>
              </a:rPr>
              <a:t>代價: 耗用兩倍的運算能力</a:t>
            </a:r>
            <a:endParaRPr sz="16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600"/>
              <a:buFont typeface="Arial"/>
              <a:buNone/>
            </a:pPr>
            <a:r>
              <a:rPr lang="zh-TW" sz="1600" b="0" i="0" u="none" strike="noStrike" cap="none" dirty="0">
                <a:solidFill>
                  <a:srgbClr val="000000"/>
                </a:solidFill>
                <a:latin typeface="Arial"/>
                <a:ea typeface="Arial"/>
                <a:cs typeface="Arial"/>
                <a:sym typeface="Arial"/>
              </a:rPr>
              <a:t>=&gt; </a:t>
            </a:r>
            <a:r>
              <a:rPr lang="zh-TW" sz="1600" b="1" i="0" u="none" strike="noStrike" cap="none" dirty="0">
                <a:solidFill>
                  <a:srgbClr val="FF0000"/>
                </a:solidFill>
                <a:latin typeface="Arial"/>
                <a:ea typeface="Arial"/>
                <a:cs typeface="Arial"/>
                <a:sym typeface="Arial"/>
              </a:rPr>
              <a:t>錢沒花在刀口上</a:t>
            </a:r>
            <a:r>
              <a:rPr lang="zh-TW" sz="1600" b="0" i="0" u="none" strike="noStrike" cap="none" dirty="0">
                <a:solidFill>
                  <a:srgbClr val="000000"/>
                </a:solidFill>
                <a:latin typeface="Arial"/>
                <a:ea typeface="Arial"/>
                <a:cs typeface="Arial"/>
                <a:sym typeface="Arial"/>
              </a:rPr>
              <a:t>，因為不需要被加速的行銷簡訊也被加速了...</a:t>
            </a:r>
            <a:endParaRPr sz="1600" b="0" i="0" u="none" strike="noStrike" cap="none" dirty="0">
              <a:solidFill>
                <a:srgbClr val="000000"/>
              </a:solidFill>
              <a:latin typeface="Arial"/>
              <a:ea typeface="Arial"/>
              <a:cs typeface="Arial"/>
              <a:sym typeface="Arial"/>
            </a:endParaRPr>
          </a:p>
        </p:txBody>
      </p:sp>
      <p:cxnSp>
        <p:nvCxnSpPr>
          <p:cNvPr id="397" name="Google Shape;397;p19"/>
          <p:cNvCxnSpPr/>
          <p:nvPr/>
        </p:nvCxnSpPr>
        <p:spPr>
          <a:xfrm>
            <a:off x="9549333" y="1644400"/>
            <a:ext cx="0" cy="1578300"/>
          </a:xfrm>
          <a:prstGeom prst="straightConnector1">
            <a:avLst/>
          </a:prstGeom>
          <a:noFill/>
          <a:ln w="9525" cap="flat" cmpd="sng">
            <a:solidFill>
              <a:schemeClr val="dk2"/>
            </a:solidFill>
            <a:prstDash val="dash"/>
            <a:round/>
            <a:headEnd type="none" w="sm" len="sm"/>
            <a:tailEnd type="none" w="sm" len="sm"/>
          </a:ln>
        </p:spPr>
      </p:cxnSp>
      <p:sp>
        <p:nvSpPr>
          <p:cNvPr id="398" name="Google Shape;398;p19"/>
          <p:cNvSpPr txBox="1"/>
          <p:nvPr/>
        </p:nvSpPr>
        <p:spPr>
          <a:xfrm>
            <a:off x="9138033" y="3315567"/>
            <a:ext cx="1350000" cy="6009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33"/>
              <a:buFont typeface="Arial"/>
              <a:buNone/>
            </a:pPr>
            <a:r>
              <a:rPr lang="zh-TW" sz="1333" b="0" i="0" u="none" strike="noStrike" cap="none">
                <a:solidFill>
                  <a:srgbClr val="000000"/>
                </a:solidFill>
                <a:latin typeface="Arial"/>
                <a:ea typeface="Arial"/>
                <a:cs typeface="Arial"/>
                <a:sym typeface="Arial"/>
              </a:rPr>
              <a:t>Rate Limiter</a:t>
            </a:r>
            <a:endParaRPr sz="1333" b="0" i="0" u="none" strike="noStrike" cap="none">
              <a:solidFill>
                <a:srgbClr val="000000"/>
              </a:solidFill>
              <a:latin typeface="Arial"/>
              <a:ea typeface="Arial"/>
              <a:cs typeface="Arial"/>
              <a:sym typeface="Arial"/>
            </a:endParaRPr>
          </a:p>
        </p:txBody>
      </p:sp>
      <p:sp>
        <p:nvSpPr>
          <p:cNvPr id="399" name="Google Shape;399;p19"/>
          <p:cNvSpPr/>
          <p:nvPr/>
        </p:nvSpPr>
        <p:spPr>
          <a:xfrm>
            <a:off x="7207500" y="2636900"/>
            <a:ext cx="1600500" cy="706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簡訊發送</a:t>
            </a:r>
            <a:endParaRPr sz="1867" b="0" i="0" u="none" strike="noStrike" cap="none">
              <a:solidFill>
                <a:srgbClr val="000000"/>
              </a:solidFill>
              <a:latin typeface="Arial"/>
              <a:ea typeface="Arial"/>
              <a:cs typeface="Arial"/>
              <a:sym typeface="Arial"/>
            </a:endParaRPr>
          </a:p>
        </p:txBody>
      </p:sp>
      <p:cxnSp>
        <p:nvCxnSpPr>
          <p:cNvPr id="400" name="Google Shape;400;p19"/>
          <p:cNvCxnSpPr>
            <a:stCxn id="385" idx="3"/>
            <a:endCxn id="399" idx="1"/>
          </p:cNvCxnSpPr>
          <p:nvPr/>
        </p:nvCxnSpPr>
        <p:spPr>
          <a:xfrm rot="10800000" flipH="1">
            <a:off x="6393100" y="2990150"/>
            <a:ext cx="814500" cy="1386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401" name="Google Shape;401;p19"/>
          <p:cNvCxnSpPr>
            <a:stCxn id="399" idx="3"/>
            <a:endCxn id="390" idx="1"/>
          </p:cNvCxnSpPr>
          <p:nvPr/>
        </p:nvCxnSpPr>
        <p:spPr>
          <a:xfrm rot="10800000" flipH="1">
            <a:off x="8808000" y="2104850"/>
            <a:ext cx="1519200" cy="885300"/>
          </a:xfrm>
          <a:prstGeom prst="straightConnector1">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0"/>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sz="3600" dirty="0"/>
              <a:t>Solution #2, 降低 Queue Length 的方法 =&gt; 分群組</a:t>
            </a:r>
            <a:endParaRPr sz="3600" dirty="0"/>
          </a:p>
        </p:txBody>
      </p:sp>
      <p:sp>
        <p:nvSpPr>
          <p:cNvPr id="407" name="Google Shape;407;p20"/>
          <p:cNvSpPr/>
          <p:nvPr/>
        </p:nvSpPr>
        <p:spPr>
          <a:xfrm>
            <a:off x="3236767" y="1752500"/>
            <a:ext cx="5159200" cy="3076000"/>
          </a:xfrm>
          <a:prstGeom prst="rect">
            <a:avLst/>
          </a:prstGeom>
          <a:solidFill>
            <a:srgbClr val="FFFFFF"/>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408" name="Google Shape;408;p20"/>
          <p:cNvCxnSpPr/>
          <p:nvPr/>
        </p:nvCxnSpPr>
        <p:spPr>
          <a:xfrm>
            <a:off x="3442400" y="2191933"/>
            <a:ext cx="2995200" cy="0"/>
          </a:xfrm>
          <a:prstGeom prst="straightConnector1">
            <a:avLst/>
          </a:prstGeom>
          <a:noFill/>
          <a:ln w="9525" cap="flat" cmpd="sng">
            <a:solidFill>
              <a:schemeClr val="dk2"/>
            </a:solidFill>
            <a:prstDash val="solid"/>
            <a:round/>
            <a:headEnd type="none" w="sm" len="sm"/>
            <a:tailEnd type="none" w="sm" len="sm"/>
          </a:ln>
        </p:spPr>
      </p:cxnSp>
      <p:cxnSp>
        <p:nvCxnSpPr>
          <p:cNvPr id="409" name="Google Shape;409;p20"/>
          <p:cNvCxnSpPr/>
          <p:nvPr/>
        </p:nvCxnSpPr>
        <p:spPr>
          <a:xfrm>
            <a:off x="3442400" y="3327467"/>
            <a:ext cx="2995200" cy="0"/>
          </a:xfrm>
          <a:prstGeom prst="straightConnector1">
            <a:avLst/>
          </a:prstGeom>
          <a:noFill/>
          <a:ln w="9525" cap="flat" cmpd="sng">
            <a:solidFill>
              <a:schemeClr val="dk2"/>
            </a:solidFill>
            <a:prstDash val="solid"/>
            <a:round/>
            <a:headEnd type="none" w="sm" len="sm"/>
            <a:tailEnd type="none" w="sm" len="sm"/>
          </a:ln>
        </p:spPr>
      </p:cxnSp>
      <p:sp>
        <p:nvSpPr>
          <p:cNvPr id="410" name="Google Shape;410;p20"/>
          <p:cNvSpPr/>
          <p:nvPr/>
        </p:nvSpPr>
        <p:spPr>
          <a:xfrm>
            <a:off x="3335100" y="2263467"/>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11" name="Google Shape;411;p20"/>
          <p:cNvSpPr/>
          <p:nvPr/>
        </p:nvSpPr>
        <p:spPr>
          <a:xfrm>
            <a:off x="7207500" y="20565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簡訊發送 1</a:t>
            </a:r>
            <a:endParaRPr sz="1867" b="0" i="0" u="none" strike="noStrike" cap="none">
              <a:solidFill>
                <a:srgbClr val="000000"/>
              </a:solidFill>
              <a:latin typeface="Arial"/>
              <a:ea typeface="Arial"/>
              <a:cs typeface="Arial"/>
              <a:sym typeface="Arial"/>
            </a:endParaRPr>
          </a:p>
        </p:txBody>
      </p:sp>
      <p:sp>
        <p:nvSpPr>
          <p:cNvPr id="412" name="Google Shape;412;p20"/>
          <p:cNvSpPr/>
          <p:nvPr/>
        </p:nvSpPr>
        <p:spPr>
          <a:xfrm>
            <a:off x="7207500" y="29417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簡訊發送 2</a:t>
            </a:r>
            <a:endParaRPr sz="1867" b="0" i="0" u="none" strike="noStrike" cap="none">
              <a:solidFill>
                <a:srgbClr val="000000"/>
              </a:solidFill>
              <a:latin typeface="Arial"/>
              <a:ea typeface="Arial"/>
              <a:cs typeface="Arial"/>
              <a:sym typeface="Arial"/>
            </a:endParaRPr>
          </a:p>
        </p:txBody>
      </p:sp>
      <p:sp>
        <p:nvSpPr>
          <p:cNvPr id="413" name="Google Shape;413;p20"/>
          <p:cNvSpPr/>
          <p:nvPr/>
        </p:nvSpPr>
        <p:spPr>
          <a:xfrm>
            <a:off x="7207500" y="38269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414" name="Google Shape;414;p20"/>
          <p:cNvCxnSpPr>
            <a:endCxn id="411" idx="1"/>
          </p:cNvCxnSpPr>
          <p:nvPr/>
        </p:nvCxnSpPr>
        <p:spPr>
          <a:xfrm rot="10800000" flipH="1">
            <a:off x="6393000" y="2409700"/>
            <a:ext cx="814500" cy="3456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415" name="Google Shape;415;p20"/>
          <p:cNvCxnSpPr>
            <a:stCxn id="411" idx="3"/>
            <a:endCxn id="416" idx="1"/>
          </p:cNvCxnSpPr>
          <p:nvPr/>
        </p:nvCxnSpPr>
        <p:spPr>
          <a:xfrm>
            <a:off x="8807900" y="2409700"/>
            <a:ext cx="1519200" cy="433800"/>
          </a:xfrm>
          <a:prstGeom prst="straightConnector1">
            <a:avLst/>
          </a:prstGeom>
          <a:noFill/>
          <a:ln w="9525" cap="flat" cmpd="sng">
            <a:solidFill>
              <a:schemeClr val="dk2"/>
            </a:solidFill>
            <a:prstDash val="solid"/>
            <a:round/>
            <a:headEnd type="none" w="sm" len="sm"/>
            <a:tailEnd type="triangle" w="med" len="med"/>
          </a:ln>
        </p:spPr>
      </p:cxnSp>
      <p:sp>
        <p:nvSpPr>
          <p:cNvPr id="416" name="Google Shape;416;p20"/>
          <p:cNvSpPr/>
          <p:nvPr/>
        </p:nvSpPr>
        <p:spPr>
          <a:xfrm>
            <a:off x="10327100" y="2490233"/>
            <a:ext cx="1600400" cy="7064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第三方服務</a:t>
            </a:r>
            <a:endParaRPr sz="1867" b="0" i="0" u="none" strike="noStrike" cap="none">
              <a:solidFill>
                <a:srgbClr val="000000"/>
              </a:solidFill>
              <a:latin typeface="Arial"/>
              <a:ea typeface="Arial"/>
              <a:cs typeface="Arial"/>
              <a:sym typeface="Arial"/>
            </a:endParaRPr>
          </a:p>
        </p:txBody>
      </p:sp>
      <p:sp>
        <p:nvSpPr>
          <p:cNvPr id="417" name="Google Shape;417;p20"/>
          <p:cNvSpPr/>
          <p:nvPr/>
        </p:nvSpPr>
        <p:spPr>
          <a:xfrm>
            <a:off x="305667" y="1587100"/>
            <a:ext cx="1984800" cy="1283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前台 (消費者)</a:t>
            </a:r>
            <a:endParaRPr sz="1867" b="0" i="0" u="none" strike="noStrike" cap="none">
              <a:solidFill>
                <a:srgbClr val="000000"/>
              </a:solidFill>
              <a:latin typeface="Arial"/>
              <a:ea typeface="Arial"/>
              <a:cs typeface="Arial"/>
              <a:sym typeface="Arial"/>
            </a:endParaRPr>
          </a:p>
        </p:txBody>
      </p:sp>
      <p:sp>
        <p:nvSpPr>
          <p:cNvPr id="418" name="Google Shape;418;p20"/>
          <p:cNvSpPr/>
          <p:nvPr/>
        </p:nvSpPr>
        <p:spPr>
          <a:xfrm>
            <a:off x="305667" y="3719533"/>
            <a:ext cx="1984800" cy="164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後台 (行銷)</a:t>
            </a:r>
            <a:endParaRPr sz="1867" b="0" i="0" u="none" strike="noStrike" cap="none">
              <a:solidFill>
                <a:srgbClr val="000000"/>
              </a:solidFill>
              <a:latin typeface="Arial"/>
              <a:ea typeface="Arial"/>
              <a:cs typeface="Arial"/>
              <a:sym typeface="Arial"/>
            </a:endParaRPr>
          </a:p>
        </p:txBody>
      </p:sp>
      <p:cxnSp>
        <p:nvCxnSpPr>
          <p:cNvPr id="419" name="Google Shape;419;p20"/>
          <p:cNvCxnSpPr>
            <a:stCxn id="417" idx="3"/>
            <a:endCxn id="410" idx="1"/>
          </p:cNvCxnSpPr>
          <p:nvPr/>
        </p:nvCxnSpPr>
        <p:spPr>
          <a:xfrm>
            <a:off x="2290467" y="2228700"/>
            <a:ext cx="1044600" cy="526500"/>
          </a:xfrm>
          <a:prstGeom prst="curvedConnector3">
            <a:avLst>
              <a:gd name="adj1" fmla="val 50002"/>
            </a:avLst>
          </a:prstGeom>
          <a:noFill/>
          <a:ln w="9525" cap="flat" cmpd="sng">
            <a:solidFill>
              <a:schemeClr val="dk2"/>
            </a:solidFill>
            <a:prstDash val="solid"/>
            <a:round/>
            <a:headEnd type="none" w="sm" len="sm"/>
            <a:tailEnd type="triangle" w="med" len="med"/>
          </a:ln>
        </p:spPr>
      </p:cxnSp>
      <p:cxnSp>
        <p:nvCxnSpPr>
          <p:cNvPr id="420" name="Google Shape;420;p20"/>
          <p:cNvCxnSpPr>
            <a:stCxn id="418" idx="3"/>
          </p:cNvCxnSpPr>
          <p:nvPr/>
        </p:nvCxnSpPr>
        <p:spPr>
          <a:xfrm rot="10800000" flipH="1">
            <a:off x="2290467" y="3992233"/>
            <a:ext cx="1044900" cy="549900"/>
          </a:xfrm>
          <a:prstGeom prst="curvedConnector3">
            <a:avLst>
              <a:gd name="adj1" fmla="val 49995"/>
            </a:avLst>
          </a:prstGeom>
          <a:noFill/>
          <a:ln w="9525" cap="flat" cmpd="sng">
            <a:solidFill>
              <a:schemeClr val="dk2"/>
            </a:solidFill>
            <a:prstDash val="solid"/>
            <a:round/>
            <a:headEnd type="none" w="sm" len="sm"/>
            <a:tailEnd type="triangle" w="med" len="med"/>
          </a:ln>
        </p:spPr>
      </p:cxnSp>
      <p:cxnSp>
        <p:nvCxnSpPr>
          <p:cNvPr id="421" name="Google Shape;421;p20"/>
          <p:cNvCxnSpPr/>
          <p:nvPr/>
        </p:nvCxnSpPr>
        <p:spPr>
          <a:xfrm>
            <a:off x="9549333" y="2852300"/>
            <a:ext cx="0" cy="464800"/>
          </a:xfrm>
          <a:prstGeom prst="straightConnector1">
            <a:avLst/>
          </a:prstGeom>
          <a:noFill/>
          <a:ln w="9525" cap="flat" cmpd="sng">
            <a:solidFill>
              <a:schemeClr val="dk2"/>
            </a:solidFill>
            <a:prstDash val="dash"/>
            <a:round/>
            <a:headEnd type="none" w="sm" len="sm"/>
            <a:tailEnd type="none" w="sm" len="sm"/>
          </a:ln>
        </p:spPr>
      </p:cxnSp>
      <p:sp>
        <p:nvSpPr>
          <p:cNvPr id="422" name="Google Shape;422;p20"/>
          <p:cNvSpPr txBox="1"/>
          <p:nvPr/>
        </p:nvSpPr>
        <p:spPr>
          <a:xfrm>
            <a:off x="9138033" y="3294733"/>
            <a:ext cx="13500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33"/>
              <a:buFont typeface="Arial"/>
              <a:buNone/>
            </a:pPr>
            <a:r>
              <a:rPr lang="zh-TW" sz="1333" b="0" i="0" u="none" strike="noStrike" cap="none">
                <a:solidFill>
                  <a:srgbClr val="000000"/>
                </a:solidFill>
                <a:latin typeface="Arial"/>
                <a:ea typeface="Arial"/>
                <a:cs typeface="Arial"/>
                <a:sym typeface="Arial"/>
              </a:rPr>
              <a:t>Rate Limiter</a:t>
            </a:r>
            <a:endParaRPr sz="1333" b="0" i="0" u="none" strike="noStrike" cap="none">
              <a:solidFill>
                <a:srgbClr val="000000"/>
              </a:solidFill>
              <a:latin typeface="Arial"/>
              <a:ea typeface="Arial"/>
              <a:cs typeface="Arial"/>
              <a:sym typeface="Arial"/>
            </a:endParaRPr>
          </a:p>
        </p:txBody>
      </p:sp>
      <p:cxnSp>
        <p:nvCxnSpPr>
          <p:cNvPr id="423" name="Google Shape;423;p20"/>
          <p:cNvCxnSpPr/>
          <p:nvPr/>
        </p:nvCxnSpPr>
        <p:spPr>
          <a:xfrm>
            <a:off x="3442400" y="3429000"/>
            <a:ext cx="2995200" cy="0"/>
          </a:xfrm>
          <a:prstGeom prst="straightConnector1">
            <a:avLst/>
          </a:prstGeom>
          <a:noFill/>
          <a:ln w="9525" cap="flat" cmpd="sng">
            <a:solidFill>
              <a:schemeClr val="dk2"/>
            </a:solidFill>
            <a:prstDash val="solid"/>
            <a:round/>
            <a:headEnd type="none" w="sm" len="sm"/>
            <a:tailEnd type="none" w="sm" len="sm"/>
          </a:ln>
        </p:spPr>
      </p:cxnSp>
      <p:cxnSp>
        <p:nvCxnSpPr>
          <p:cNvPr id="424" name="Google Shape;424;p20"/>
          <p:cNvCxnSpPr/>
          <p:nvPr/>
        </p:nvCxnSpPr>
        <p:spPr>
          <a:xfrm>
            <a:off x="3442400" y="4564533"/>
            <a:ext cx="2995200" cy="0"/>
          </a:xfrm>
          <a:prstGeom prst="straightConnector1">
            <a:avLst/>
          </a:prstGeom>
          <a:noFill/>
          <a:ln w="9525" cap="flat" cmpd="sng">
            <a:solidFill>
              <a:schemeClr val="dk2"/>
            </a:solidFill>
            <a:prstDash val="solid"/>
            <a:round/>
            <a:headEnd type="none" w="sm" len="sm"/>
            <a:tailEnd type="none" w="sm" len="sm"/>
          </a:ln>
        </p:spPr>
      </p:cxnSp>
      <p:sp>
        <p:nvSpPr>
          <p:cNvPr id="425" name="Google Shape;425;p20"/>
          <p:cNvSpPr/>
          <p:nvPr/>
        </p:nvSpPr>
        <p:spPr>
          <a:xfrm>
            <a:off x="4917700" y="3500533"/>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26" name="Google Shape;426;p20"/>
          <p:cNvSpPr/>
          <p:nvPr/>
        </p:nvSpPr>
        <p:spPr>
          <a:xfrm>
            <a:off x="5686700" y="3500533"/>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27" name="Google Shape;427;p20"/>
          <p:cNvSpPr/>
          <p:nvPr/>
        </p:nvSpPr>
        <p:spPr>
          <a:xfrm>
            <a:off x="6071200" y="3500533"/>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28" name="Google Shape;428;p20"/>
          <p:cNvSpPr/>
          <p:nvPr/>
        </p:nvSpPr>
        <p:spPr>
          <a:xfrm>
            <a:off x="4510900" y="3500533"/>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29" name="Google Shape;429;p20"/>
          <p:cNvSpPr/>
          <p:nvPr/>
        </p:nvSpPr>
        <p:spPr>
          <a:xfrm>
            <a:off x="6062600" y="2263467"/>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30" name="Google Shape;430;p20"/>
          <p:cNvSpPr/>
          <p:nvPr/>
        </p:nvSpPr>
        <p:spPr>
          <a:xfrm>
            <a:off x="5682400" y="2263467"/>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31" name="Google Shape;431;p20"/>
          <p:cNvSpPr/>
          <p:nvPr/>
        </p:nvSpPr>
        <p:spPr>
          <a:xfrm>
            <a:off x="5302200" y="3500533"/>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32" name="Google Shape;432;p20"/>
          <p:cNvSpPr/>
          <p:nvPr/>
        </p:nvSpPr>
        <p:spPr>
          <a:xfrm>
            <a:off x="3335100" y="3500533"/>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433" name="Google Shape;433;p20"/>
          <p:cNvCxnSpPr>
            <a:stCxn id="427" idx="3"/>
            <a:endCxn id="412" idx="1"/>
          </p:cNvCxnSpPr>
          <p:nvPr/>
        </p:nvCxnSpPr>
        <p:spPr>
          <a:xfrm rot="10800000" flipH="1">
            <a:off x="6393200" y="3294833"/>
            <a:ext cx="814200" cy="6975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434" name="Google Shape;434;p20"/>
          <p:cNvCxnSpPr>
            <a:stCxn id="412" idx="3"/>
            <a:endCxn id="416" idx="1"/>
          </p:cNvCxnSpPr>
          <p:nvPr/>
        </p:nvCxnSpPr>
        <p:spPr>
          <a:xfrm rot="10800000" flipH="1">
            <a:off x="8807900" y="2843400"/>
            <a:ext cx="1519200" cy="451500"/>
          </a:xfrm>
          <a:prstGeom prst="straightConnector1">
            <a:avLst/>
          </a:prstGeom>
          <a:noFill/>
          <a:ln w="9525" cap="flat" cmpd="sng">
            <a:solidFill>
              <a:schemeClr val="dk2"/>
            </a:solidFill>
            <a:prstDash val="solid"/>
            <a:round/>
            <a:headEnd type="none" w="sm" len="sm"/>
            <a:tailEnd type="triangle" w="med" len="med"/>
          </a:ln>
        </p:spPr>
      </p:cxnSp>
      <p:sp>
        <p:nvSpPr>
          <p:cNvPr id="435" name="Google Shape;435;p20"/>
          <p:cNvSpPr txBox="1"/>
          <p:nvPr/>
        </p:nvSpPr>
        <p:spPr>
          <a:xfrm>
            <a:off x="3388767" y="5078667"/>
            <a:ext cx="77120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Arial"/>
                <a:ea typeface="Arial"/>
                <a:cs typeface="Arial"/>
                <a:sym typeface="Arial"/>
              </a:rPr>
              <a:t>區分群組，保留資源優先給 "驗證簡訊"，包含專屬的 Message Queue, Worker, Rate Limiter …</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Arial"/>
                <a:ea typeface="Arial"/>
                <a:cs typeface="Arial"/>
                <a:sym typeface="Arial"/>
              </a:rPr>
              <a:t>資源花在刀口上，完全用於加速驗證簡訊的發送。</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1"/>
          <p:cNvSpPr txBox="1">
            <a:spLocks noGrp="1"/>
          </p:cNvSpPr>
          <p:nvPr>
            <p:ph type="title"/>
          </p:nvPr>
        </p:nvSpPr>
        <p:spPr>
          <a:xfrm>
            <a:off x="831850" y="1709738"/>
            <a:ext cx="10515600" cy="217214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7200"/>
              <a:buFont typeface="Microsoft JhengHei"/>
              <a:buNone/>
            </a:pPr>
            <a:r>
              <a:rPr lang="zh-TW"/>
              <a:t>Q: </a:t>
            </a:r>
            <a:r>
              <a:rPr lang="zh-TW" sz="6000"/>
              <a:t>我當下怎知該怎麼做?</a:t>
            </a:r>
            <a:endParaRPr sz="6000"/>
          </a:p>
        </p:txBody>
      </p:sp>
      <p:sp>
        <p:nvSpPr>
          <p:cNvPr id="441" name="Google Shape;441;p21"/>
          <p:cNvSpPr txBox="1">
            <a:spLocks noGrp="1"/>
          </p:cNvSpPr>
          <p:nvPr>
            <p:ph type="body" idx="1"/>
          </p:nvPr>
        </p:nvSpPr>
        <p:spPr>
          <a:xfrm>
            <a:off x="831850" y="3881887"/>
            <a:ext cx="10515600" cy="22077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000"/>
              <a:buNone/>
            </a:pPr>
            <a:endParaRPr/>
          </a:p>
          <a:p>
            <a:pPr marL="0" lvl="0" indent="0" algn="l" rtl="0">
              <a:lnSpc>
                <a:spcPct val="90000"/>
              </a:lnSpc>
              <a:spcBef>
                <a:spcPts val="0"/>
              </a:spcBef>
              <a:spcAft>
                <a:spcPts val="0"/>
              </a:spcAft>
              <a:buClr>
                <a:schemeClr val="lt1"/>
              </a:buClr>
              <a:buSzPts val="4000"/>
              <a:buNone/>
            </a:pPr>
            <a:r>
              <a:rPr lang="zh-TW" sz="4000"/>
              <a:t>想辦法擁有“上帝視角”。</a:t>
            </a:r>
            <a:br>
              <a:rPr lang="zh-TW" sz="4000"/>
            </a:br>
            <a:r>
              <a:rPr lang="zh-TW"/>
              <a:t>把你需要的指標，放到監控系統內</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22"/>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sz="3600" dirty="0"/>
              <a:t>目標導向: 從開發的第一天，就弄清楚你期待的 SLO ...</a:t>
            </a:r>
            <a:endParaRPr sz="3600" dirty="0"/>
          </a:p>
        </p:txBody>
      </p:sp>
      <p:sp>
        <p:nvSpPr>
          <p:cNvPr id="446" name="Google Shape;446;p22"/>
          <p:cNvSpPr txBox="1">
            <a:spLocks noGrp="1"/>
          </p:cNvSpPr>
          <p:nvPr>
            <p:ph type="body" idx="1"/>
          </p:nvPr>
        </p:nvSpPr>
        <p:spPr>
          <a:prstGeom prst="rect">
            <a:avLst/>
          </a:prstGeom>
          <a:noFill/>
          <a:ln>
            <a:noFill/>
          </a:ln>
        </p:spPr>
        <p:txBody>
          <a:bodyPr spcFirstLastPara="1" wrap="square" lIns="35700" tIns="35700" rIns="35700" bIns="35700" anchor="t" anchorCtr="0">
            <a:noAutofit/>
          </a:bodyPr>
          <a:lstStyle/>
          <a:p>
            <a:pPr marL="0" lvl="0" indent="0" algn="l" rtl="0">
              <a:lnSpc>
                <a:spcPct val="150000"/>
              </a:lnSpc>
              <a:spcBef>
                <a:spcPts val="0"/>
              </a:spcBef>
              <a:spcAft>
                <a:spcPts val="0"/>
              </a:spcAft>
              <a:buSzPts val="1500"/>
              <a:buNone/>
            </a:pPr>
            <a:r>
              <a:rPr lang="zh-TW" b="1" dirty="0">
                <a:solidFill>
                  <a:schemeClr val="dk1"/>
                </a:solidFill>
              </a:rPr>
              <a:t>定義</a:t>
            </a:r>
            <a:r>
              <a:rPr lang="zh-TW" dirty="0">
                <a:solidFill>
                  <a:schemeClr val="dk1"/>
                </a:solidFill>
              </a:rPr>
              <a:t>: 消費者按下 "發送驗證簡訊"，</a:t>
            </a:r>
            <a:r>
              <a:rPr lang="zh-TW" b="1" dirty="0">
                <a:solidFill>
                  <a:srgbClr val="FF0000"/>
                </a:solidFill>
              </a:rPr>
              <a:t>5 秒內 </a:t>
            </a:r>
            <a:r>
              <a:rPr lang="zh-TW" dirty="0">
                <a:solidFill>
                  <a:schemeClr val="dk1"/>
                </a:solidFill>
              </a:rPr>
              <a:t>就要送到手機上</a:t>
            </a:r>
            <a:endParaRPr dirty="0">
              <a:solidFill>
                <a:schemeClr val="dk1"/>
              </a:solidFill>
            </a:endParaRPr>
          </a:p>
          <a:p>
            <a:pPr marL="0" lvl="0" indent="0" algn="l" rtl="0">
              <a:lnSpc>
                <a:spcPct val="150000"/>
              </a:lnSpc>
              <a:spcBef>
                <a:spcPts val="0"/>
              </a:spcBef>
              <a:spcAft>
                <a:spcPts val="0"/>
              </a:spcAft>
              <a:buSzPts val="1500"/>
              <a:buNone/>
            </a:pPr>
            <a:r>
              <a:rPr lang="zh-TW" b="1" dirty="0">
                <a:solidFill>
                  <a:schemeClr val="dk1"/>
                </a:solidFill>
              </a:rPr>
              <a:t>拆解</a:t>
            </a:r>
            <a:r>
              <a:rPr lang="zh-TW" dirty="0">
                <a:solidFill>
                  <a:schemeClr val="dk1"/>
                </a:solidFill>
              </a:rPr>
              <a:t>: 這 5 秒內總共要完成哪些事情?</a:t>
            </a:r>
            <a:endParaRPr dirty="0">
              <a:solidFill>
                <a:schemeClr val="dk1"/>
              </a:solidFill>
            </a:endParaRPr>
          </a:p>
          <a:p>
            <a:pPr marL="0" lvl="0" indent="0" algn="l" rtl="0">
              <a:lnSpc>
                <a:spcPct val="150000"/>
              </a:lnSpc>
              <a:spcBef>
                <a:spcPts val="0"/>
              </a:spcBef>
              <a:spcAft>
                <a:spcPts val="0"/>
              </a:spcAft>
              <a:buSzPts val="1500"/>
              <a:buNone/>
            </a:pPr>
            <a:r>
              <a:rPr lang="zh-TW" b="1" dirty="0">
                <a:solidFill>
                  <a:schemeClr val="dk1"/>
                </a:solidFill>
              </a:rPr>
              <a:t>盤點</a:t>
            </a:r>
            <a:r>
              <a:rPr lang="zh-TW" dirty="0">
                <a:solidFill>
                  <a:schemeClr val="dk1"/>
                </a:solidFill>
              </a:rPr>
              <a:t>: 我能掌握哪些指標?</a:t>
            </a:r>
            <a:endParaRPr dirty="0">
              <a:solidFill>
                <a:schemeClr val="dk1"/>
              </a:solidFill>
            </a:endParaRPr>
          </a:p>
          <a:p>
            <a:pPr marL="0" lvl="0" indent="0" algn="l" rtl="0">
              <a:lnSpc>
                <a:spcPct val="150000"/>
              </a:lnSpc>
              <a:spcBef>
                <a:spcPts val="0"/>
              </a:spcBef>
              <a:spcAft>
                <a:spcPts val="0"/>
              </a:spcAft>
              <a:buSzPts val="1500"/>
              <a:buNone/>
            </a:pPr>
            <a:r>
              <a:rPr lang="zh-TW" b="1" dirty="0">
                <a:solidFill>
                  <a:schemeClr val="dk1"/>
                </a:solidFill>
              </a:rPr>
              <a:t>改善</a:t>
            </a:r>
            <a:r>
              <a:rPr lang="zh-TW" dirty="0">
                <a:solidFill>
                  <a:schemeClr val="dk1"/>
                </a:solidFill>
              </a:rPr>
              <a:t>: 如何處理我無法掌握的指標? (為了維運而設計)</a:t>
            </a:r>
            <a:endParaRPr dirty="0">
              <a:solidFill>
                <a:schemeClr val="dk1"/>
              </a:solidFill>
            </a:endParaRPr>
          </a:p>
          <a:p>
            <a:pPr marL="0" lvl="0" indent="0" algn="l" rtl="0">
              <a:lnSpc>
                <a:spcPct val="150000"/>
              </a:lnSpc>
              <a:spcBef>
                <a:spcPts val="0"/>
              </a:spcBef>
              <a:spcAft>
                <a:spcPts val="0"/>
              </a:spcAft>
              <a:buSzPts val="1500"/>
              <a:buNone/>
            </a:pPr>
            <a:r>
              <a:rPr lang="zh-TW" b="1" dirty="0">
                <a:solidFill>
                  <a:schemeClr val="dk1"/>
                </a:solidFill>
              </a:rPr>
              <a:t>行動</a:t>
            </a:r>
            <a:r>
              <a:rPr lang="zh-TW" dirty="0">
                <a:solidFill>
                  <a:schemeClr val="dk1"/>
                </a:solidFill>
              </a:rPr>
              <a:t>: 善用監控的服務，透過 logs 分析，或是 metrics API 來達成</a:t>
            </a:r>
            <a:endParaRPr dirty="0">
              <a:solidFill>
                <a:schemeClr val="dk1"/>
              </a:solidFill>
            </a:endParaRPr>
          </a:p>
          <a:p>
            <a:pPr marL="0" lvl="0" indent="0" algn="l" rtl="0">
              <a:lnSpc>
                <a:spcPct val="150000"/>
              </a:lnSpc>
              <a:spcBef>
                <a:spcPts val="0"/>
              </a:spcBef>
              <a:spcAft>
                <a:spcPts val="0"/>
              </a:spcAft>
              <a:buSzPts val="1500"/>
              <a:buNone/>
            </a:pPr>
            <a:endParaRPr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AB0C1FF3-F808-4943-9F22-707427502B88}"/>
              </a:ext>
            </a:extLst>
          </p:cNvPr>
          <p:cNvSpPr>
            <a:spLocks noGrp="1"/>
          </p:cNvSpPr>
          <p:nvPr>
            <p:ph type="title"/>
          </p:nvPr>
        </p:nvSpPr>
        <p:spPr/>
        <p:txBody>
          <a:bodyPr/>
          <a:lstStyle/>
          <a:p>
            <a:r>
              <a:rPr lang="zh-TW" altLang="en-US" dirty="0"/>
              <a:t>講師簡介</a:t>
            </a:r>
            <a:r>
              <a:rPr lang="en-US" altLang="zh-TW" dirty="0"/>
              <a:t>:</a:t>
            </a:r>
            <a:r>
              <a:rPr lang="zh-TW" altLang="en-US" dirty="0"/>
              <a:t> </a:t>
            </a:r>
            <a:r>
              <a:rPr lang="en-US" altLang="zh-TW" dirty="0"/>
              <a:t>Andrew Wu</a:t>
            </a:r>
            <a:endParaRPr lang="en-US" dirty="0"/>
          </a:p>
        </p:txBody>
      </p:sp>
      <p:sp>
        <p:nvSpPr>
          <p:cNvPr id="4" name="內容版面配置區 3">
            <a:extLst>
              <a:ext uri="{FF2B5EF4-FFF2-40B4-BE49-F238E27FC236}">
                <a16:creationId xmlns:a16="http://schemas.microsoft.com/office/drawing/2014/main" id="{0DA8CFC5-4778-4E31-AEDC-9D879040A04C}"/>
              </a:ext>
            </a:extLst>
          </p:cNvPr>
          <p:cNvSpPr>
            <a:spLocks noGrp="1"/>
          </p:cNvSpPr>
          <p:nvPr>
            <p:ph idx="1"/>
          </p:nvPr>
        </p:nvSpPr>
        <p:spPr/>
        <p:txBody>
          <a:bodyPr>
            <a:normAutofit fontScale="92500" lnSpcReduction="20000"/>
          </a:bodyPr>
          <a:lstStyle/>
          <a:p>
            <a:pPr marL="0" indent="0">
              <a:buNone/>
            </a:pPr>
            <a:r>
              <a:rPr lang="zh-TW" altLang="en-US" dirty="0"/>
              <a:t>現職</a:t>
            </a:r>
            <a:r>
              <a:rPr lang="en-US" altLang="zh-TW" dirty="0"/>
              <a:t>: </a:t>
            </a:r>
            <a:r>
              <a:rPr lang="zh-TW" altLang="en-US" dirty="0"/>
              <a:t> </a:t>
            </a:r>
            <a:r>
              <a:rPr lang="en-US" altLang="zh-TW" dirty="0"/>
              <a:t>91APP Chief Architect</a:t>
            </a:r>
          </a:p>
          <a:p>
            <a:pPr marL="0" indent="0">
              <a:buNone/>
            </a:pPr>
            <a:r>
              <a:rPr lang="en-US" altLang="zh-TW" sz="2000" dirty="0"/>
              <a:t>	 </a:t>
            </a:r>
            <a:r>
              <a:rPr lang="zh-TW" altLang="en-US" sz="2000" dirty="0"/>
              <a:t>負責帶領</a:t>
            </a:r>
            <a:r>
              <a:rPr lang="en-US" altLang="zh-TW" sz="2000" dirty="0"/>
              <a:t>:</a:t>
            </a:r>
            <a:r>
              <a:rPr lang="zh-TW" altLang="en-US" sz="2000" dirty="0"/>
              <a:t> 產品研發聯合處 </a:t>
            </a:r>
            <a:r>
              <a:rPr lang="en-US" altLang="zh-TW" sz="2000" dirty="0"/>
              <a:t>/ </a:t>
            </a:r>
            <a:r>
              <a:rPr lang="zh-TW" altLang="en-US" sz="2000" dirty="0"/>
              <a:t>架構設計部</a:t>
            </a:r>
            <a:r>
              <a:rPr lang="en-US" altLang="zh-TW" sz="2000" dirty="0"/>
              <a:t>, </a:t>
            </a:r>
            <a:r>
              <a:rPr lang="zh-TW" altLang="en-US" sz="2000" dirty="0"/>
              <a:t>執行架構改善與規劃；</a:t>
            </a:r>
            <a:endParaRPr lang="en-US" altLang="zh-TW" sz="2000" dirty="0"/>
          </a:p>
          <a:p>
            <a:pPr marL="0" indent="0">
              <a:buNone/>
            </a:pPr>
            <a:r>
              <a:rPr lang="en-US" altLang="zh-TW" sz="2000" dirty="0"/>
              <a:t>	</a:t>
            </a:r>
            <a:r>
              <a:rPr lang="zh-TW" altLang="en-US" sz="2000" dirty="0"/>
              <a:t> 核心服務設計開發；以及大型整合專案的推動。</a:t>
            </a:r>
            <a:endParaRPr lang="en-US" altLang="zh-TW" sz="2000" dirty="0"/>
          </a:p>
          <a:p>
            <a:pPr marL="0" indent="0">
              <a:buNone/>
            </a:pPr>
            <a:endParaRPr lang="en-US" altLang="zh-TW" dirty="0"/>
          </a:p>
          <a:p>
            <a:pPr marL="0" indent="0">
              <a:buNone/>
            </a:pPr>
            <a:r>
              <a:rPr lang="zh-TW" altLang="en-US" dirty="0"/>
              <a:t>現任</a:t>
            </a:r>
            <a:r>
              <a:rPr lang="en-US" altLang="zh-TW" dirty="0"/>
              <a:t>:  Microsoft MVP ( Azure,</a:t>
            </a:r>
            <a:r>
              <a:rPr lang="zh-TW" altLang="en-US" dirty="0"/>
              <a:t> </a:t>
            </a:r>
            <a:r>
              <a:rPr lang="en-US" altLang="zh-TW" dirty="0"/>
              <a:t>2016 ~ </a:t>
            </a:r>
            <a:r>
              <a:rPr lang="zh-TW" altLang="en-US" dirty="0"/>
              <a:t>至今</a:t>
            </a:r>
            <a:r>
              <a:rPr lang="en-US" altLang="zh-TW" dirty="0"/>
              <a:t> )</a:t>
            </a:r>
            <a:br>
              <a:rPr lang="en-US" altLang="zh-TW" dirty="0"/>
            </a:br>
            <a:endParaRPr lang="en-US" altLang="zh-TW" dirty="0"/>
          </a:p>
          <a:p>
            <a:pPr marL="0" indent="0">
              <a:buNone/>
            </a:pPr>
            <a:r>
              <a:rPr lang="zh-TW" altLang="en-US" dirty="0"/>
              <a:t>專長與個人期許</a:t>
            </a:r>
            <a:r>
              <a:rPr lang="en-US" altLang="zh-TW" dirty="0"/>
              <a:t>:</a:t>
            </a:r>
            <a:endParaRPr lang="en-US" altLang="zh-TW" sz="2000" dirty="0"/>
          </a:p>
          <a:p>
            <a:pPr marL="0" indent="0">
              <a:buNone/>
            </a:pPr>
            <a:r>
              <a:rPr lang="en-US" altLang="zh-TW" sz="2000" dirty="0"/>
              <a:t>	</a:t>
            </a:r>
            <a:r>
              <a:rPr lang="zh-TW" altLang="en-US" sz="2000" dirty="0"/>
              <a:t>談論各種軟體開發與設計的大小事，有 </a:t>
            </a:r>
            <a:r>
              <a:rPr lang="en-US" altLang="zh-TW" sz="2000" dirty="0"/>
              <a:t>20 </a:t>
            </a:r>
            <a:r>
              <a:rPr lang="zh-TW" altLang="en-US" sz="2000" dirty="0"/>
              <a:t>年的大型與雲端服務的開發經驗。</a:t>
            </a:r>
            <a:endParaRPr lang="en-US" altLang="zh-TW" sz="2000" dirty="0"/>
          </a:p>
          <a:p>
            <a:pPr marL="0" indent="0">
              <a:buNone/>
            </a:pPr>
            <a:r>
              <a:rPr lang="en-US" altLang="zh-TW" sz="2000" dirty="0"/>
              <a:t>	</a:t>
            </a:r>
            <a:r>
              <a:rPr lang="zh-TW" altLang="en-US" sz="2000" dirty="0"/>
              <a:t>喜歡研究各種技術背後的原理與實作細節，期許自己做個優秀的系統架構師。</a:t>
            </a:r>
          </a:p>
          <a:p>
            <a:pPr marL="0" indent="0">
              <a:buNone/>
            </a:pPr>
            <a:endParaRPr lang="zh-TW" altLang="en-US" sz="2000" dirty="0"/>
          </a:p>
          <a:p>
            <a:pPr marL="0" indent="0">
              <a:buNone/>
            </a:pPr>
            <a:r>
              <a:rPr lang="en-US" altLang="zh-TW" sz="2000" dirty="0"/>
              <a:t>	</a:t>
            </a:r>
            <a:r>
              <a:rPr lang="zh-TW" altLang="en-US" sz="2000" dirty="0"/>
              <a:t>主題以</a:t>
            </a:r>
            <a:r>
              <a:rPr lang="en-US" altLang="zh-TW" sz="2000" dirty="0"/>
              <a:t>: .NET / C# / OOP / Container / Cloud Native / DevOps </a:t>
            </a:r>
            <a:r>
              <a:rPr lang="zh-TW" altLang="en-US" sz="2000" dirty="0"/>
              <a:t>為主軸，同時在</a:t>
            </a:r>
            <a:endParaRPr lang="en-US" altLang="zh-TW" sz="2000" dirty="0"/>
          </a:p>
          <a:p>
            <a:pPr marL="0" indent="0">
              <a:buNone/>
            </a:pPr>
            <a:r>
              <a:rPr lang="en-US" altLang="zh-TW" sz="2000" dirty="0"/>
              <a:t>	</a:t>
            </a:r>
            <a:r>
              <a:rPr lang="zh-TW" altLang="en-US" sz="2000" dirty="0"/>
              <a:t>部落格上也持續分享相關主題的一系列文章。期許能將這些實作經驗分享到社群。</a:t>
            </a:r>
            <a:endParaRPr lang="en-US" altLang="zh-TW" sz="2000" dirty="0"/>
          </a:p>
        </p:txBody>
      </p:sp>
      <p:pic>
        <p:nvPicPr>
          <p:cNvPr id="1026" name="Picture 2">
            <a:extLst>
              <a:ext uri="{FF2B5EF4-FFF2-40B4-BE49-F238E27FC236}">
                <a16:creationId xmlns:a16="http://schemas.microsoft.com/office/drawing/2014/main" id="{C1365F92-1233-4958-B453-EAD9BA751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800" y="2900948"/>
            <a:ext cx="1973580" cy="9108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91APP Logo">
            <a:extLst>
              <a:ext uri="{FF2B5EF4-FFF2-40B4-BE49-F238E27FC236}">
                <a16:creationId xmlns:a16="http://schemas.microsoft.com/office/drawing/2014/main" id="{9171444D-81AB-476A-9C93-6496494DCA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488" b="16488"/>
          <a:stretch/>
        </p:blipFill>
        <p:spPr bwMode="auto">
          <a:xfrm>
            <a:off x="9829800" y="2007156"/>
            <a:ext cx="1973580" cy="712261"/>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74B408FA-E20A-4188-B70B-32242FB3EE9C}"/>
              </a:ext>
            </a:extLst>
          </p:cNvPr>
          <p:cNvSpPr txBox="1"/>
          <p:nvPr/>
        </p:nvSpPr>
        <p:spPr>
          <a:xfrm>
            <a:off x="0" y="6488668"/>
            <a:ext cx="4193969" cy="369332"/>
          </a:xfrm>
          <a:prstGeom prst="rect">
            <a:avLst/>
          </a:prstGeom>
          <a:noFill/>
        </p:spPr>
        <p:txBody>
          <a:bodyPr wrap="none" rtlCol="0">
            <a:spAutoFit/>
          </a:bodyPr>
          <a:lstStyle/>
          <a:p>
            <a:r>
              <a:rPr lang="en-US" dirty="0"/>
              <a:t>https://columns.chicken-house.net/about/</a:t>
            </a:r>
          </a:p>
        </p:txBody>
      </p:sp>
    </p:spTree>
    <p:extLst>
      <p:ext uri="{BB962C8B-B14F-4D97-AF65-F5344CB8AC3E}">
        <p14:creationId xmlns:p14="http://schemas.microsoft.com/office/powerpoint/2010/main" val="2752158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23"/>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a:t>SLI: 我們監控了什麼?</a:t>
            </a:r>
            <a:endParaRPr/>
          </a:p>
        </p:txBody>
      </p:sp>
      <p:sp>
        <p:nvSpPr>
          <p:cNvPr id="453" name="Google Shape;453;p23"/>
          <p:cNvSpPr/>
          <p:nvPr/>
        </p:nvSpPr>
        <p:spPr>
          <a:xfrm>
            <a:off x="3236767" y="1752500"/>
            <a:ext cx="5159200" cy="3076000"/>
          </a:xfrm>
          <a:prstGeom prst="rect">
            <a:avLst/>
          </a:prstGeom>
          <a:solidFill>
            <a:srgbClr val="FFFFFF"/>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454" name="Google Shape;454;p23"/>
          <p:cNvCxnSpPr/>
          <p:nvPr/>
        </p:nvCxnSpPr>
        <p:spPr>
          <a:xfrm>
            <a:off x="3442400" y="2870167"/>
            <a:ext cx="2995200" cy="0"/>
          </a:xfrm>
          <a:prstGeom prst="straightConnector1">
            <a:avLst/>
          </a:prstGeom>
          <a:noFill/>
          <a:ln w="9525" cap="flat" cmpd="sng">
            <a:solidFill>
              <a:schemeClr val="dk2"/>
            </a:solidFill>
            <a:prstDash val="solid"/>
            <a:round/>
            <a:headEnd type="none" w="sm" len="sm"/>
            <a:tailEnd type="none" w="sm" len="sm"/>
          </a:ln>
        </p:spPr>
      </p:cxnSp>
      <p:cxnSp>
        <p:nvCxnSpPr>
          <p:cNvPr id="455" name="Google Shape;455;p23"/>
          <p:cNvCxnSpPr/>
          <p:nvPr/>
        </p:nvCxnSpPr>
        <p:spPr>
          <a:xfrm>
            <a:off x="3442400" y="4005700"/>
            <a:ext cx="2995200" cy="0"/>
          </a:xfrm>
          <a:prstGeom prst="straightConnector1">
            <a:avLst/>
          </a:prstGeom>
          <a:noFill/>
          <a:ln w="9525" cap="flat" cmpd="sng">
            <a:solidFill>
              <a:schemeClr val="dk2"/>
            </a:solidFill>
            <a:prstDash val="solid"/>
            <a:round/>
            <a:headEnd type="none" w="sm" len="sm"/>
            <a:tailEnd type="none" w="sm" len="sm"/>
          </a:ln>
        </p:spPr>
      </p:cxnSp>
      <p:sp>
        <p:nvSpPr>
          <p:cNvPr id="456" name="Google Shape;456;p23"/>
          <p:cNvSpPr/>
          <p:nvPr/>
        </p:nvSpPr>
        <p:spPr>
          <a:xfrm>
            <a:off x="3335100" y="2941700"/>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57" name="Google Shape;457;p23"/>
          <p:cNvSpPr/>
          <p:nvPr/>
        </p:nvSpPr>
        <p:spPr>
          <a:xfrm>
            <a:off x="49177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58" name="Google Shape;458;p23"/>
          <p:cNvSpPr/>
          <p:nvPr/>
        </p:nvSpPr>
        <p:spPr>
          <a:xfrm>
            <a:off x="5302200" y="2941700"/>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59" name="Google Shape;459;p23"/>
          <p:cNvSpPr/>
          <p:nvPr/>
        </p:nvSpPr>
        <p:spPr>
          <a:xfrm>
            <a:off x="56867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60" name="Google Shape;460;p23"/>
          <p:cNvSpPr/>
          <p:nvPr/>
        </p:nvSpPr>
        <p:spPr>
          <a:xfrm>
            <a:off x="60712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61" name="Google Shape;461;p23"/>
          <p:cNvSpPr/>
          <p:nvPr/>
        </p:nvSpPr>
        <p:spPr>
          <a:xfrm>
            <a:off x="7207500" y="20565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簡訊發送</a:t>
            </a:r>
            <a:endParaRPr sz="1867" b="0" i="0" u="none" strike="noStrike" cap="none">
              <a:solidFill>
                <a:srgbClr val="000000"/>
              </a:solidFill>
              <a:latin typeface="Arial"/>
              <a:ea typeface="Arial"/>
              <a:cs typeface="Arial"/>
              <a:sym typeface="Arial"/>
            </a:endParaRPr>
          </a:p>
        </p:txBody>
      </p:sp>
      <p:sp>
        <p:nvSpPr>
          <p:cNvPr id="462" name="Google Shape;462;p23"/>
          <p:cNvSpPr/>
          <p:nvPr/>
        </p:nvSpPr>
        <p:spPr>
          <a:xfrm>
            <a:off x="7207500" y="29417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63" name="Google Shape;463;p23"/>
          <p:cNvSpPr/>
          <p:nvPr/>
        </p:nvSpPr>
        <p:spPr>
          <a:xfrm>
            <a:off x="7207500" y="38269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464" name="Google Shape;464;p23"/>
          <p:cNvCxnSpPr>
            <a:stCxn id="460" idx="3"/>
            <a:endCxn id="461" idx="1"/>
          </p:cNvCxnSpPr>
          <p:nvPr/>
        </p:nvCxnSpPr>
        <p:spPr>
          <a:xfrm rot="10800000" flipH="1">
            <a:off x="6393200" y="2409600"/>
            <a:ext cx="814200" cy="10239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465" name="Google Shape;465;p23"/>
          <p:cNvCxnSpPr>
            <a:stCxn id="461" idx="3"/>
          </p:cNvCxnSpPr>
          <p:nvPr/>
        </p:nvCxnSpPr>
        <p:spPr>
          <a:xfrm>
            <a:off x="8807900" y="2409700"/>
            <a:ext cx="1519200" cy="0"/>
          </a:xfrm>
          <a:prstGeom prst="straightConnector1">
            <a:avLst/>
          </a:prstGeom>
          <a:noFill/>
          <a:ln w="9525" cap="flat" cmpd="sng">
            <a:solidFill>
              <a:schemeClr val="dk2"/>
            </a:solidFill>
            <a:prstDash val="solid"/>
            <a:round/>
            <a:headEnd type="none" w="sm" len="sm"/>
            <a:tailEnd type="triangle" w="med" len="med"/>
          </a:ln>
        </p:spPr>
      </p:cxnSp>
      <p:sp>
        <p:nvSpPr>
          <p:cNvPr id="466" name="Google Shape;466;p23"/>
          <p:cNvSpPr/>
          <p:nvPr/>
        </p:nvSpPr>
        <p:spPr>
          <a:xfrm>
            <a:off x="10327100" y="2056500"/>
            <a:ext cx="1600400" cy="7064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第三方服務</a:t>
            </a:r>
            <a:endParaRPr sz="1867" b="0" i="0" u="none" strike="noStrike" cap="none">
              <a:solidFill>
                <a:srgbClr val="000000"/>
              </a:solidFill>
              <a:latin typeface="Arial"/>
              <a:ea typeface="Arial"/>
              <a:cs typeface="Arial"/>
              <a:sym typeface="Arial"/>
            </a:endParaRPr>
          </a:p>
        </p:txBody>
      </p:sp>
      <p:sp>
        <p:nvSpPr>
          <p:cNvPr id="467" name="Google Shape;467;p23"/>
          <p:cNvSpPr/>
          <p:nvPr/>
        </p:nvSpPr>
        <p:spPr>
          <a:xfrm>
            <a:off x="305667" y="1587100"/>
            <a:ext cx="1984800" cy="1283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前台 (消費者)</a:t>
            </a:r>
            <a:endParaRPr sz="1867" b="0" i="0" u="none" strike="noStrike" cap="none">
              <a:solidFill>
                <a:srgbClr val="000000"/>
              </a:solidFill>
              <a:latin typeface="Arial"/>
              <a:ea typeface="Arial"/>
              <a:cs typeface="Arial"/>
              <a:sym typeface="Arial"/>
            </a:endParaRPr>
          </a:p>
        </p:txBody>
      </p:sp>
      <p:cxnSp>
        <p:nvCxnSpPr>
          <p:cNvPr id="468" name="Google Shape;468;p23"/>
          <p:cNvCxnSpPr>
            <a:stCxn id="467" idx="3"/>
            <a:endCxn id="453" idx="1"/>
          </p:cNvCxnSpPr>
          <p:nvPr/>
        </p:nvCxnSpPr>
        <p:spPr>
          <a:xfrm>
            <a:off x="2290467" y="2228700"/>
            <a:ext cx="946200" cy="1061700"/>
          </a:xfrm>
          <a:prstGeom prst="curvedConnector3">
            <a:avLst>
              <a:gd name="adj1" fmla="val 50006"/>
            </a:avLst>
          </a:prstGeom>
          <a:noFill/>
          <a:ln w="9525" cap="flat" cmpd="sng">
            <a:solidFill>
              <a:schemeClr val="dk2"/>
            </a:solidFill>
            <a:prstDash val="solid"/>
            <a:round/>
            <a:headEnd type="none" w="sm" len="sm"/>
            <a:tailEnd type="triangle" w="med" len="med"/>
          </a:ln>
        </p:spPr>
      </p:cxnSp>
      <p:sp>
        <p:nvSpPr>
          <p:cNvPr id="469" name="Google Shape;469;p23"/>
          <p:cNvSpPr/>
          <p:nvPr/>
        </p:nvSpPr>
        <p:spPr>
          <a:xfrm>
            <a:off x="45109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470" name="Google Shape;470;p23"/>
          <p:cNvCxnSpPr/>
          <p:nvPr/>
        </p:nvCxnSpPr>
        <p:spPr>
          <a:xfrm>
            <a:off x="9549333" y="1949200"/>
            <a:ext cx="0" cy="903200"/>
          </a:xfrm>
          <a:prstGeom prst="straightConnector1">
            <a:avLst/>
          </a:prstGeom>
          <a:noFill/>
          <a:ln w="9525" cap="flat" cmpd="sng">
            <a:solidFill>
              <a:schemeClr val="dk2"/>
            </a:solidFill>
            <a:prstDash val="dash"/>
            <a:round/>
            <a:headEnd type="none" w="sm" len="sm"/>
            <a:tailEnd type="none" w="sm" len="sm"/>
          </a:ln>
        </p:spPr>
      </p:cxnSp>
      <p:sp>
        <p:nvSpPr>
          <p:cNvPr id="471" name="Google Shape;471;p23"/>
          <p:cNvSpPr txBox="1"/>
          <p:nvPr/>
        </p:nvSpPr>
        <p:spPr>
          <a:xfrm>
            <a:off x="9138033" y="2870300"/>
            <a:ext cx="13500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33"/>
              <a:buFont typeface="Arial"/>
              <a:buNone/>
            </a:pPr>
            <a:r>
              <a:rPr lang="zh-TW" sz="1333" b="0" i="0" u="none" strike="noStrike" cap="none">
                <a:solidFill>
                  <a:srgbClr val="000000"/>
                </a:solidFill>
                <a:latin typeface="Arial"/>
                <a:ea typeface="Arial"/>
                <a:cs typeface="Arial"/>
                <a:sym typeface="Arial"/>
              </a:rPr>
              <a:t>Rate Limiter</a:t>
            </a:r>
            <a:endParaRPr sz="1333" b="0" i="0" u="none" strike="noStrike" cap="none">
              <a:solidFill>
                <a:srgbClr val="000000"/>
              </a:solidFill>
              <a:latin typeface="Arial"/>
              <a:ea typeface="Arial"/>
              <a:cs typeface="Arial"/>
              <a:sym typeface="Arial"/>
            </a:endParaRPr>
          </a:p>
        </p:txBody>
      </p:sp>
      <p:cxnSp>
        <p:nvCxnSpPr>
          <p:cNvPr id="472" name="Google Shape;472;p23"/>
          <p:cNvCxnSpPr/>
          <p:nvPr/>
        </p:nvCxnSpPr>
        <p:spPr>
          <a:xfrm>
            <a:off x="956733" y="5060800"/>
            <a:ext cx="2298000" cy="0"/>
          </a:xfrm>
          <a:prstGeom prst="straightConnector1">
            <a:avLst/>
          </a:prstGeom>
          <a:noFill/>
          <a:ln w="9525" cap="flat" cmpd="sng">
            <a:solidFill>
              <a:schemeClr val="dk2"/>
            </a:solidFill>
            <a:prstDash val="solid"/>
            <a:round/>
            <a:headEnd type="triangle" w="med" len="med"/>
            <a:tailEnd type="triangle" w="med" len="med"/>
          </a:ln>
        </p:spPr>
      </p:cxnSp>
      <p:cxnSp>
        <p:nvCxnSpPr>
          <p:cNvPr id="473" name="Google Shape;473;p23"/>
          <p:cNvCxnSpPr/>
          <p:nvPr/>
        </p:nvCxnSpPr>
        <p:spPr>
          <a:xfrm>
            <a:off x="3335100" y="5060800"/>
            <a:ext cx="3800000" cy="0"/>
          </a:xfrm>
          <a:prstGeom prst="straightConnector1">
            <a:avLst/>
          </a:prstGeom>
          <a:noFill/>
          <a:ln w="9525" cap="flat" cmpd="sng">
            <a:solidFill>
              <a:schemeClr val="dk2"/>
            </a:solidFill>
            <a:prstDash val="solid"/>
            <a:round/>
            <a:headEnd type="triangle" w="med" len="med"/>
            <a:tailEnd type="triangle" w="med" len="med"/>
          </a:ln>
        </p:spPr>
      </p:cxnSp>
      <p:cxnSp>
        <p:nvCxnSpPr>
          <p:cNvPr id="474" name="Google Shape;474;p23"/>
          <p:cNvCxnSpPr/>
          <p:nvPr/>
        </p:nvCxnSpPr>
        <p:spPr>
          <a:xfrm>
            <a:off x="7215533" y="5060800"/>
            <a:ext cx="2208800" cy="0"/>
          </a:xfrm>
          <a:prstGeom prst="straightConnector1">
            <a:avLst/>
          </a:prstGeom>
          <a:noFill/>
          <a:ln w="9525" cap="flat" cmpd="sng">
            <a:solidFill>
              <a:schemeClr val="dk2"/>
            </a:solidFill>
            <a:prstDash val="solid"/>
            <a:round/>
            <a:headEnd type="triangle" w="med" len="med"/>
            <a:tailEnd type="triangle" w="med" len="med"/>
          </a:ln>
        </p:spPr>
      </p:cxnSp>
      <p:cxnSp>
        <p:nvCxnSpPr>
          <p:cNvPr id="475" name="Google Shape;475;p23"/>
          <p:cNvCxnSpPr/>
          <p:nvPr/>
        </p:nvCxnSpPr>
        <p:spPr>
          <a:xfrm>
            <a:off x="9544633" y="5060800"/>
            <a:ext cx="2177600" cy="0"/>
          </a:xfrm>
          <a:prstGeom prst="straightConnector1">
            <a:avLst/>
          </a:prstGeom>
          <a:noFill/>
          <a:ln w="9525" cap="flat" cmpd="sng">
            <a:solidFill>
              <a:schemeClr val="bg1">
                <a:lumMod val="85000"/>
              </a:schemeClr>
            </a:solidFill>
            <a:prstDash val="solid"/>
            <a:round/>
            <a:headEnd type="triangle" w="med" len="med"/>
            <a:tailEnd type="triangle" w="med" len="med"/>
          </a:ln>
        </p:spPr>
      </p:cxnSp>
      <p:sp>
        <p:nvSpPr>
          <p:cNvPr id="476" name="Google Shape;476;p23"/>
          <p:cNvSpPr txBox="1"/>
          <p:nvPr/>
        </p:nvSpPr>
        <p:spPr>
          <a:xfrm>
            <a:off x="956733" y="5096567"/>
            <a:ext cx="19224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A</a:t>
            </a:r>
            <a:r>
              <a:rPr lang="zh-TW" sz="1600" b="0" i="0" u="none" strike="noStrike" cap="none">
                <a:solidFill>
                  <a:srgbClr val="000000"/>
                </a:solidFill>
                <a:latin typeface="Arial"/>
                <a:ea typeface="Arial"/>
                <a:cs typeface="Arial"/>
                <a:sym typeface="Arial"/>
              </a:rPr>
              <a:t>: 準備時間</a:t>
            </a:r>
            <a:endParaRPr sz="1600" b="0" i="0" u="none" strike="noStrike" cap="none">
              <a:solidFill>
                <a:srgbClr val="000000"/>
              </a:solidFill>
              <a:latin typeface="Arial"/>
              <a:ea typeface="Arial"/>
              <a:cs typeface="Arial"/>
              <a:sym typeface="Arial"/>
            </a:endParaRPr>
          </a:p>
        </p:txBody>
      </p:sp>
      <p:sp>
        <p:nvSpPr>
          <p:cNvPr id="477" name="Google Shape;477;p23"/>
          <p:cNvSpPr txBox="1"/>
          <p:nvPr/>
        </p:nvSpPr>
        <p:spPr>
          <a:xfrm>
            <a:off x="3379800" y="5096567"/>
            <a:ext cx="19224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B</a:t>
            </a:r>
            <a:r>
              <a:rPr lang="zh-TW" sz="1600" b="0" i="0" u="none" strike="noStrike" cap="none">
                <a:solidFill>
                  <a:srgbClr val="000000"/>
                </a:solidFill>
                <a:latin typeface="Arial"/>
                <a:ea typeface="Arial"/>
                <a:cs typeface="Arial"/>
                <a:sym typeface="Arial"/>
              </a:rPr>
              <a:t>: 等待時間</a:t>
            </a:r>
            <a:endParaRPr sz="1600" b="0" i="0" u="none" strike="noStrike" cap="none">
              <a:solidFill>
                <a:srgbClr val="000000"/>
              </a:solidFill>
              <a:latin typeface="Arial"/>
              <a:ea typeface="Arial"/>
              <a:cs typeface="Arial"/>
              <a:sym typeface="Arial"/>
            </a:endParaRPr>
          </a:p>
        </p:txBody>
      </p:sp>
      <p:sp>
        <p:nvSpPr>
          <p:cNvPr id="478" name="Google Shape;478;p23"/>
          <p:cNvSpPr txBox="1"/>
          <p:nvPr/>
        </p:nvSpPr>
        <p:spPr>
          <a:xfrm>
            <a:off x="7215533" y="5096567"/>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C1</a:t>
            </a:r>
            <a:r>
              <a:rPr lang="zh-TW" sz="1600" b="0" i="0" u="none" strike="noStrike" cap="none">
                <a:solidFill>
                  <a:srgbClr val="000000"/>
                </a:solidFill>
                <a:latin typeface="Arial"/>
                <a:ea typeface="Arial"/>
                <a:cs typeface="Arial"/>
                <a:sym typeface="Arial"/>
              </a:rPr>
              <a:t>: 執行時間(內部)</a:t>
            </a:r>
            <a:endParaRPr sz="1600" b="0" i="0" u="none" strike="noStrike" cap="none">
              <a:solidFill>
                <a:srgbClr val="000000"/>
              </a:solidFill>
              <a:latin typeface="Arial"/>
              <a:ea typeface="Arial"/>
              <a:cs typeface="Arial"/>
              <a:sym typeface="Arial"/>
            </a:endParaRPr>
          </a:p>
        </p:txBody>
      </p:sp>
      <p:sp>
        <p:nvSpPr>
          <p:cNvPr id="479" name="Google Shape;479;p23"/>
          <p:cNvSpPr txBox="1"/>
          <p:nvPr/>
        </p:nvSpPr>
        <p:spPr>
          <a:xfrm>
            <a:off x="9544633" y="5096567"/>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dirty="0">
                <a:solidFill>
                  <a:srgbClr val="000000"/>
                </a:solidFill>
                <a:latin typeface="Arial"/>
                <a:ea typeface="Arial"/>
                <a:cs typeface="Arial"/>
                <a:sym typeface="Arial"/>
              </a:rPr>
              <a:t>C2</a:t>
            </a:r>
            <a:r>
              <a:rPr lang="zh-TW" sz="1600" b="0" i="0" u="none" strike="noStrike" cap="none" dirty="0">
                <a:solidFill>
                  <a:srgbClr val="000000"/>
                </a:solidFill>
                <a:latin typeface="Arial"/>
                <a:ea typeface="Arial"/>
                <a:cs typeface="Arial"/>
                <a:sym typeface="Arial"/>
              </a:rPr>
              <a:t>: 執行時間(外部)</a:t>
            </a:r>
            <a:endParaRPr sz="1600" b="0" i="0" u="none" strike="noStrike" cap="none" dirty="0">
              <a:solidFill>
                <a:srgbClr val="000000"/>
              </a:solidFill>
              <a:latin typeface="Arial"/>
              <a:ea typeface="Arial"/>
              <a:cs typeface="Arial"/>
              <a:sym typeface="Arial"/>
            </a:endParaRPr>
          </a:p>
        </p:txBody>
      </p:sp>
      <p:sp>
        <p:nvSpPr>
          <p:cNvPr id="480" name="Google Shape;480;p23"/>
          <p:cNvSpPr/>
          <p:nvPr/>
        </p:nvSpPr>
        <p:spPr>
          <a:xfrm rot="-5400000">
            <a:off x="4788100" y="1053200"/>
            <a:ext cx="196800" cy="31028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81" name="Google Shape;481;p23"/>
          <p:cNvSpPr txBox="1"/>
          <p:nvPr/>
        </p:nvSpPr>
        <p:spPr>
          <a:xfrm>
            <a:off x="4369200" y="2108600"/>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dirty="0">
                <a:solidFill>
                  <a:srgbClr val="000000"/>
                </a:solidFill>
                <a:latin typeface="Arial"/>
                <a:ea typeface="Arial"/>
                <a:cs typeface="Arial"/>
                <a:sym typeface="Arial"/>
              </a:rPr>
              <a:t>D</a:t>
            </a:r>
            <a:r>
              <a:rPr lang="zh-TW" sz="1600" b="0" i="0" u="none" strike="noStrike" cap="none" dirty="0">
                <a:solidFill>
                  <a:srgbClr val="000000"/>
                </a:solidFill>
                <a:latin typeface="Arial"/>
                <a:ea typeface="Arial"/>
                <a:cs typeface="Arial"/>
                <a:sym typeface="Arial"/>
              </a:rPr>
              <a:t>: Queue Length</a:t>
            </a:r>
            <a:endParaRPr sz="1600" b="0" i="0" u="none" strike="noStrike" cap="none" dirty="0">
              <a:solidFill>
                <a:srgbClr val="000000"/>
              </a:solidFill>
              <a:latin typeface="Arial"/>
              <a:ea typeface="Arial"/>
              <a:cs typeface="Arial"/>
              <a:sym typeface="Arial"/>
            </a:endParaRPr>
          </a:p>
        </p:txBody>
      </p:sp>
      <p:sp>
        <p:nvSpPr>
          <p:cNvPr id="483" name="Google Shape;483;p23"/>
          <p:cNvSpPr/>
          <p:nvPr/>
        </p:nvSpPr>
        <p:spPr>
          <a:xfrm>
            <a:off x="7734967" y="6285100"/>
            <a:ext cx="2083200" cy="509600"/>
          </a:xfrm>
          <a:prstGeom prst="rect">
            <a:avLst/>
          </a:prstGeom>
          <a:noFill/>
          <a:ln w="28575" cap="flat" cmpd="sng">
            <a:solidFill>
              <a:srgbClr val="6AA84F"/>
            </a:solidFill>
            <a:prstDash val="sys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系統監控</a:t>
            </a:r>
            <a:endParaRPr sz="1867" b="0" i="0" u="none" strike="noStrike" cap="none">
              <a:solidFill>
                <a:srgbClr val="000000"/>
              </a:solidFill>
              <a:latin typeface="Arial"/>
              <a:ea typeface="Arial"/>
              <a:cs typeface="Arial"/>
              <a:sym typeface="Arial"/>
            </a:endParaRPr>
          </a:p>
        </p:txBody>
      </p:sp>
      <p:sp>
        <p:nvSpPr>
          <p:cNvPr id="484" name="Google Shape;484;p23"/>
          <p:cNvSpPr/>
          <p:nvPr/>
        </p:nvSpPr>
        <p:spPr>
          <a:xfrm>
            <a:off x="9925300" y="6285100"/>
            <a:ext cx="2083200" cy="509600"/>
          </a:xfrm>
          <a:prstGeom prst="rect">
            <a:avLst/>
          </a:prstGeom>
          <a:noFill/>
          <a:ln w="28575" cap="flat" cmpd="sng">
            <a:solidFill>
              <a:srgbClr val="3C78D8"/>
            </a:solidFill>
            <a:prstDash val="sys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開發者自訂指標</a:t>
            </a:r>
            <a:endParaRPr sz="1867" b="0" i="0" u="none" strike="noStrike" cap="none">
              <a:solidFill>
                <a:srgbClr val="000000"/>
              </a:solidFill>
              <a:latin typeface="Arial"/>
              <a:ea typeface="Arial"/>
              <a:cs typeface="Arial"/>
              <a:sym typeface="Arial"/>
            </a:endParaRPr>
          </a:p>
        </p:txBody>
      </p:sp>
      <p:sp>
        <p:nvSpPr>
          <p:cNvPr id="485" name="Google Shape;485;p23"/>
          <p:cNvSpPr/>
          <p:nvPr/>
        </p:nvSpPr>
        <p:spPr>
          <a:xfrm>
            <a:off x="4193500" y="1996600"/>
            <a:ext cx="2083200" cy="509600"/>
          </a:xfrm>
          <a:prstGeom prst="rect">
            <a:avLst/>
          </a:prstGeom>
          <a:noFill/>
          <a:ln w="2857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86" name="Google Shape;486;p23"/>
          <p:cNvSpPr/>
          <p:nvPr/>
        </p:nvSpPr>
        <p:spPr>
          <a:xfrm>
            <a:off x="560900" y="5142167"/>
            <a:ext cx="2083200" cy="509600"/>
          </a:xfrm>
          <a:prstGeom prst="rect">
            <a:avLst/>
          </a:prstGeom>
          <a:noFill/>
          <a:ln w="2857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87" name="Google Shape;487;p23"/>
          <p:cNvSpPr/>
          <p:nvPr/>
        </p:nvSpPr>
        <p:spPr>
          <a:xfrm>
            <a:off x="3001900" y="5142167"/>
            <a:ext cx="2083200" cy="509600"/>
          </a:xfrm>
          <a:prstGeom prst="rect">
            <a:avLst/>
          </a:prstGeom>
          <a:noFill/>
          <a:ln w="2857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88" name="Google Shape;488;p23"/>
          <p:cNvSpPr/>
          <p:nvPr/>
        </p:nvSpPr>
        <p:spPr>
          <a:xfrm>
            <a:off x="7264967" y="5115100"/>
            <a:ext cx="2083200" cy="509600"/>
          </a:xfrm>
          <a:prstGeom prst="rect">
            <a:avLst/>
          </a:prstGeom>
          <a:noFill/>
          <a:ln w="2857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89" name="Google Shape;489;p23"/>
          <p:cNvSpPr/>
          <p:nvPr/>
        </p:nvSpPr>
        <p:spPr>
          <a:xfrm>
            <a:off x="9614967" y="5131300"/>
            <a:ext cx="2083200" cy="509600"/>
          </a:xfrm>
          <a:prstGeom prst="rect">
            <a:avLst/>
          </a:prstGeom>
          <a:noFill/>
          <a:ln w="2857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90" name="Google Shape;490;p23"/>
          <p:cNvSpPr/>
          <p:nvPr/>
        </p:nvSpPr>
        <p:spPr>
          <a:xfrm>
            <a:off x="8968200" y="2870167"/>
            <a:ext cx="1475200" cy="509600"/>
          </a:xfrm>
          <a:prstGeom prst="rect">
            <a:avLst/>
          </a:prstGeom>
          <a:noFill/>
          <a:ln w="2857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491" name="Google Shape;491;p23"/>
          <p:cNvCxnSpPr>
            <a:cxnSpLocks/>
          </p:cNvCxnSpPr>
          <p:nvPr/>
        </p:nvCxnSpPr>
        <p:spPr>
          <a:xfrm>
            <a:off x="956733" y="5804367"/>
            <a:ext cx="8467600" cy="0"/>
          </a:xfrm>
          <a:prstGeom prst="straightConnector1">
            <a:avLst/>
          </a:prstGeom>
          <a:noFill/>
          <a:ln w="9525" cap="flat" cmpd="sng">
            <a:solidFill>
              <a:schemeClr val="dk2"/>
            </a:solidFill>
            <a:prstDash val="solid"/>
            <a:round/>
            <a:headEnd type="oval" w="med" len="med"/>
            <a:tailEnd type="oval" w="med" len="med"/>
          </a:ln>
        </p:spPr>
      </p:cxnSp>
      <p:sp>
        <p:nvSpPr>
          <p:cNvPr id="492" name="Google Shape;492;p23"/>
          <p:cNvSpPr/>
          <p:nvPr/>
        </p:nvSpPr>
        <p:spPr>
          <a:xfrm>
            <a:off x="2483567" y="5905967"/>
            <a:ext cx="3525200" cy="509600"/>
          </a:xfrm>
          <a:prstGeom prst="rect">
            <a:avLst/>
          </a:prstGeom>
          <a:noFill/>
          <a:ln w="2857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1" i="0" u="none" strike="noStrike" cap="none">
                <a:solidFill>
                  <a:srgbClr val="000000"/>
                </a:solidFill>
                <a:latin typeface="Arial"/>
                <a:ea typeface="Arial"/>
                <a:cs typeface="Arial"/>
                <a:sym typeface="Arial"/>
              </a:rPr>
              <a:t>E</a:t>
            </a:r>
            <a:r>
              <a:rPr lang="zh-TW" sz="1867" b="0" i="0" u="none" strike="noStrike" cap="none">
                <a:solidFill>
                  <a:srgbClr val="000000"/>
                </a:solidFill>
                <a:latin typeface="Arial"/>
                <a:ea typeface="Arial"/>
                <a:cs typeface="Arial"/>
                <a:sym typeface="Arial"/>
              </a:rPr>
              <a:t>: 全部過程必須在 5 秒以內</a:t>
            </a:r>
            <a:endParaRPr sz="1867"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fade">
                                      <p:cBhvr>
                                        <p:cTn id="7" dur="1000"/>
                                        <p:tgtEl>
                                          <p:spTgt spid="485"/>
                                        </p:tgtEl>
                                      </p:cBhvr>
                                    </p:animEffect>
                                  </p:childTnLst>
                                </p:cTn>
                              </p:par>
                              <p:par>
                                <p:cTn id="8" presetID="10" presetClass="entr" presetSubtype="0" fill="hold" nodeType="withEffect">
                                  <p:stCondLst>
                                    <p:cond delay="0"/>
                                  </p:stCondLst>
                                  <p:childTnLst>
                                    <p:set>
                                      <p:cBhvr>
                                        <p:cTn id="9" dur="1" fill="hold">
                                          <p:stCondLst>
                                            <p:cond delay="0"/>
                                          </p:stCondLst>
                                        </p:cTn>
                                        <p:tgtEl>
                                          <p:spTgt spid="486"/>
                                        </p:tgtEl>
                                        <p:attrNameLst>
                                          <p:attrName>style.visibility</p:attrName>
                                        </p:attrNameLst>
                                      </p:cBhvr>
                                      <p:to>
                                        <p:strVal val="visible"/>
                                      </p:to>
                                    </p:set>
                                    <p:animEffect transition="in" filter="fade">
                                      <p:cBhvr>
                                        <p:cTn id="10" dur="1000"/>
                                        <p:tgtEl>
                                          <p:spTgt spid="486"/>
                                        </p:tgtEl>
                                      </p:cBhvr>
                                    </p:animEffect>
                                  </p:childTnLst>
                                </p:cTn>
                              </p:par>
                              <p:par>
                                <p:cTn id="11" presetID="10" presetClass="entr" presetSubtype="0" fill="hold" nodeType="withEffect">
                                  <p:stCondLst>
                                    <p:cond delay="0"/>
                                  </p:stCondLst>
                                  <p:childTnLst>
                                    <p:set>
                                      <p:cBhvr>
                                        <p:cTn id="12" dur="1" fill="hold">
                                          <p:stCondLst>
                                            <p:cond delay="0"/>
                                          </p:stCondLst>
                                        </p:cTn>
                                        <p:tgtEl>
                                          <p:spTgt spid="487"/>
                                        </p:tgtEl>
                                        <p:attrNameLst>
                                          <p:attrName>style.visibility</p:attrName>
                                        </p:attrNameLst>
                                      </p:cBhvr>
                                      <p:to>
                                        <p:strVal val="visible"/>
                                      </p:to>
                                    </p:set>
                                    <p:animEffect transition="in" filter="fade">
                                      <p:cBhvr>
                                        <p:cTn id="13" dur="1000"/>
                                        <p:tgtEl>
                                          <p:spTgt spid="487"/>
                                        </p:tgtEl>
                                      </p:cBhvr>
                                    </p:animEffect>
                                  </p:childTnLst>
                                </p:cTn>
                              </p:par>
                              <p:par>
                                <p:cTn id="14" presetID="10" presetClass="entr" presetSubtype="0" fill="hold" nodeType="withEffect">
                                  <p:stCondLst>
                                    <p:cond delay="0"/>
                                  </p:stCondLst>
                                  <p:childTnLst>
                                    <p:set>
                                      <p:cBhvr>
                                        <p:cTn id="15" dur="1" fill="hold">
                                          <p:stCondLst>
                                            <p:cond delay="0"/>
                                          </p:stCondLst>
                                        </p:cTn>
                                        <p:tgtEl>
                                          <p:spTgt spid="488"/>
                                        </p:tgtEl>
                                        <p:attrNameLst>
                                          <p:attrName>style.visibility</p:attrName>
                                        </p:attrNameLst>
                                      </p:cBhvr>
                                      <p:to>
                                        <p:strVal val="visible"/>
                                      </p:to>
                                    </p:set>
                                    <p:animEffect transition="in" filter="fade">
                                      <p:cBhvr>
                                        <p:cTn id="16" dur="1000"/>
                                        <p:tgtEl>
                                          <p:spTgt spid="488"/>
                                        </p:tgtEl>
                                      </p:cBhvr>
                                    </p:animEffect>
                                  </p:childTnLst>
                                </p:cTn>
                              </p:par>
                              <p:par>
                                <p:cTn id="17" presetID="10" presetClass="entr" presetSubtype="0" fill="hold" nodeType="withEffect">
                                  <p:stCondLst>
                                    <p:cond delay="0"/>
                                  </p:stCondLst>
                                  <p:childTnLst>
                                    <p:set>
                                      <p:cBhvr>
                                        <p:cTn id="18" dur="1" fill="hold">
                                          <p:stCondLst>
                                            <p:cond delay="0"/>
                                          </p:stCondLst>
                                        </p:cTn>
                                        <p:tgtEl>
                                          <p:spTgt spid="489"/>
                                        </p:tgtEl>
                                        <p:attrNameLst>
                                          <p:attrName>style.visibility</p:attrName>
                                        </p:attrNameLst>
                                      </p:cBhvr>
                                      <p:to>
                                        <p:strVal val="visible"/>
                                      </p:to>
                                    </p:set>
                                    <p:animEffect transition="in" filter="fade">
                                      <p:cBhvr>
                                        <p:cTn id="19" dur="1000"/>
                                        <p:tgtEl>
                                          <p:spTgt spid="489"/>
                                        </p:tgtEl>
                                      </p:cBhvr>
                                    </p:animEffect>
                                  </p:childTnLst>
                                </p:cTn>
                              </p:par>
                              <p:par>
                                <p:cTn id="20" presetID="10" presetClass="entr" presetSubtype="0" fill="hold" nodeType="withEffect">
                                  <p:stCondLst>
                                    <p:cond delay="0"/>
                                  </p:stCondLst>
                                  <p:childTnLst>
                                    <p:set>
                                      <p:cBhvr>
                                        <p:cTn id="21" dur="1" fill="hold">
                                          <p:stCondLst>
                                            <p:cond delay="0"/>
                                          </p:stCondLst>
                                        </p:cTn>
                                        <p:tgtEl>
                                          <p:spTgt spid="490"/>
                                        </p:tgtEl>
                                        <p:attrNameLst>
                                          <p:attrName>style.visibility</p:attrName>
                                        </p:attrNameLst>
                                      </p:cBhvr>
                                      <p:to>
                                        <p:strVal val="visible"/>
                                      </p:to>
                                    </p:set>
                                    <p:animEffect transition="in" filter="fade">
                                      <p:cBhvr>
                                        <p:cTn id="22" dur="1000"/>
                                        <p:tgtEl>
                                          <p:spTgt spid="490"/>
                                        </p:tgtEl>
                                      </p:cBhvr>
                                    </p:animEffect>
                                  </p:childTnLst>
                                </p:cTn>
                              </p:par>
                              <p:par>
                                <p:cTn id="23" presetID="10" presetClass="entr" presetSubtype="0" fill="hold" nodeType="withEffect">
                                  <p:stCondLst>
                                    <p:cond delay="0"/>
                                  </p:stCondLst>
                                  <p:childTnLst>
                                    <p:set>
                                      <p:cBhvr>
                                        <p:cTn id="24" dur="1" fill="hold">
                                          <p:stCondLst>
                                            <p:cond delay="0"/>
                                          </p:stCondLst>
                                        </p:cTn>
                                        <p:tgtEl>
                                          <p:spTgt spid="492"/>
                                        </p:tgtEl>
                                        <p:attrNameLst>
                                          <p:attrName>style.visibility</p:attrName>
                                        </p:attrNameLst>
                                      </p:cBhvr>
                                      <p:to>
                                        <p:strVal val="visible"/>
                                      </p:to>
                                    </p:set>
                                    <p:animEffect transition="in" filter="fade">
                                      <p:cBhvr>
                                        <p:cTn id="25" dur="1000"/>
                                        <p:tgtEl>
                                          <p:spTgt spid="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4"/>
          <p:cNvSpPr txBox="1">
            <a:spLocks noGrp="1"/>
          </p:cNvSpPr>
          <p:nvPr>
            <p:ph type="title"/>
          </p:nvPr>
        </p:nvSpPr>
        <p:spPr>
          <a:xfrm>
            <a:off x="831850" y="1709738"/>
            <a:ext cx="10515600" cy="2172149"/>
          </a:xfrm>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Clr>
                <a:schemeClr val="lt1"/>
              </a:buClr>
              <a:buSzPts val="7200"/>
              <a:buFont typeface="Microsoft JhengHei"/>
              <a:buNone/>
            </a:pPr>
            <a:r>
              <a:rPr lang="zh-TW"/>
              <a:t>Next:</a:t>
            </a:r>
            <a:endParaRPr/>
          </a:p>
        </p:txBody>
      </p:sp>
      <p:sp>
        <p:nvSpPr>
          <p:cNvPr id="498" name="Google Shape;498;p24"/>
          <p:cNvSpPr txBox="1">
            <a:spLocks noGrp="1"/>
          </p:cNvSpPr>
          <p:nvPr>
            <p:ph type="body" idx="1"/>
          </p:nvPr>
        </p:nvSpPr>
        <p:spPr>
          <a:xfrm>
            <a:off x="831850" y="3881887"/>
            <a:ext cx="10515600" cy="2207763"/>
          </a:xfrm>
          <a:prstGeom prst="rect">
            <a:avLst/>
          </a:prstGeom>
          <a:noFill/>
          <a:ln>
            <a:noFill/>
          </a:ln>
        </p:spPr>
        <p:txBody>
          <a:bodyPr spcFirstLastPara="1" wrap="square" lIns="35700" tIns="35700" rIns="35700" bIns="35700" anchor="t" anchorCtr="0">
            <a:noAutofit/>
          </a:bodyPr>
          <a:lstStyle/>
          <a:p>
            <a:pPr marL="0" lvl="0" indent="0" algn="l" rtl="0">
              <a:lnSpc>
                <a:spcPct val="90000"/>
              </a:lnSpc>
              <a:spcBef>
                <a:spcPts val="0"/>
              </a:spcBef>
              <a:spcAft>
                <a:spcPts val="0"/>
              </a:spcAft>
              <a:buSzPts val="4000"/>
              <a:buNone/>
            </a:pPr>
            <a:r>
              <a:rPr lang="zh-TW"/>
              <a:t>統一收集與管理運用這些指標</a:t>
            </a:r>
            <a:endParaRPr/>
          </a:p>
          <a:p>
            <a:pPr marL="0" lvl="0" indent="0" algn="l" rtl="0">
              <a:lnSpc>
                <a:spcPct val="90000"/>
              </a:lnSpc>
              <a:spcBef>
                <a:spcPts val="0"/>
              </a:spcBef>
              <a:spcAft>
                <a:spcPts val="0"/>
              </a:spcAft>
              <a:buSzPts val="4000"/>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6"/>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altLang="en-US" sz="4000" dirty="0"/>
              <a:t>怎麼標示與取得這些指標</a:t>
            </a:r>
            <a:r>
              <a:rPr lang="en-US" altLang="zh-TW" sz="4000" dirty="0"/>
              <a:t>?</a:t>
            </a:r>
            <a:r>
              <a:rPr lang="zh-TW" altLang="en-US" sz="4000" dirty="0"/>
              <a:t> </a:t>
            </a:r>
            <a:r>
              <a:rPr lang="en-US" altLang="zh-TW" sz="4000" dirty="0"/>
              <a:t>( for developer )</a:t>
            </a:r>
            <a:endParaRPr sz="4000" dirty="0"/>
          </a:p>
        </p:txBody>
      </p:sp>
      <p:sp>
        <p:nvSpPr>
          <p:cNvPr id="327" name="Google Shape;327;p16"/>
          <p:cNvSpPr/>
          <p:nvPr/>
        </p:nvSpPr>
        <p:spPr>
          <a:xfrm>
            <a:off x="3236767" y="1850708"/>
            <a:ext cx="5159200" cy="2379530"/>
          </a:xfrm>
          <a:prstGeom prst="rect">
            <a:avLst/>
          </a:prstGeom>
          <a:solidFill>
            <a:srgbClr val="FFFFFF"/>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328" name="Google Shape;328;p16"/>
          <p:cNvCxnSpPr/>
          <p:nvPr/>
        </p:nvCxnSpPr>
        <p:spPr>
          <a:xfrm>
            <a:off x="3442400" y="2271905"/>
            <a:ext cx="2995200" cy="0"/>
          </a:xfrm>
          <a:prstGeom prst="straightConnector1">
            <a:avLst/>
          </a:prstGeom>
          <a:noFill/>
          <a:ln w="9525" cap="flat" cmpd="sng">
            <a:solidFill>
              <a:schemeClr val="dk2"/>
            </a:solidFill>
            <a:prstDash val="solid"/>
            <a:round/>
            <a:headEnd type="none" w="sm" len="sm"/>
            <a:tailEnd type="none" w="sm" len="sm"/>
          </a:ln>
        </p:spPr>
      </p:cxnSp>
      <p:cxnSp>
        <p:nvCxnSpPr>
          <p:cNvPr id="329" name="Google Shape;329;p16"/>
          <p:cNvCxnSpPr/>
          <p:nvPr/>
        </p:nvCxnSpPr>
        <p:spPr>
          <a:xfrm>
            <a:off x="3442400" y="3407438"/>
            <a:ext cx="2995200" cy="0"/>
          </a:xfrm>
          <a:prstGeom prst="straightConnector1">
            <a:avLst/>
          </a:prstGeom>
          <a:noFill/>
          <a:ln w="9525" cap="flat" cmpd="sng">
            <a:solidFill>
              <a:schemeClr val="dk2"/>
            </a:solidFill>
            <a:prstDash val="solid"/>
            <a:round/>
            <a:headEnd type="none" w="sm" len="sm"/>
            <a:tailEnd type="none" w="sm" len="sm"/>
          </a:ln>
        </p:spPr>
      </p:cxnSp>
      <p:sp>
        <p:nvSpPr>
          <p:cNvPr id="330" name="Google Shape;330;p16"/>
          <p:cNvSpPr/>
          <p:nvPr/>
        </p:nvSpPr>
        <p:spPr>
          <a:xfrm>
            <a:off x="3335100" y="2343438"/>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31" name="Google Shape;331;p16"/>
          <p:cNvSpPr/>
          <p:nvPr/>
        </p:nvSpPr>
        <p:spPr>
          <a:xfrm>
            <a:off x="4917700" y="2343438"/>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32" name="Google Shape;332;p16"/>
          <p:cNvSpPr/>
          <p:nvPr/>
        </p:nvSpPr>
        <p:spPr>
          <a:xfrm>
            <a:off x="5302200" y="2343438"/>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33" name="Google Shape;333;p16"/>
          <p:cNvSpPr/>
          <p:nvPr/>
        </p:nvSpPr>
        <p:spPr>
          <a:xfrm>
            <a:off x="5686700" y="2343438"/>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34" name="Google Shape;334;p16"/>
          <p:cNvSpPr/>
          <p:nvPr/>
        </p:nvSpPr>
        <p:spPr>
          <a:xfrm>
            <a:off x="6071200" y="2343438"/>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35" name="Google Shape;335;p16"/>
          <p:cNvSpPr/>
          <p:nvPr/>
        </p:nvSpPr>
        <p:spPr>
          <a:xfrm>
            <a:off x="7207500" y="2558169"/>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簡訊發送</a:t>
            </a:r>
            <a:endParaRPr sz="1867" b="0" i="0" u="none" strike="noStrike" cap="none" dirty="0">
              <a:solidFill>
                <a:srgbClr val="000000"/>
              </a:solidFill>
              <a:latin typeface="Arial"/>
              <a:ea typeface="Arial"/>
              <a:cs typeface="Arial"/>
              <a:sym typeface="Arial"/>
            </a:endParaRPr>
          </a:p>
        </p:txBody>
      </p:sp>
      <p:sp>
        <p:nvSpPr>
          <p:cNvPr id="336" name="Google Shape;336;p16"/>
          <p:cNvSpPr/>
          <p:nvPr/>
        </p:nvSpPr>
        <p:spPr>
          <a:xfrm>
            <a:off x="7207500" y="3443369"/>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338" name="Google Shape;338;p16"/>
          <p:cNvCxnSpPr>
            <a:stCxn id="334" idx="3"/>
            <a:endCxn id="335" idx="1"/>
          </p:cNvCxnSpPr>
          <p:nvPr/>
        </p:nvCxnSpPr>
        <p:spPr>
          <a:xfrm>
            <a:off x="6393200" y="2835238"/>
            <a:ext cx="814300" cy="76131"/>
          </a:xfrm>
          <a:prstGeom prst="curvedConnector3">
            <a:avLst>
              <a:gd name="adj1" fmla="val 50000"/>
            </a:avLst>
          </a:prstGeom>
          <a:noFill/>
          <a:ln w="9525" cap="flat" cmpd="sng">
            <a:solidFill>
              <a:schemeClr val="dk2"/>
            </a:solidFill>
            <a:prstDash val="solid"/>
            <a:round/>
            <a:headEnd type="none" w="sm" len="sm"/>
            <a:tailEnd type="triangle" w="med" len="med"/>
          </a:ln>
        </p:spPr>
      </p:cxnSp>
      <p:cxnSp>
        <p:nvCxnSpPr>
          <p:cNvPr id="339" name="Google Shape;339;p16"/>
          <p:cNvCxnSpPr>
            <a:stCxn id="335" idx="3"/>
          </p:cNvCxnSpPr>
          <p:nvPr/>
        </p:nvCxnSpPr>
        <p:spPr>
          <a:xfrm>
            <a:off x="8807900" y="2911369"/>
            <a:ext cx="1519200" cy="0"/>
          </a:xfrm>
          <a:prstGeom prst="straightConnector1">
            <a:avLst/>
          </a:prstGeom>
          <a:noFill/>
          <a:ln w="9525" cap="flat" cmpd="sng">
            <a:solidFill>
              <a:schemeClr val="dk2"/>
            </a:solidFill>
            <a:prstDash val="solid"/>
            <a:round/>
            <a:headEnd type="none" w="sm" len="sm"/>
            <a:tailEnd type="triangle" w="med" len="med"/>
          </a:ln>
        </p:spPr>
      </p:cxnSp>
      <p:sp>
        <p:nvSpPr>
          <p:cNvPr id="340" name="Google Shape;340;p16"/>
          <p:cNvSpPr/>
          <p:nvPr/>
        </p:nvSpPr>
        <p:spPr>
          <a:xfrm>
            <a:off x="10327099" y="2558169"/>
            <a:ext cx="1745951" cy="7064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altLang="en-US" sz="1867" b="0" i="0" u="none" strike="noStrike" cap="none" dirty="0">
                <a:solidFill>
                  <a:srgbClr val="000000"/>
                </a:solidFill>
                <a:latin typeface="Arial"/>
                <a:ea typeface="Arial"/>
                <a:cs typeface="Arial"/>
                <a:sym typeface="Arial"/>
              </a:rPr>
              <a:t> </a:t>
            </a:r>
            <a:r>
              <a:rPr lang="zh-TW" sz="1867" b="0" i="0" u="none" strike="noStrike" cap="none" dirty="0">
                <a:solidFill>
                  <a:srgbClr val="000000"/>
                </a:solidFill>
                <a:latin typeface="Arial"/>
                <a:ea typeface="Arial"/>
                <a:cs typeface="Arial"/>
                <a:sym typeface="Arial"/>
              </a:rPr>
              <a:t>第三方服務</a:t>
            </a:r>
            <a:endParaRPr sz="1867" b="0" i="0" u="none" strike="noStrike" cap="none" dirty="0">
              <a:solidFill>
                <a:srgbClr val="000000"/>
              </a:solidFill>
              <a:latin typeface="Arial"/>
              <a:ea typeface="Arial"/>
              <a:cs typeface="Arial"/>
              <a:sym typeface="Arial"/>
            </a:endParaRPr>
          </a:p>
        </p:txBody>
      </p:sp>
      <p:sp>
        <p:nvSpPr>
          <p:cNvPr id="341" name="Google Shape;341;p16"/>
          <p:cNvSpPr/>
          <p:nvPr/>
        </p:nvSpPr>
        <p:spPr>
          <a:xfrm>
            <a:off x="305667" y="2743868"/>
            <a:ext cx="1984800" cy="1283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前台 (消費者)</a:t>
            </a:r>
            <a:endParaRPr sz="1867" b="0" i="0" u="none" strike="noStrike" cap="none" dirty="0">
              <a:solidFill>
                <a:srgbClr val="000000"/>
              </a:solidFill>
              <a:latin typeface="Arial"/>
              <a:ea typeface="Arial"/>
              <a:cs typeface="Arial"/>
              <a:sym typeface="Arial"/>
            </a:endParaRPr>
          </a:p>
        </p:txBody>
      </p:sp>
      <p:cxnSp>
        <p:nvCxnSpPr>
          <p:cNvPr id="342" name="Google Shape;342;p16"/>
          <p:cNvCxnSpPr>
            <a:cxnSpLocks/>
            <a:stCxn id="341" idx="3"/>
            <a:endCxn id="327" idx="1"/>
          </p:cNvCxnSpPr>
          <p:nvPr/>
        </p:nvCxnSpPr>
        <p:spPr>
          <a:xfrm flipV="1">
            <a:off x="2290467" y="3040473"/>
            <a:ext cx="946300" cy="344995"/>
          </a:xfrm>
          <a:prstGeom prst="curvedConnector3">
            <a:avLst>
              <a:gd name="adj1" fmla="val 50000"/>
            </a:avLst>
          </a:prstGeom>
          <a:noFill/>
          <a:ln w="9525" cap="flat" cmpd="sng">
            <a:solidFill>
              <a:schemeClr val="dk2"/>
            </a:solidFill>
            <a:prstDash val="solid"/>
            <a:round/>
            <a:headEnd type="none" w="sm" len="sm"/>
            <a:tailEnd type="triangle" w="med" len="med"/>
          </a:ln>
        </p:spPr>
      </p:cxnSp>
      <p:sp>
        <p:nvSpPr>
          <p:cNvPr id="343" name="Google Shape;343;p16"/>
          <p:cNvSpPr/>
          <p:nvPr/>
        </p:nvSpPr>
        <p:spPr>
          <a:xfrm>
            <a:off x="4510900" y="2343438"/>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344" name="Google Shape;344;p16"/>
          <p:cNvCxnSpPr/>
          <p:nvPr/>
        </p:nvCxnSpPr>
        <p:spPr>
          <a:xfrm>
            <a:off x="9549333" y="2450869"/>
            <a:ext cx="0" cy="903200"/>
          </a:xfrm>
          <a:prstGeom prst="straightConnector1">
            <a:avLst/>
          </a:prstGeom>
          <a:noFill/>
          <a:ln w="9525" cap="flat" cmpd="sng">
            <a:solidFill>
              <a:schemeClr val="dk2"/>
            </a:solidFill>
            <a:prstDash val="dash"/>
            <a:round/>
            <a:headEnd type="none" w="sm" len="sm"/>
            <a:tailEnd type="none" w="sm" len="sm"/>
          </a:ln>
        </p:spPr>
      </p:cxnSp>
      <p:sp>
        <p:nvSpPr>
          <p:cNvPr id="345" name="Google Shape;345;p16"/>
          <p:cNvSpPr txBox="1"/>
          <p:nvPr/>
        </p:nvSpPr>
        <p:spPr>
          <a:xfrm>
            <a:off x="9138033" y="3371969"/>
            <a:ext cx="13500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33"/>
              <a:buFont typeface="Arial"/>
              <a:buNone/>
            </a:pPr>
            <a:r>
              <a:rPr lang="zh-TW" sz="1333" b="0" i="0" u="none" strike="noStrike" cap="none">
                <a:solidFill>
                  <a:srgbClr val="000000"/>
                </a:solidFill>
                <a:latin typeface="Arial"/>
                <a:ea typeface="Arial"/>
                <a:cs typeface="Arial"/>
                <a:sym typeface="Arial"/>
              </a:rPr>
              <a:t>Rate Limiter</a:t>
            </a:r>
            <a:endParaRPr sz="1333" b="0" i="0" u="none" strike="noStrike" cap="none">
              <a:solidFill>
                <a:srgbClr val="000000"/>
              </a:solidFill>
              <a:latin typeface="Arial"/>
              <a:ea typeface="Arial"/>
              <a:cs typeface="Arial"/>
              <a:sym typeface="Arial"/>
            </a:endParaRPr>
          </a:p>
        </p:txBody>
      </p:sp>
      <p:cxnSp>
        <p:nvCxnSpPr>
          <p:cNvPr id="346" name="Google Shape;346;p16"/>
          <p:cNvCxnSpPr>
            <a:cxnSpLocks/>
          </p:cNvCxnSpPr>
          <p:nvPr/>
        </p:nvCxnSpPr>
        <p:spPr>
          <a:xfrm>
            <a:off x="251460" y="4462538"/>
            <a:ext cx="3003273" cy="0"/>
          </a:xfrm>
          <a:prstGeom prst="straightConnector1">
            <a:avLst/>
          </a:prstGeom>
          <a:noFill/>
          <a:ln w="9525" cap="flat" cmpd="sng">
            <a:solidFill>
              <a:schemeClr val="dk2"/>
            </a:solidFill>
            <a:prstDash val="solid"/>
            <a:round/>
            <a:headEnd type="triangle" w="med" len="med"/>
            <a:tailEnd type="triangle" w="med" len="med"/>
          </a:ln>
        </p:spPr>
      </p:cxnSp>
      <p:cxnSp>
        <p:nvCxnSpPr>
          <p:cNvPr id="347" name="Google Shape;347;p16"/>
          <p:cNvCxnSpPr/>
          <p:nvPr/>
        </p:nvCxnSpPr>
        <p:spPr>
          <a:xfrm>
            <a:off x="3335100" y="4462538"/>
            <a:ext cx="3800000" cy="0"/>
          </a:xfrm>
          <a:prstGeom prst="straightConnector1">
            <a:avLst/>
          </a:prstGeom>
          <a:noFill/>
          <a:ln w="9525" cap="flat" cmpd="sng">
            <a:solidFill>
              <a:schemeClr val="dk2"/>
            </a:solidFill>
            <a:prstDash val="solid"/>
            <a:round/>
            <a:headEnd type="triangle" w="med" len="med"/>
            <a:tailEnd type="triangle" w="med" len="med"/>
          </a:ln>
        </p:spPr>
      </p:cxnSp>
      <p:cxnSp>
        <p:nvCxnSpPr>
          <p:cNvPr id="348" name="Google Shape;348;p16"/>
          <p:cNvCxnSpPr/>
          <p:nvPr/>
        </p:nvCxnSpPr>
        <p:spPr>
          <a:xfrm>
            <a:off x="7215533" y="4462538"/>
            <a:ext cx="2208800" cy="0"/>
          </a:xfrm>
          <a:prstGeom prst="straightConnector1">
            <a:avLst/>
          </a:prstGeom>
          <a:noFill/>
          <a:ln w="9525" cap="flat" cmpd="sng">
            <a:solidFill>
              <a:schemeClr val="dk2"/>
            </a:solidFill>
            <a:prstDash val="solid"/>
            <a:round/>
            <a:headEnd type="triangle" w="med" len="med"/>
            <a:tailEnd type="triangle" w="med" len="med"/>
          </a:ln>
        </p:spPr>
      </p:cxnSp>
      <p:cxnSp>
        <p:nvCxnSpPr>
          <p:cNvPr id="349" name="Google Shape;349;p16"/>
          <p:cNvCxnSpPr/>
          <p:nvPr/>
        </p:nvCxnSpPr>
        <p:spPr>
          <a:xfrm>
            <a:off x="9544633" y="4462538"/>
            <a:ext cx="2177600" cy="0"/>
          </a:xfrm>
          <a:prstGeom prst="straightConnector1">
            <a:avLst/>
          </a:prstGeom>
          <a:noFill/>
          <a:ln w="9525" cap="flat" cmpd="sng">
            <a:solidFill>
              <a:schemeClr val="dk2"/>
            </a:solidFill>
            <a:prstDash val="solid"/>
            <a:round/>
            <a:headEnd type="triangle" w="med" len="med"/>
            <a:tailEnd type="triangle" w="med" len="med"/>
          </a:ln>
        </p:spPr>
      </p:cxnSp>
      <p:sp>
        <p:nvSpPr>
          <p:cNvPr id="350" name="Google Shape;350;p16"/>
          <p:cNvSpPr txBox="1"/>
          <p:nvPr/>
        </p:nvSpPr>
        <p:spPr>
          <a:xfrm>
            <a:off x="956733" y="4498305"/>
            <a:ext cx="19224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A</a:t>
            </a:r>
            <a:r>
              <a:rPr lang="zh-TW" sz="1600" b="0" i="0" u="none" strike="noStrike" cap="none">
                <a:solidFill>
                  <a:srgbClr val="000000"/>
                </a:solidFill>
                <a:latin typeface="Arial"/>
                <a:ea typeface="Arial"/>
                <a:cs typeface="Arial"/>
                <a:sym typeface="Arial"/>
              </a:rPr>
              <a:t>: 準備時間</a:t>
            </a:r>
            <a:endParaRPr sz="1600" b="0" i="0" u="none" strike="noStrike" cap="none">
              <a:solidFill>
                <a:srgbClr val="000000"/>
              </a:solidFill>
              <a:latin typeface="Arial"/>
              <a:ea typeface="Arial"/>
              <a:cs typeface="Arial"/>
              <a:sym typeface="Arial"/>
            </a:endParaRPr>
          </a:p>
        </p:txBody>
      </p:sp>
      <p:sp>
        <p:nvSpPr>
          <p:cNvPr id="351" name="Google Shape;351;p16"/>
          <p:cNvSpPr txBox="1"/>
          <p:nvPr/>
        </p:nvSpPr>
        <p:spPr>
          <a:xfrm>
            <a:off x="3379800" y="4498305"/>
            <a:ext cx="3156400" cy="40662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B</a:t>
            </a:r>
            <a:r>
              <a:rPr lang="zh-TW" sz="1600" b="0" i="0" u="none" strike="noStrike" cap="none">
                <a:solidFill>
                  <a:srgbClr val="000000"/>
                </a:solidFill>
                <a:latin typeface="Arial"/>
                <a:ea typeface="Arial"/>
                <a:cs typeface="Arial"/>
                <a:sym typeface="Arial"/>
              </a:rPr>
              <a:t>: 等待時間</a:t>
            </a:r>
            <a:br>
              <a:rPr lang="zh-TW" sz="1600" b="0" i="0" u="none" strike="noStrike" cap="none">
                <a:solidFill>
                  <a:srgbClr val="000000"/>
                </a:solidFill>
                <a:latin typeface="Arial"/>
                <a:ea typeface="Arial"/>
                <a:cs typeface="Arial"/>
                <a:sym typeface="Arial"/>
              </a:rPr>
            </a:br>
            <a:endParaRPr sz="1600" b="0" i="0" u="none" strike="noStrike" cap="none">
              <a:solidFill>
                <a:srgbClr val="000000"/>
              </a:solidFill>
              <a:latin typeface="Arial"/>
              <a:ea typeface="Arial"/>
              <a:cs typeface="Arial"/>
              <a:sym typeface="Arial"/>
            </a:endParaRPr>
          </a:p>
        </p:txBody>
      </p:sp>
      <p:sp>
        <p:nvSpPr>
          <p:cNvPr id="352" name="Google Shape;352;p16"/>
          <p:cNvSpPr txBox="1"/>
          <p:nvPr/>
        </p:nvSpPr>
        <p:spPr>
          <a:xfrm>
            <a:off x="7215533" y="4498305"/>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C1</a:t>
            </a:r>
            <a:r>
              <a:rPr lang="zh-TW" sz="1600" b="0" i="0" u="none" strike="noStrike" cap="none">
                <a:solidFill>
                  <a:srgbClr val="000000"/>
                </a:solidFill>
                <a:latin typeface="Arial"/>
                <a:ea typeface="Arial"/>
                <a:cs typeface="Arial"/>
                <a:sym typeface="Arial"/>
              </a:rPr>
              <a:t>: 執行時間(內部)</a:t>
            </a:r>
            <a:br>
              <a:rPr lang="zh-TW" sz="1600" b="0" i="0" u="none" strike="noStrike" cap="none">
                <a:solidFill>
                  <a:srgbClr val="000000"/>
                </a:solidFill>
                <a:latin typeface="Arial"/>
                <a:ea typeface="Arial"/>
                <a:cs typeface="Arial"/>
                <a:sym typeface="Arial"/>
              </a:rPr>
            </a:br>
            <a:endParaRPr sz="1600" b="0" i="0" u="none" strike="noStrike" cap="none">
              <a:solidFill>
                <a:srgbClr val="000000"/>
              </a:solidFill>
              <a:latin typeface="Arial"/>
              <a:ea typeface="Arial"/>
              <a:cs typeface="Arial"/>
              <a:sym typeface="Arial"/>
            </a:endParaRPr>
          </a:p>
        </p:txBody>
      </p:sp>
      <p:sp>
        <p:nvSpPr>
          <p:cNvPr id="353" name="Google Shape;353;p16"/>
          <p:cNvSpPr txBox="1"/>
          <p:nvPr/>
        </p:nvSpPr>
        <p:spPr>
          <a:xfrm>
            <a:off x="9544633" y="4498305"/>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C2</a:t>
            </a:r>
            <a:r>
              <a:rPr lang="zh-TW" sz="1600" b="0" i="0" u="none" strike="noStrike" cap="none">
                <a:solidFill>
                  <a:srgbClr val="000000"/>
                </a:solidFill>
                <a:latin typeface="Arial"/>
                <a:ea typeface="Arial"/>
                <a:cs typeface="Arial"/>
                <a:sym typeface="Arial"/>
              </a:rPr>
              <a:t>: 執行時間(外部)</a:t>
            </a:r>
            <a:endParaRPr sz="1600" b="0" i="0" u="none" strike="noStrike" cap="none">
              <a:solidFill>
                <a:srgbClr val="000000"/>
              </a:solidFill>
              <a:latin typeface="Arial"/>
              <a:ea typeface="Arial"/>
              <a:cs typeface="Arial"/>
              <a:sym typeface="Arial"/>
            </a:endParaRPr>
          </a:p>
        </p:txBody>
      </p:sp>
      <p:sp>
        <p:nvSpPr>
          <p:cNvPr id="3" name="箭號: 向下 2">
            <a:extLst>
              <a:ext uri="{FF2B5EF4-FFF2-40B4-BE49-F238E27FC236}">
                <a16:creationId xmlns:a16="http://schemas.microsoft.com/office/drawing/2014/main" id="{BE91AC15-0203-4C15-9B52-14891246AC33}"/>
              </a:ext>
            </a:extLst>
          </p:cNvPr>
          <p:cNvSpPr/>
          <p:nvPr/>
        </p:nvSpPr>
        <p:spPr>
          <a:xfrm rot="10800000">
            <a:off x="34320" y="4949033"/>
            <a:ext cx="542693" cy="37167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文字方塊 3">
            <a:extLst>
              <a:ext uri="{FF2B5EF4-FFF2-40B4-BE49-F238E27FC236}">
                <a16:creationId xmlns:a16="http://schemas.microsoft.com/office/drawing/2014/main" id="{2E3E8DF7-071C-4C2A-AFA9-55F22FC9A15F}"/>
              </a:ext>
            </a:extLst>
          </p:cNvPr>
          <p:cNvSpPr txBox="1"/>
          <p:nvPr/>
        </p:nvSpPr>
        <p:spPr>
          <a:xfrm>
            <a:off x="379386" y="5365599"/>
            <a:ext cx="2310184"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1. </a:t>
            </a:r>
            <a:r>
              <a:rPr lang="zh-TW" altLang="en-US" dirty="0">
                <a:latin typeface="微軟正黑體" panose="020B0604030504040204" pitchFamily="34" charset="-120"/>
                <a:ea typeface="微軟正黑體" panose="020B0604030504040204" pitchFamily="34" charset="-120"/>
              </a:rPr>
              <a:t>紀錄 </a:t>
            </a:r>
            <a:r>
              <a:rPr lang="en-US" altLang="zh-TW" dirty="0">
                <a:latin typeface="微軟正黑體" panose="020B0604030504040204" pitchFamily="34" charset="-120"/>
                <a:ea typeface="微軟正黑體" panose="020B0604030504040204" pitchFamily="34" charset="-120"/>
              </a:rPr>
              <a:t>request time</a:t>
            </a:r>
            <a:endParaRPr lang="en-US" dirty="0">
              <a:latin typeface="微軟正黑體" panose="020B0604030504040204" pitchFamily="34" charset="-120"/>
              <a:ea typeface="微軟正黑體" panose="020B0604030504040204" pitchFamily="34" charset="-120"/>
            </a:endParaRPr>
          </a:p>
        </p:txBody>
      </p:sp>
      <p:sp>
        <p:nvSpPr>
          <p:cNvPr id="41" name="箭號: 向下 40">
            <a:extLst>
              <a:ext uri="{FF2B5EF4-FFF2-40B4-BE49-F238E27FC236}">
                <a16:creationId xmlns:a16="http://schemas.microsoft.com/office/drawing/2014/main" id="{2133E4FF-69D8-4C83-B6E1-46DACE967512}"/>
              </a:ext>
            </a:extLst>
          </p:cNvPr>
          <p:cNvSpPr/>
          <p:nvPr/>
        </p:nvSpPr>
        <p:spPr>
          <a:xfrm rot="10800000">
            <a:off x="3063753" y="4949033"/>
            <a:ext cx="542693" cy="37167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文字方塊 41">
            <a:extLst>
              <a:ext uri="{FF2B5EF4-FFF2-40B4-BE49-F238E27FC236}">
                <a16:creationId xmlns:a16="http://schemas.microsoft.com/office/drawing/2014/main" id="{E70C89AE-76BE-41BE-B1BF-D497DFF9CC1F}"/>
              </a:ext>
            </a:extLst>
          </p:cNvPr>
          <p:cNvSpPr txBox="1"/>
          <p:nvPr/>
        </p:nvSpPr>
        <p:spPr>
          <a:xfrm>
            <a:off x="2943676" y="5365599"/>
            <a:ext cx="3778448" cy="646331"/>
          </a:xfrm>
          <a:prstGeom prst="rect">
            <a:avLst/>
          </a:prstGeom>
          <a:noFill/>
        </p:spPr>
        <p:txBody>
          <a:bodyPr wrap="square" rtlCol="0">
            <a:spAutoFit/>
          </a:bodyPr>
          <a:lstStyle/>
          <a:p>
            <a:r>
              <a:rPr lang="en-US" altLang="zh-TW" dirty="0">
                <a:latin typeface="微軟正黑體" panose="020B0604030504040204" pitchFamily="34" charset="-120"/>
                <a:ea typeface="微軟正黑體" panose="020B0604030504040204" pitchFamily="34" charset="-120"/>
              </a:rPr>
              <a:t>2. </a:t>
            </a:r>
            <a:r>
              <a:rPr lang="zh-TW" altLang="en-US" dirty="0">
                <a:latin typeface="微軟正黑體" panose="020B0604030504040204" pitchFamily="34" charset="-120"/>
                <a:ea typeface="微軟正黑體" panose="020B0604030504040204" pitchFamily="34" charset="-120"/>
              </a:rPr>
              <a:t>紀錄 </a:t>
            </a:r>
            <a:r>
              <a:rPr lang="en-US" altLang="zh-TW" dirty="0">
                <a:latin typeface="微軟正黑體" panose="020B0604030504040204" pitchFamily="34" charset="-120"/>
                <a:ea typeface="微軟正黑體" panose="020B0604030504040204" pitchFamily="34" charset="-120"/>
              </a:rPr>
              <a:t>enqueue time</a:t>
            </a:r>
          </a:p>
          <a:p>
            <a:r>
              <a:rPr lang="en-US" altLang="zh-TW" dirty="0">
                <a:latin typeface="微軟正黑體" panose="020B0604030504040204" pitchFamily="34" charset="-120"/>
                <a:ea typeface="微軟正黑體" panose="020B0604030504040204" pitchFamily="34" charset="-120"/>
              </a:rPr>
              <a:t>{</a:t>
            </a:r>
            <a:r>
              <a:rPr lang="en-US" dirty="0">
                <a:latin typeface="微軟正黑體" panose="020B0604030504040204" pitchFamily="34" charset="-120"/>
                <a:ea typeface="微軟正黑體" panose="020B0604030504040204" pitchFamily="34" charset="-120"/>
              </a:rPr>
              <a:t>2</a:t>
            </a:r>
            <a:r>
              <a:rPr lang="en-US" altLang="zh-TW" dirty="0">
                <a:latin typeface="微軟正黑體" panose="020B0604030504040204" pitchFamily="34" charset="-120"/>
                <a:ea typeface="微軟正黑體" panose="020B0604030504040204" pitchFamily="34" charset="-120"/>
              </a:rPr>
              <a:t>}</a:t>
            </a:r>
            <a:r>
              <a:rPr lang="en-US" dirty="0">
                <a:latin typeface="微軟正黑體" panose="020B0604030504040204" pitchFamily="34" charset="-120"/>
                <a:ea typeface="微軟正黑體" panose="020B0604030504040204" pitchFamily="34" charset="-120"/>
              </a:rPr>
              <a:t> – </a:t>
            </a:r>
            <a:r>
              <a:rPr lang="en-US" altLang="zh-TW" dirty="0">
                <a:latin typeface="微軟正黑體" panose="020B0604030504040204" pitchFamily="34" charset="-120"/>
                <a:ea typeface="微軟正黑體" panose="020B0604030504040204" pitchFamily="34" charset="-120"/>
              </a:rPr>
              <a:t>{</a:t>
            </a:r>
            <a:r>
              <a:rPr lang="en-US" dirty="0">
                <a:latin typeface="微軟正黑體" panose="020B0604030504040204" pitchFamily="34" charset="-120"/>
                <a:ea typeface="微軟正黑體" panose="020B0604030504040204" pitchFamily="34" charset="-120"/>
              </a:rPr>
              <a:t>1</a:t>
            </a:r>
            <a:r>
              <a:rPr lang="en-US" altLang="zh-TW" dirty="0">
                <a:latin typeface="微軟正黑體" panose="020B0604030504040204" pitchFamily="34" charset="-120"/>
                <a:ea typeface="微軟正黑體" panose="020B0604030504040204" pitchFamily="34" charset="-120"/>
              </a:rPr>
              <a:t>}</a:t>
            </a:r>
            <a:r>
              <a:rPr lang="en-US" dirty="0">
                <a:latin typeface="微軟正黑體" panose="020B0604030504040204" pitchFamily="34" charset="-120"/>
                <a:ea typeface="微軟正黑體" panose="020B0604030504040204" pitchFamily="34" charset="-120"/>
              </a:rPr>
              <a:t> = </a:t>
            </a:r>
            <a:r>
              <a:rPr lang="en-US" altLang="zh-TW" dirty="0">
                <a:latin typeface="微軟正黑體" panose="020B0604030504040204" pitchFamily="34" charset="-120"/>
                <a:ea typeface="微軟正黑體" panose="020B0604030504040204" pitchFamily="34" charset="-120"/>
              </a:rPr>
              <a:t>{</a:t>
            </a:r>
            <a:r>
              <a:rPr lang="en-US" dirty="0">
                <a:latin typeface="微軟正黑體" panose="020B0604030504040204" pitchFamily="34" charset="-120"/>
                <a:ea typeface="微軟正黑體" panose="020B0604030504040204" pitchFamily="34" charset="-120"/>
              </a:rPr>
              <a:t>A</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準備時間</a:t>
            </a:r>
            <a:r>
              <a:rPr lang="en-US" alt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
        <p:nvSpPr>
          <p:cNvPr id="43" name="箭號: 向下 42">
            <a:extLst>
              <a:ext uri="{FF2B5EF4-FFF2-40B4-BE49-F238E27FC236}">
                <a16:creationId xmlns:a16="http://schemas.microsoft.com/office/drawing/2014/main" id="{B37480BA-BD87-43E2-B231-4EB36EF46162}"/>
              </a:ext>
            </a:extLst>
          </p:cNvPr>
          <p:cNvSpPr/>
          <p:nvPr/>
        </p:nvSpPr>
        <p:spPr>
          <a:xfrm rot="10800000">
            <a:off x="6944186" y="4949033"/>
            <a:ext cx="542693" cy="37167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文字方塊 4">
            <a:extLst>
              <a:ext uri="{FF2B5EF4-FFF2-40B4-BE49-F238E27FC236}">
                <a16:creationId xmlns:a16="http://schemas.microsoft.com/office/drawing/2014/main" id="{4E43FA3C-B6D1-4ED8-B8A9-4A8A593C0DE5}"/>
              </a:ext>
            </a:extLst>
          </p:cNvPr>
          <p:cNvSpPr txBox="1"/>
          <p:nvPr/>
        </p:nvSpPr>
        <p:spPr>
          <a:xfrm>
            <a:off x="0" y="6547385"/>
            <a:ext cx="4575291" cy="307777"/>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上述紀錄，經過運算後都可以透過 </a:t>
            </a:r>
            <a:r>
              <a:rPr lang="en-US" altLang="zh-TW" sz="1400" dirty="0">
                <a:latin typeface="微軟正黑體" panose="020B0604030504040204" pitchFamily="34" charset="-120"/>
                <a:ea typeface="微軟正黑體" panose="020B0604030504040204" pitchFamily="34" charset="-120"/>
              </a:rPr>
              <a:t>SDK </a:t>
            </a:r>
            <a:r>
              <a:rPr lang="zh-TW" altLang="en-US" sz="1400" dirty="0">
                <a:latin typeface="微軟正黑體" panose="020B0604030504040204" pitchFamily="34" charset="-120"/>
                <a:ea typeface="微軟正黑體" panose="020B0604030504040204" pitchFamily="34" charset="-120"/>
              </a:rPr>
              <a:t>送出監控數據。</a:t>
            </a:r>
            <a:endParaRPr lang="en-US" sz="1400" dirty="0">
              <a:latin typeface="微軟正黑體" panose="020B0604030504040204" pitchFamily="34" charset="-120"/>
              <a:ea typeface="微軟正黑體" panose="020B0604030504040204" pitchFamily="34" charset="-120"/>
            </a:endParaRPr>
          </a:p>
        </p:txBody>
      </p:sp>
      <p:sp>
        <p:nvSpPr>
          <p:cNvPr id="46" name="箭號: 向下 45">
            <a:extLst>
              <a:ext uri="{FF2B5EF4-FFF2-40B4-BE49-F238E27FC236}">
                <a16:creationId xmlns:a16="http://schemas.microsoft.com/office/drawing/2014/main" id="{3E3DF276-DA05-4A98-B434-E48CD897D423}"/>
              </a:ext>
            </a:extLst>
          </p:cNvPr>
          <p:cNvSpPr/>
          <p:nvPr/>
        </p:nvSpPr>
        <p:spPr>
          <a:xfrm rot="10800000">
            <a:off x="9200334" y="4949033"/>
            <a:ext cx="542693" cy="371675"/>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文字方塊 46">
            <a:extLst>
              <a:ext uri="{FF2B5EF4-FFF2-40B4-BE49-F238E27FC236}">
                <a16:creationId xmlns:a16="http://schemas.microsoft.com/office/drawing/2014/main" id="{B38AD8D0-56C5-4723-9C6B-345463B12B83}"/>
              </a:ext>
            </a:extLst>
          </p:cNvPr>
          <p:cNvSpPr txBox="1"/>
          <p:nvPr/>
        </p:nvSpPr>
        <p:spPr>
          <a:xfrm>
            <a:off x="6068734" y="5365599"/>
            <a:ext cx="2568332" cy="646331"/>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3.</a:t>
            </a:r>
            <a:r>
              <a:rPr lang="zh-TW" altLang="en-US" dirty="0">
                <a:latin typeface="微軟正黑體" panose="020B0604030504040204" pitchFamily="34" charset="-120"/>
                <a:ea typeface="微軟正黑體" panose="020B0604030504040204" pitchFamily="34" charset="-120"/>
              </a:rPr>
              <a:t> 紀錄 </a:t>
            </a:r>
            <a:r>
              <a:rPr lang="en-US" altLang="zh-TW" dirty="0">
                <a:latin typeface="微軟正黑體" panose="020B0604030504040204" pitchFamily="34" charset="-120"/>
                <a:ea typeface="微軟正黑體" panose="020B0604030504040204" pitchFamily="34" charset="-120"/>
              </a:rPr>
              <a:t>dequeue time</a:t>
            </a:r>
          </a:p>
          <a:p>
            <a:r>
              <a:rPr lang="en-US" altLang="zh-TW" dirty="0">
                <a:latin typeface="微軟正黑體" panose="020B0604030504040204" pitchFamily="34" charset="-120"/>
                <a:ea typeface="微軟正黑體" panose="020B0604030504040204" pitchFamily="34" charset="-120"/>
              </a:rPr>
              <a:t>{3} - {2} = {B:</a:t>
            </a:r>
            <a:r>
              <a:rPr lang="zh-TW" altLang="en-US" dirty="0">
                <a:latin typeface="微軟正黑體" panose="020B0604030504040204" pitchFamily="34" charset="-120"/>
                <a:ea typeface="微軟正黑體" panose="020B0604030504040204" pitchFamily="34" charset="-120"/>
              </a:rPr>
              <a:t> 等待時間</a:t>
            </a:r>
            <a:r>
              <a:rPr lang="en-US" alt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
        <p:nvSpPr>
          <p:cNvPr id="48" name="文字方塊 47">
            <a:extLst>
              <a:ext uri="{FF2B5EF4-FFF2-40B4-BE49-F238E27FC236}">
                <a16:creationId xmlns:a16="http://schemas.microsoft.com/office/drawing/2014/main" id="{417D01C8-A890-4567-B228-EAA4F4E19F58}"/>
              </a:ext>
            </a:extLst>
          </p:cNvPr>
          <p:cNvSpPr txBox="1"/>
          <p:nvPr/>
        </p:nvSpPr>
        <p:spPr>
          <a:xfrm>
            <a:off x="9211099" y="5365599"/>
            <a:ext cx="2606804" cy="646331"/>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4.</a:t>
            </a:r>
            <a:r>
              <a:rPr lang="zh-TW" altLang="en-US" dirty="0">
                <a:latin typeface="微軟正黑體" panose="020B0604030504040204" pitchFamily="34" charset="-120"/>
                <a:ea typeface="微軟正黑體" panose="020B0604030504040204" pitchFamily="34" charset="-120"/>
              </a:rPr>
              <a:t> 紀錄 </a:t>
            </a:r>
            <a:r>
              <a:rPr lang="en-US" altLang="zh-TW" dirty="0">
                <a:latin typeface="微軟正黑體" panose="020B0604030504040204" pitchFamily="34" charset="-120"/>
                <a:ea typeface="微軟正黑體" panose="020B0604030504040204" pitchFamily="34" charset="-120"/>
              </a:rPr>
              <a:t>finish time</a:t>
            </a:r>
          </a:p>
          <a:p>
            <a:r>
              <a:rPr lang="en-US" altLang="zh-TW" dirty="0">
                <a:latin typeface="微軟正黑體" panose="020B0604030504040204" pitchFamily="34" charset="-120"/>
                <a:ea typeface="微軟正黑體" panose="020B0604030504040204" pitchFamily="34" charset="-120"/>
              </a:rPr>
              <a:t>{4} – {3} = {C: </a:t>
            </a:r>
            <a:r>
              <a:rPr lang="zh-TW" altLang="en-US" dirty="0">
                <a:latin typeface="微軟正黑體" panose="020B0604030504040204" pitchFamily="34" charset="-120"/>
                <a:ea typeface="微軟正黑體" panose="020B0604030504040204" pitchFamily="34" charset="-120"/>
              </a:rPr>
              <a:t>執行時間</a:t>
            </a:r>
            <a:r>
              <a:rPr lang="en-US" alt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
        <p:nvSpPr>
          <p:cNvPr id="50" name="Google Shape;330;p16">
            <a:extLst>
              <a:ext uri="{FF2B5EF4-FFF2-40B4-BE49-F238E27FC236}">
                <a16:creationId xmlns:a16="http://schemas.microsoft.com/office/drawing/2014/main" id="{E06ACF34-D43C-40C0-B913-38F7EAB8814E}"/>
              </a:ext>
            </a:extLst>
          </p:cNvPr>
          <p:cNvSpPr/>
          <p:nvPr/>
        </p:nvSpPr>
        <p:spPr>
          <a:xfrm>
            <a:off x="7258626" y="2643781"/>
            <a:ext cx="239018" cy="578388"/>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52" name="Google Shape;330;p16">
            <a:extLst>
              <a:ext uri="{FF2B5EF4-FFF2-40B4-BE49-F238E27FC236}">
                <a16:creationId xmlns:a16="http://schemas.microsoft.com/office/drawing/2014/main" id="{8F65FA09-77D5-4BEF-85B5-BB53A0F5E886}"/>
              </a:ext>
            </a:extLst>
          </p:cNvPr>
          <p:cNvSpPr/>
          <p:nvPr/>
        </p:nvSpPr>
        <p:spPr>
          <a:xfrm>
            <a:off x="389984" y="2893668"/>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53" name="Google Shape;330;p16">
            <a:extLst>
              <a:ext uri="{FF2B5EF4-FFF2-40B4-BE49-F238E27FC236}">
                <a16:creationId xmlns:a16="http://schemas.microsoft.com/office/drawing/2014/main" id="{5042ADEF-D8F0-4B4F-9A23-40B969CEF172}"/>
              </a:ext>
            </a:extLst>
          </p:cNvPr>
          <p:cNvSpPr/>
          <p:nvPr/>
        </p:nvSpPr>
        <p:spPr>
          <a:xfrm>
            <a:off x="8517557" y="2643781"/>
            <a:ext cx="239018" cy="578388"/>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54" name="Google Shape;330;p16">
            <a:extLst>
              <a:ext uri="{FF2B5EF4-FFF2-40B4-BE49-F238E27FC236}">
                <a16:creationId xmlns:a16="http://schemas.microsoft.com/office/drawing/2014/main" id="{83C8AD17-90BB-43C1-B49E-C76838427E9E}"/>
              </a:ext>
            </a:extLst>
          </p:cNvPr>
          <p:cNvSpPr/>
          <p:nvPr/>
        </p:nvSpPr>
        <p:spPr>
          <a:xfrm>
            <a:off x="2196349" y="2893668"/>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693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41" grpId="0" animBg="1"/>
      <p:bldP spid="42" grpId="0"/>
      <p:bldP spid="43" grpId="0" animBg="1"/>
      <p:bldP spid="46" grpId="0" animBg="1"/>
      <p:bldP spid="47" grpId="0"/>
      <p:bldP spid="48" grpId="0"/>
      <p:bldP spid="50" grpId="0" animBg="1"/>
      <p:bldP spid="52" grpId="0" animBg="1"/>
      <p:bldP spid="53" grpId="0" animBg="1"/>
      <p:bldP spid="5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F4A489-0E9D-4113-8D0E-D74EAE770782}"/>
              </a:ext>
            </a:extLst>
          </p:cNvPr>
          <p:cNvSpPr>
            <a:spLocks noGrp="1"/>
          </p:cNvSpPr>
          <p:nvPr>
            <p:ph type="title"/>
          </p:nvPr>
        </p:nvSpPr>
        <p:spPr/>
        <p:txBody>
          <a:bodyPr>
            <a:normAutofit/>
          </a:bodyPr>
          <a:lstStyle/>
          <a:p>
            <a:r>
              <a:rPr lang="en-US" sz="4000" dirty="0"/>
              <a:t>Code Sample (Azure Application Insight API)</a:t>
            </a:r>
          </a:p>
        </p:txBody>
      </p:sp>
      <p:sp>
        <p:nvSpPr>
          <p:cNvPr id="4" name="投影片編號版面配置區 3">
            <a:extLst>
              <a:ext uri="{FF2B5EF4-FFF2-40B4-BE49-F238E27FC236}">
                <a16:creationId xmlns:a16="http://schemas.microsoft.com/office/drawing/2014/main" id="{FC44C80B-C184-4316-9458-0DD5C70D9457}"/>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altLang="zh-TW" smtClean="0"/>
              <a:t>33</a:t>
            </a:fld>
            <a:endParaRPr lang="zh-TW" altLang="en-US"/>
          </a:p>
        </p:txBody>
      </p:sp>
      <p:sp>
        <p:nvSpPr>
          <p:cNvPr id="5" name="文字方塊 4">
            <a:extLst>
              <a:ext uri="{FF2B5EF4-FFF2-40B4-BE49-F238E27FC236}">
                <a16:creationId xmlns:a16="http://schemas.microsoft.com/office/drawing/2014/main" id="{A12D55F8-8DC1-463E-AAC0-421E7564C4F0}"/>
              </a:ext>
            </a:extLst>
          </p:cNvPr>
          <p:cNvSpPr txBox="1"/>
          <p:nvPr/>
        </p:nvSpPr>
        <p:spPr>
          <a:xfrm>
            <a:off x="0" y="6807221"/>
            <a:ext cx="7861447" cy="307777"/>
          </a:xfrm>
          <a:prstGeom prst="rect">
            <a:avLst/>
          </a:prstGeom>
          <a:noFill/>
        </p:spPr>
        <p:txBody>
          <a:bodyPr wrap="none" rtlCol="0">
            <a:spAutoFit/>
          </a:bodyPr>
          <a:lstStyle/>
          <a:p>
            <a:r>
              <a:rPr lang="en-US" dirty="0"/>
              <a:t>https://docs.microsoft.com/zh-tw/azure/azure-monitor/app/api-custom-events-metrics#trackmetric</a:t>
            </a:r>
          </a:p>
        </p:txBody>
      </p:sp>
      <p:pic>
        <p:nvPicPr>
          <p:cNvPr id="8" name="圖片 7">
            <a:extLst>
              <a:ext uri="{FF2B5EF4-FFF2-40B4-BE49-F238E27FC236}">
                <a16:creationId xmlns:a16="http://schemas.microsoft.com/office/drawing/2014/main" id="{0005ED70-15B6-4BA2-9C32-9AA298F48D63}"/>
              </a:ext>
            </a:extLst>
          </p:cNvPr>
          <p:cNvPicPr>
            <a:picLocks noChangeAspect="1"/>
          </p:cNvPicPr>
          <p:nvPr/>
        </p:nvPicPr>
        <p:blipFill rotWithShape="1">
          <a:blip r:embed="rId2"/>
          <a:srcRect t="54481"/>
          <a:stretch/>
        </p:blipFill>
        <p:spPr>
          <a:xfrm>
            <a:off x="6305846" y="1536633"/>
            <a:ext cx="5470554" cy="1603917"/>
          </a:xfrm>
          <a:prstGeom prst="rect">
            <a:avLst/>
          </a:prstGeom>
        </p:spPr>
      </p:pic>
      <p:pic>
        <p:nvPicPr>
          <p:cNvPr id="9" name="圖片 8">
            <a:extLst>
              <a:ext uri="{FF2B5EF4-FFF2-40B4-BE49-F238E27FC236}">
                <a16:creationId xmlns:a16="http://schemas.microsoft.com/office/drawing/2014/main" id="{AA61A03C-3CD7-4F7C-9051-83A1DCF0C6F3}"/>
              </a:ext>
            </a:extLst>
          </p:cNvPr>
          <p:cNvPicPr>
            <a:picLocks noChangeAspect="1"/>
          </p:cNvPicPr>
          <p:nvPr/>
        </p:nvPicPr>
        <p:blipFill rotWithShape="1">
          <a:blip r:embed="rId3"/>
          <a:srcRect t="16882"/>
          <a:stretch/>
        </p:blipFill>
        <p:spPr>
          <a:xfrm>
            <a:off x="415600" y="1536633"/>
            <a:ext cx="5390468" cy="4574512"/>
          </a:xfrm>
          <a:prstGeom prst="rect">
            <a:avLst/>
          </a:prstGeom>
        </p:spPr>
      </p:pic>
      <p:pic>
        <p:nvPicPr>
          <p:cNvPr id="10" name="圖片 9">
            <a:extLst>
              <a:ext uri="{FF2B5EF4-FFF2-40B4-BE49-F238E27FC236}">
                <a16:creationId xmlns:a16="http://schemas.microsoft.com/office/drawing/2014/main" id="{14AA6862-9F89-440F-99FA-B64B5413E1D0}"/>
              </a:ext>
            </a:extLst>
          </p:cNvPr>
          <p:cNvPicPr>
            <a:picLocks noChangeAspect="1"/>
          </p:cNvPicPr>
          <p:nvPr/>
        </p:nvPicPr>
        <p:blipFill>
          <a:blip r:embed="rId4"/>
          <a:stretch>
            <a:fillRect/>
          </a:stretch>
        </p:blipFill>
        <p:spPr>
          <a:xfrm>
            <a:off x="6305846" y="3306421"/>
            <a:ext cx="5470554" cy="2167136"/>
          </a:xfrm>
          <a:prstGeom prst="rect">
            <a:avLst/>
          </a:prstGeom>
        </p:spPr>
      </p:pic>
      <p:sp>
        <p:nvSpPr>
          <p:cNvPr id="11" name="文字方塊 10">
            <a:extLst>
              <a:ext uri="{FF2B5EF4-FFF2-40B4-BE49-F238E27FC236}">
                <a16:creationId xmlns:a16="http://schemas.microsoft.com/office/drawing/2014/main" id="{6805E6CD-936E-4AE1-9173-BFEB720CB633}"/>
              </a:ext>
            </a:extLst>
          </p:cNvPr>
          <p:cNvSpPr txBox="1"/>
          <p:nvPr/>
        </p:nvSpPr>
        <p:spPr>
          <a:xfrm>
            <a:off x="73390" y="6169633"/>
            <a:ext cx="12045220" cy="523220"/>
          </a:xfrm>
          <a:prstGeom prst="rect">
            <a:avLst/>
          </a:prstGeom>
          <a:noFill/>
        </p:spPr>
        <p:txBody>
          <a:bodyPr wrap="none" rtlCol="0">
            <a:spAutoFit/>
          </a:bodyPr>
          <a:lstStyle/>
          <a:p>
            <a:r>
              <a:rPr lang="zh-TW" altLang="en-US" sz="1400" dirty="0">
                <a:latin typeface="微軟正黑體" panose="020B0604030504040204" pitchFamily="34" charset="-120"/>
                <a:ea typeface="微軟正黑體" panose="020B0604030504040204" pitchFamily="34" charset="-120"/>
              </a:rPr>
              <a:t>為了平衡效能與費用，經過 </a:t>
            </a:r>
            <a:r>
              <a:rPr lang="en-US" altLang="zh-TW" sz="1400" dirty="0">
                <a:latin typeface="微軟正黑體" panose="020B0604030504040204" pitchFamily="34" charset="-120"/>
                <a:ea typeface="微軟正黑體" panose="020B0604030504040204" pitchFamily="34" charset="-120"/>
              </a:rPr>
              <a:t>Buffer ( in-memory ) </a:t>
            </a:r>
            <a:r>
              <a:rPr lang="zh-TW" altLang="en-US" sz="1400" dirty="0">
                <a:latin typeface="微軟正黑體" panose="020B0604030504040204" pitchFamily="34" charset="-120"/>
                <a:ea typeface="微軟正黑體" panose="020B0604030504040204" pitchFamily="34" charset="-120"/>
              </a:rPr>
              <a:t>緩衝是必要的，即使只有緩衝 </a:t>
            </a:r>
            <a:r>
              <a:rPr lang="en-US" altLang="zh-TW" sz="1400" dirty="0">
                <a:latin typeface="微軟正黑體" panose="020B0604030504040204" pitchFamily="34" charset="-120"/>
                <a:ea typeface="微軟正黑體" panose="020B0604030504040204" pitchFamily="34" charset="-120"/>
              </a:rPr>
              <a:t>1 sec </a:t>
            </a:r>
            <a:r>
              <a:rPr lang="zh-TW" altLang="en-US" sz="1400" dirty="0">
                <a:latin typeface="微軟正黑體" panose="020B0604030504040204" pitchFamily="34" charset="-120"/>
                <a:ea typeface="微軟正黑體" panose="020B0604030504040204" pitchFamily="34" charset="-120"/>
              </a:rPr>
              <a:t>都能發揮極大的效益。</a:t>
            </a:r>
            <a:endParaRPr lang="en-US" altLang="zh-TW" sz="1400" dirty="0">
              <a:latin typeface="微軟正黑體" panose="020B0604030504040204" pitchFamily="34" charset="-120"/>
              <a:ea typeface="微軟正黑體" panose="020B0604030504040204" pitchFamily="34" charset="-120"/>
            </a:endParaRPr>
          </a:p>
          <a:p>
            <a:r>
              <a:rPr lang="zh-TW" altLang="en-US" sz="1400" dirty="0">
                <a:latin typeface="微軟正黑體" panose="020B0604030504040204" pitchFamily="34" charset="-120"/>
                <a:ea typeface="微軟正黑體" panose="020B0604030504040204" pitchFamily="34" charset="-120"/>
              </a:rPr>
              <a:t>如果不設置 </a:t>
            </a:r>
            <a:r>
              <a:rPr lang="en-US" altLang="zh-TW" sz="1400" dirty="0">
                <a:latin typeface="微軟正黑體" panose="020B0604030504040204" pitchFamily="34" charset="-120"/>
                <a:ea typeface="微軟正黑體" panose="020B0604030504040204" pitchFamily="34" charset="-120"/>
              </a:rPr>
              <a:t>buffer, </a:t>
            </a:r>
            <a:r>
              <a:rPr lang="zh-TW" altLang="en-US" sz="1400" dirty="0">
                <a:latin typeface="微軟正黑體" panose="020B0604030504040204" pitchFamily="34" charset="-120"/>
                <a:ea typeface="微軟正黑體" panose="020B0604030504040204" pitchFamily="34" charset="-120"/>
              </a:rPr>
              <a:t>那麼費用與 </a:t>
            </a:r>
            <a:r>
              <a:rPr lang="en-US" altLang="zh-TW" sz="1400" dirty="0">
                <a:latin typeface="微軟正黑體" panose="020B0604030504040204" pitchFamily="34" charset="-120"/>
                <a:ea typeface="微軟正黑體" panose="020B0604030504040204" pitchFamily="34" charset="-120"/>
              </a:rPr>
              <a:t>RPS ( request per second ) </a:t>
            </a:r>
            <a:r>
              <a:rPr lang="zh-TW" altLang="en-US" sz="1400" dirty="0">
                <a:latin typeface="微軟正黑體" panose="020B0604030504040204" pitchFamily="34" charset="-120"/>
                <a:ea typeface="微軟正黑體" panose="020B0604030504040204" pitchFamily="34" charset="-120"/>
              </a:rPr>
              <a:t>成正比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變動費用</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。若設置 </a:t>
            </a:r>
            <a:r>
              <a:rPr lang="en-US" altLang="zh-TW" sz="1400" dirty="0">
                <a:latin typeface="微軟正黑體" panose="020B0604030504040204" pitchFamily="34" charset="-120"/>
                <a:ea typeface="微軟正黑體" panose="020B0604030504040204" pitchFamily="34" charset="-120"/>
              </a:rPr>
              <a:t>1 sec </a:t>
            </a:r>
            <a:r>
              <a:rPr lang="zh-TW" altLang="en-US" sz="1400" dirty="0">
                <a:latin typeface="微軟正黑體" panose="020B0604030504040204" pitchFamily="34" charset="-120"/>
                <a:ea typeface="微軟正黑體" panose="020B0604030504040204" pitchFamily="34" charset="-120"/>
              </a:rPr>
              <a:t>的 </a:t>
            </a:r>
            <a:r>
              <a:rPr lang="en-US" altLang="zh-TW" sz="1400" dirty="0">
                <a:latin typeface="微軟正黑體" panose="020B0604030504040204" pitchFamily="34" charset="-120"/>
                <a:ea typeface="微軟正黑體" panose="020B0604030504040204" pitchFamily="34" charset="-120"/>
              </a:rPr>
              <a:t>buffer, </a:t>
            </a:r>
            <a:r>
              <a:rPr lang="zh-TW" altLang="en-US" sz="1400" dirty="0">
                <a:latin typeface="微軟正黑體" panose="020B0604030504040204" pitchFamily="34" charset="-120"/>
                <a:ea typeface="微軟正黑體" panose="020B0604030504040204" pitchFamily="34" charset="-120"/>
              </a:rPr>
              <a:t>則費用變成與 </a:t>
            </a:r>
            <a:r>
              <a:rPr lang="en-US" altLang="zh-TW" sz="1400" dirty="0">
                <a:latin typeface="微軟正黑體" panose="020B0604030504040204" pitchFamily="34" charset="-120"/>
                <a:ea typeface="微軟正黑體" panose="020B0604030504040204" pitchFamily="34" charset="-120"/>
              </a:rPr>
              <a:t>worker </a:t>
            </a:r>
            <a:r>
              <a:rPr lang="zh-TW" altLang="en-US" sz="1400" dirty="0">
                <a:latin typeface="微軟正黑體" panose="020B0604030504040204" pitchFamily="34" charset="-120"/>
                <a:ea typeface="微軟正黑體" panose="020B0604030504040204" pitchFamily="34" charset="-120"/>
              </a:rPr>
              <a:t>數量成正比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固定費用</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a:t>
            </a:r>
            <a:endParaRPr 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05776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249190-5AE9-4678-8F81-7C3CC6F7D734}"/>
              </a:ext>
            </a:extLst>
          </p:cNvPr>
          <p:cNvSpPr>
            <a:spLocks noGrp="1"/>
          </p:cNvSpPr>
          <p:nvPr>
            <p:ph type="title"/>
          </p:nvPr>
        </p:nvSpPr>
        <p:spPr/>
        <p:txBody>
          <a:bodyPr/>
          <a:lstStyle/>
          <a:p>
            <a:r>
              <a:rPr lang="en-US" altLang="zh-TW" dirty="0"/>
              <a:t>Code Sample</a:t>
            </a:r>
            <a:r>
              <a:rPr lang="zh-TW" altLang="en-US" dirty="0"/>
              <a:t> </a:t>
            </a:r>
            <a:r>
              <a:rPr lang="en-US" altLang="zh-TW" dirty="0"/>
              <a:t>(AWS</a:t>
            </a:r>
            <a:r>
              <a:rPr lang="zh-TW" altLang="en-US" dirty="0"/>
              <a:t> </a:t>
            </a:r>
            <a:r>
              <a:rPr lang="en-US" altLang="zh-TW" dirty="0"/>
              <a:t>CloudWatch SDK):</a:t>
            </a:r>
            <a:endParaRPr lang="en-US" dirty="0"/>
          </a:p>
        </p:txBody>
      </p:sp>
      <p:sp>
        <p:nvSpPr>
          <p:cNvPr id="8" name="內容版面配置區 7">
            <a:extLst>
              <a:ext uri="{FF2B5EF4-FFF2-40B4-BE49-F238E27FC236}">
                <a16:creationId xmlns:a16="http://schemas.microsoft.com/office/drawing/2014/main" id="{F1CABA66-FC11-4A12-855F-0B46FC4B8B33}"/>
              </a:ext>
            </a:extLst>
          </p:cNvPr>
          <p:cNvSpPr>
            <a:spLocks noGrp="1"/>
          </p:cNvSpPr>
          <p:nvPr>
            <p:ph idx="1"/>
          </p:nvPr>
        </p:nvSpPr>
        <p:spPr/>
        <p:txBody>
          <a:bodyPr/>
          <a:lstStyle/>
          <a:p>
            <a:endParaRPr lang="en-US"/>
          </a:p>
        </p:txBody>
      </p:sp>
      <p:sp>
        <p:nvSpPr>
          <p:cNvPr id="4" name="投影片編號版面配置區 3">
            <a:extLst>
              <a:ext uri="{FF2B5EF4-FFF2-40B4-BE49-F238E27FC236}">
                <a16:creationId xmlns:a16="http://schemas.microsoft.com/office/drawing/2014/main" id="{F3E2123A-EF05-4A21-B005-1700960995F7}"/>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altLang="zh-TW" smtClean="0"/>
              <a:t>34</a:t>
            </a:fld>
            <a:endParaRPr lang="zh-TW" altLang="en-US"/>
          </a:p>
        </p:txBody>
      </p:sp>
      <p:sp>
        <p:nvSpPr>
          <p:cNvPr id="5" name="文字方塊 4">
            <a:extLst>
              <a:ext uri="{FF2B5EF4-FFF2-40B4-BE49-F238E27FC236}">
                <a16:creationId xmlns:a16="http://schemas.microsoft.com/office/drawing/2014/main" id="{62D15F6B-1460-4431-B9F9-458ACD71BF45}"/>
              </a:ext>
            </a:extLst>
          </p:cNvPr>
          <p:cNvSpPr txBox="1"/>
          <p:nvPr/>
        </p:nvSpPr>
        <p:spPr>
          <a:xfrm>
            <a:off x="110801" y="6148042"/>
            <a:ext cx="11176458" cy="523220"/>
          </a:xfrm>
          <a:prstGeom prst="rect">
            <a:avLst/>
          </a:prstGeom>
          <a:noFill/>
        </p:spPr>
        <p:txBody>
          <a:bodyPr wrap="none" rtlCol="0">
            <a:spAutoFit/>
          </a:bodyPr>
          <a:lstStyle/>
          <a:p>
            <a:r>
              <a:rPr lang="en-US" dirty="0">
                <a:hlinkClick r:id="rId2"/>
              </a:rPr>
              <a:t>https://docs.aws.amazon.com/sdkfornet/v3/apidocs/index.html?page=CloudWatch/MCloudWatchPutMetricDataPutMetricDataRequest.html</a:t>
            </a:r>
            <a:endParaRPr lang="en-US" dirty="0"/>
          </a:p>
          <a:p>
            <a:endParaRPr lang="en-US" dirty="0"/>
          </a:p>
        </p:txBody>
      </p:sp>
      <p:pic>
        <p:nvPicPr>
          <p:cNvPr id="6" name="圖片 5">
            <a:extLst>
              <a:ext uri="{FF2B5EF4-FFF2-40B4-BE49-F238E27FC236}">
                <a16:creationId xmlns:a16="http://schemas.microsoft.com/office/drawing/2014/main" id="{27296058-39F3-48D2-98B3-4ED1957DE267}"/>
              </a:ext>
            </a:extLst>
          </p:cNvPr>
          <p:cNvPicPr>
            <a:picLocks noChangeAspect="1"/>
          </p:cNvPicPr>
          <p:nvPr/>
        </p:nvPicPr>
        <p:blipFill rotWithShape="1">
          <a:blip r:embed="rId3"/>
          <a:srcRect b="49669"/>
          <a:stretch/>
        </p:blipFill>
        <p:spPr>
          <a:xfrm>
            <a:off x="415600" y="1536632"/>
            <a:ext cx="5561454" cy="4566285"/>
          </a:xfrm>
          <a:prstGeom prst="rect">
            <a:avLst/>
          </a:prstGeom>
        </p:spPr>
      </p:pic>
      <p:pic>
        <p:nvPicPr>
          <p:cNvPr id="7" name="圖片 6">
            <a:extLst>
              <a:ext uri="{FF2B5EF4-FFF2-40B4-BE49-F238E27FC236}">
                <a16:creationId xmlns:a16="http://schemas.microsoft.com/office/drawing/2014/main" id="{9E028E4B-A121-41AF-B065-E39D2EE28250}"/>
              </a:ext>
            </a:extLst>
          </p:cNvPr>
          <p:cNvPicPr>
            <a:picLocks noChangeAspect="1"/>
          </p:cNvPicPr>
          <p:nvPr/>
        </p:nvPicPr>
        <p:blipFill rotWithShape="1">
          <a:blip r:embed="rId3"/>
          <a:srcRect t="50727"/>
          <a:stretch/>
        </p:blipFill>
        <p:spPr>
          <a:xfrm>
            <a:off x="6096000" y="1536632"/>
            <a:ext cx="5680879" cy="4566285"/>
          </a:xfrm>
          <a:prstGeom prst="rect">
            <a:avLst/>
          </a:prstGeom>
        </p:spPr>
      </p:pic>
    </p:spTree>
    <p:extLst>
      <p:ext uri="{BB962C8B-B14F-4D97-AF65-F5344CB8AC3E}">
        <p14:creationId xmlns:p14="http://schemas.microsoft.com/office/powerpoint/2010/main" val="1379213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Google Shape;537;p29"/>
          <p:cNvPicPr preferRelativeResize="0"/>
          <p:nvPr/>
        </p:nvPicPr>
        <p:blipFill rotWithShape="1">
          <a:blip r:embed="rId3">
            <a:alphaModFix/>
          </a:blip>
          <a:srcRect l="12111" t="33962"/>
          <a:stretch/>
        </p:blipFill>
        <p:spPr>
          <a:xfrm>
            <a:off x="232467" y="912034"/>
            <a:ext cx="11667299" cy="2047532"/>
          </a:xfrm>
          <a:prstGeom prst="rect">
            <a:avLst/>
          </a:prstGeom>
          <a:noFill/>
          <a:ln w="28575" cap="flat" cmpd="sng">
            <a:solidFill>
              <a:srgbClr val="6AA84F"/>
            </a:solidFill>
            <a:prstDash val="solid"/>
            <a:round/>
            <a:headEnd type="none" w="sm" len="sm"/>
            <a:tailEnd type="none" w="sm" len="sm"/>
          </a:ln>
        </p:spPr>
      </p:pic>
      <p:sp>
        <p:nvSpPr>
          <p:cNvPr id="538" name="Google Shape;538;p29"/>
          <p:cNvSpPr txBox="1"/>
          <p:nvPr/>
        </p:nvSpPr>
        <p:spPr>
          <a:xfrm>
            <a:off x="154647" y="336532"/>
            <a:ext cx="10494000" cy="453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2400" b="0" i="0" u="none" strike="noStrike" cap="none" dirty="0">
                <a:solidFill>
                  <a:srgbClr val="000000"/>
                </a:solidFill>
                <a:latin typeface="Arial"/>
                <a:ea typeface="Arial"/>
                <a:cs typeface="Arial"/>
                <a:sym typeface="Arial"/>
              </a:rPr>
              <a:t>2020 雙十一 監控 dashboard: 我們監控了什麼?</a:t>
            </a:r>
            <a:endParaRPr sz="2400" b="0" i="0" u="none" strike="noStrike" cap="none" dirty="0">
              <a:solidFill>
                <a:srgbClr val="000000"/>
              </a:solidFill>
              <a:latin typeface="Arial"/>
              <a:ea typeface="Arial"/>
              <a:cs typeface="Arial"/>
              <a:sym typeface="Arial"/>
            </a:endParaRPr>
          </a:p>
        </p:txBody>
      </p:sp>
      <p:pic>
        <p:nvPicPr>
          <p:cNvPr id="539" name="Google Shape;539;p29"/>
          <p:cNvPicPr preferRelativeResize="0"/>
          <p:nvPr/>
        </p:nvPicPr>
        <p:blipFill rotWithShape="1">
          <a:blip r:embed="rId4">
            <a:alphaModFix/>
          </a:blip>
          <a:srcRect/>
          <a:stretch/>
        </p:blipFill>
        <p:spPr>
          <a:xfrm>
            <a:off x="232467" y="3081468"/>
            <a:ext cx="11667299" cy="3731569"/>
          </a:xfrm>
          <a:prstGeom prst="rect">
            <a:avLst/>
          </a:prstGeom>
          <a:noFill/>
          <a:ln w="28575" cap="flat" cmpd="sng">
            <a:solidFill>
              <a:srgbClr val="3C78D8"/>
            </a:solidFill>
            <a:prstDash val="solid"/>
            <a:round/>
            <a:headEnd type="none" w="sm" len="sm"/>
            <a:tailEnd type="none" w="sm" len="sm"/>
          </a:ln>
        </p:spPr>
      </p:pic>
      <p:sp>
        <p:nvSpPr>
          <p:cNvPr id="540" name="Google Shape;540;p29"/>
          <p:cNvSpPr/>
          <p:nvPr/>
        </p:nvSpPr>
        <p:spPr>
          <a:xfrm>
            <a:off x="7492133" y="6159900"/>
            <a:ext cx="2083200" cy="509600"/>
          </a:xfrm>
          <a:prstGeom prst="rect">
            <a:avLst/>
          </a:prstGeom>
          <a:solidFill>
            <a:srgbClr val="FFFFFF"/>
          </a:solidFill>
          <a:ln w="2857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系統監控</a:t>
            </a:r>
            <a:endParaRPr sz="1867" b="0" i="0" u="none" strike="noStrike" cap="none">
              <a:solidFill>
                <a:srgbClr val="000000"/>
              </a:solidFill>
              <a:latin typeface="Arial"/>
              <a:ea typeface="Arial"/>
              <a:cs typeface="Arial"/>
              <a:sym typeface="Arial"/>
            </a:endParaRPr>
          </a:p>
        </p:txBody>
      </p:sp>
      <p:sp>
        <p:nvSpPr>
          <p:cNvPr id="541" name="Google Shape;541;p29"/>
          <p:cNvSpPr/>
          <p:nvPr/>
        </p:nvSpPr>
        <p:spPr>
          <a:xfrm>
            <a:off x="9682467" y="6159900"/>
            <a:ext cx="2083200" cy="509600"/>
          </a:xfrm>
          <a:prstGeom prst="rect">
            <a:avLst/>
          </a:prstGeom>
          <a:solidFill>
            <a:srgbClr val="FFFFFF"/>
          </a:solidFill>
          <a:ln w="2857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開發者自訂指標</a:t>
            </a:r>
            <a:endParaRPr sz="1867" b="0" i="0" u="none" strike="noStrike" cap="none">
              <a:solidFill>
                <a:srgbClr val="000000"/>
              </a:solidFill>
              <a:latin typeface="Arial"/>
              <a:ea typeface="Arial"/>
              <a:cs typeface="Arial"/>
              <a:sym typeface="Arial"/>
            </a:endParaRPr>
          </a:p>
        </p:txBody>
      </p:sp>
      <p:sp>
        <p:nvSpPr>
          <p:cNvPr id="542" name="Google Shape;542;p29"/>
          <p:cNvSpPr/>
          <p:nvPr/>
        </p:nvSpPr>
        <p:spPr>
          <a:xfrm>
            <a:off x="254000" y="3113867"/>
            <a:ext cx="2577600" cy="254000"/>
          </a:xfrm>
          <a:prstGeom prst="rect">
            <a:avLst/>
          </a:prstGeom>
          <a:solidFill>
            <a:schemeClr val="lt2"/>
          </a:solidFill>
          <a:ln>
            <a:noFill/>
          </a:ln>
          <a:effectLst>
            <a:outerShdw blurRad="57150" dist="19050" dir="5400000" algn="bl" rotWithShape="0">
              <a:srgbClr val="000000">
                <a:alpha val="49411"/>
              </a:srgbClr>
            </a:outerShdw>
            <a:reflection endPos="30000" dist="38100" dir="5400000" fadeDir="5400012" sy="-100000" algn="bl" rotWithShape="0"/>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543" name="Google Shape;543;p29"/>
          <p:cNvSpPr/>
          <p:nvPr/>
        </p:nvSpPr>
        <p:spPr>
          <a:xfrm>
            <a:off x="254000" y="4910667"/>
            <a:ext cx="2577600" cy="254000"/>
          </a:xfrm>
          <a:prstGeom prst="rect">
            <a:avLst/>
          </a:prstGeom>
          <a:solidFill>
            <a:schemeClr val="lt2"/>
          </a:solidFill>
          <a:ln>
            <a:noFill/>
          </a:ln>
          <a:effectLst>
            <a:outerShdw blurRad="57150" dist="19050" dir="5400000" algn="bl" rotWithShape="0">
              <a:srgbClr val="000000">
                <a:alpha val="49411"/>
              </a:srgbClr>
            </a:outerShdw>
            <a:reflection endPos="30000" dist="38100" dir="5400000" fadeDir="5400012" sy="-100000" algn="bl" rotWithShape="0"/>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0"/>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100000"/>
              </a:lnSpc>
              <a:spcBef>
                <a:spcPts val="0"/>
              </a:spcBef>
              <a:spcAft>
                <a:spcPts val="0"/>
              </a:spcAft>
              <a:buClr>
                <a:srgbClr val="000000"/>
              </a:buClr>
              <a:buSzPts val="2000"/>
              <a:buFont typeface="Helvetica Neue"/>
              <a:buNone/>
            </a:pPr>
            <a:r>
              <a:rPr lang="zh-TW" dirty="0"/>
              <a:t>指標: Group Queue Process Status</a:t>
            </a:r>
            <a:endParaRPr dirty="0"/>
          </a:p>
        </p:txBody>
      </p:sp>
      <p:pic>
        <p:nvPicPr>
          <p:cNvPr id="549" name="Google Shape;549;p30"/>
          <p:cNvPicPr preferRelativeResize="0"/>
          <p:nvPr/>
        </p:nvPicPr>
        <p:blipFill rotWithShape="1">
          <a:blip r:embed="rId3">
            <a:alphaModFix/>
          </a:blip>
          <a:srcRect/>
          <a:stretch/>
        </p:blipFill>
        <p:spPr>
          <a:xfrm>
            <a:off x="0" y="1338313"/>
            <a:ext cx="12192001" cy="4164629"/>
          </a:xfrm>
          <a:prstGeom prst="rect">
            <a:avLst/>
          </a:prstGeom>
          <a:noFill/>
          <a:ln>
            <a:noFill/>
          </a:ln>
        </p:spPr>
      </p:pic>
      <p:sp>
        <p:nvSpPr>
          <p:cNvPr id="550" name="Google Shape;550;p30"/>
          <p:cNvSpPr txBox="1"/>
          <p:nvPr/>
        </p:nvSpPr>
        <p:spPr>
          <a:xfrm>
            <a:off x="644161" y="5426234"/>
            <a:ext cx="11608800" cy="1288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指標定義:</a:t>
            </a:r>
            <a:endParaRPr sz="1867" b="0" i="0" u="none" strike="noStrike" cap="none" dirty="0">
              <a:solidFill>
                <a:srgbClr val="000000"/>
              </a:solidFill>
              <a:latin typeface="Arial"/>
              <a:ea typeface="Arial"/>
              <a:cs typeface="Arial"/>
              <a:sym typeface="Arial"/>
            </a:endParaRPr>
          </a:p>
          <a:p>
            <a:pPr marL="609585" marR="0" lvl="0" indent="-423323" algn="l" rtl="0">
              <a:lnSpc>
                <a:spcPct val="100000"/>
              </a:lnSpc>
              <a:spcBef>
                <a:spcPts val="0"/>
              </a:spcBef>
              <a:spcAft>
                <a:spcPts val="0"/>
              </a:spcAft>
              <a:buClr>
                <a:srgbClr val="000000"/>
              </a:buClr>
              <a:buSzPts val="1400"/>
              <a:buFont typeface="Arial"/>
              <a:buChar char="-"/>
            </a:pPr>
            <a:r>
              <a:rPr lang="zh-TW" sz="1867" b="0" i="0" u="none" strike="noStrike" cap="none" dirty="0">
                <a:solidFill>
                  <a:srgbClr val="000000"/>
                </a:solidFill>
                <a:latin typeface="Arial"/>
                <a:ea typeface="Arial"/>
                <a:cs typeface="Arial"/>
                <a:sym typeface="Arial"/>
              </a:rPr>
              <a:t>Received:			Task 從 Message Queue 取出執行的數量統計</a:t>
            </a:r>
            <a:endParaRPr sz="1867" b="0" i="0" u="none" strike="noStrike" cap="none" dirty="0">
              <a:solidFill>
                <a:srgbClr val="000000"/>
              </a:solidFill>
              <a:latin typeface="Arial"/>
              <a:ea typeface="Arial"/>
              <a:cs typeface="Arial"/>
              <a:sym typeface="Arial"/>
            </a:endParaRPr>
          </a:p>
          <a:p>
            <a:pPr marL="609585" marR="0" lvl="0" indent="-423323" algn="l" rtl="0">
              <a:lnSpc>
                <a:spcPct val="100000"/>
              </a:lnSpc>
              <a:spcBef>
                <a:spcPts val="0"/>
              </a:spcBef>
              <a:spcAft>
                <a:spcPts val="0"/>
              </a:spcAft>
              <a:buClr>
                <a:srgbClr val="000000"/>
              </a:buClr>
              <a:buSzPts val="1400"/>
              <a:buFont typeface="Arial"/>
              <a:buChar char="-"/>
            </a:pPr>
            <a:r>
              <a:rPr lang="zh-TW" sz="1867" b="0" i="0" u="none" strike="noStrike" cap="none" dirty="0">
                <a:solidFill>
                  <a:srgbClr val="000000"/>
                </a:solidFill>
                <a:latin typeface="Arial"/>
                <a:ea typeface="Arial"/>
                <a:cs typeface="Arial"/>
                <a:sym typeface="Arial"/>
              </a:rPr>
              <a:t>Dequeue-Over-SLO:	所有從 Queue 取出的 Task 中, 取出當下就已經超過 SLO 要求的數量</a:t>
            </a:r>
            <a:br>
              <a:rPr lang="zh-TW" sz="1867" b="0" i="0" u="none" strike="noStrike" cap="none" dirty="0">
                <a:solidFill>
                  <a:srgbClr val="000000"/>
                </a:solidFill>
                <a:latin typeface="Arial"/>
                <a:ea typeface="Arial"/>
                <a:cs typeface="Arial"/>
                <a:sym typeface="Arial"/>
              </a:rPr>
            </a:br>
            <a:r>
              <a:rPr lang="zh-TW" sz="1867" b="0" i="0" u="none" strike="noStrike" cap="none" dirty="0">
                <a:solidFill>
                  <a:srgbClr val="000000"/>
                </a:solidFill>
                <a:latin typeface="Arial"/>
                <a:ea typeface="Arial"/>
                <a:cs typeface="Arial"/>
                <a:sym typeface="Arial"/>
              </a:rPr>
              <a:t>				( </a:t>
            </a:r>
            <a:r>
              <a:rPr lang="zh-TW" sz="1867" b="1" i="0" u="none" strike="noStrike" cap="none" dirty="0">
                <a:solidFill>
                  <a:srgbClr val="FF0000"/>
                </a:solidFill>
                <a:latin typeface="Arial"/>
                <a:ea typeface="Arial"/>
                <a:cs typeface="Arial"/>
                <a:sym typeface="Arial"/>
              </a:rPr>
              <a:t>A</a:t>
            </a:r>
            <a:r>
              <a:rPr lang="zh-TW" sz="1867" b="0" i="0" u="none" strike="noStrike" cap="none" dirty="0">
                <a:solidFill>
                  <a:srgbClr val="000000"/>
                </a:solidFill>
                <a:latin typeface="Arial"/>
                <a:ea typeface="Arial"/>
                <a:cs typeface="Arial"/>
                <a:sym typeface="Arial"/>
              </a:rPr>
              <a:t> + </a:t>
            </a:r>
            <a:r>
              <a:rPr lang="zh-TW" sz="1867" b="1" i="0" u="none" strike="noStrike" cap="none" dirty="0">
                <a:solidFill>
                  <a:srgbClr val="FF0000"/>
                </a:solidFill>
                <a:latin typeface="Arial"/>
                <a:ea typeface="Arial"/>
                <a:cs typeface="Arial"/>
                <a:sym typeface="Arial"/>
              </a:rPr>
              <a:t>B</a:t>
            </a:r>
            <a:r>
              <a:rPr lang="zh-TW" sz="1867" b="0" i="0" u="none" strike="noStrike" cap="none" dirty="0">
                <a:solidFill>
                  <a:srgbClr val="000000"/>
                </a:solidFill>
                <a:latin typeface="Arial"/>
                <a:ea typeface="Arial"/>
                <a:cs typeface="Arial"/>
                <a:sym typeface="Arial"/>
              </a:rPr>
              <a:t> &gt; </a:t>
            </a:r>
            <a:r>
              <a:rPr lang="zh-TW" sz="1867" b="1" i="0" u="none" strike="noStrike" cap="none" dirty="0">
                <a:solidFill>
                  <a:srgbClr val="FF0000"/>
                </a:solidFill>
                <a:latin typeface="Arial"/>
                <a:ea typeface="Arial"/>
                <a:cs typeface="Arial"/>
                <a:sym typeface="Arial"/>
              </a:rPr>
              <a:t>5</a:t>
            </a:r>
            <a:r>
              <a:rPr lang="zh-TW" sz="1867" b="0" i="0" u="none" strike="noStrike" cap="none" dirty="0">
                <a:solidFill>
                  <a:srgbClr val="000000"/>
                </a:solidFill>
                <a:latin typeface="Arial"/>
                <a:ea typeface="Arial"/>
                <a:cs typeface="Arial"/>
                <a:sym typeface="Arial"/>
              </a:rPr>
              <a:t> sec, 持續 </a:t>
            </a:r>
            <a:r>
              <a:rPr lang="zh-TW" sz="1867" b="1" i="0" u="none" strike="noStrike" cap="none" dirty="0">
                <a:solidFill>
                  <a:srgbClr val="FF0000"/>
                </a:solidFill>
                <a:latin typeface="Arial"/>
                <a:ea typeface="Arial"/>
                <a:cs typeface="Arial"/>
                <a:sym typeface="Arial"/>
              </a:rPr>
              <a:t>3</a:t>
            </a:r>
            <a:r>
              <a:rPr lang="zh-TW" sz="1867" b="0" i="0" u="none" strike="noStrike" cap="none" dirty="0">
                <a:solidFill>
                  <a:srgbClr val="000000"/>
                </a:solidFill>
                <a:latin typeface="Arial"/>
                <a:ea typeface="Arial"/>
                <a:cs typeface="Arial"/>
                <a:sym typeface="Arial"/>
              </a:rPr>
              <a:t> 分鐘狀況沒解除就會發送警告通知 )</a:t>
            </a:r>
            <a:endParaRPr sz="1867" b="0" i="0" u="none" strike="noStrike" cap="none" dirty="0">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1"/>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100000"/>
              </a:lnSpc>
              <a:spcBef>
                <a:spcPts val="0"/>
              </a:spcBef>
              <a:spcAft>
                <a:spcPts val="0"/>
              </a:spcAft>
              <a:buClr>
                <a:srgbClr val="000000"/>
              </a:buClr>
              <a:buSzPts val="2000"/>
              <a:buFont typeface="Helvetica Neue"/>
              <a:buNone/>
            </a:pPr>
            <a:r>
              <a:rPr lang="zh-TW"/>
              <a:t>指標: Group Queue Process Efficiency</a:t>
            </a:r>
            <a:endParaRPr/>
          </a:p>
        </p:txBody>
      </p:sp>
      <p:pic>
        <p:nvPicPr>
          <p:cNvPr id="556" name="Google Shape;556;p31"/>
          <p:cNvPicPr preferRelativeResize="0"/>
          <p:nvPr/>
        </p:nvPicPr>
        <p:blipFill rotWithShape="1">
          <a:blip r:embed="rId3">
            <a:alphaModFix/>
          </a:blip>
          <a:srcRect l="25308" r="39496"/>
          <a:stretch/>
        </p:blipFill>
        <p:spPr>
          <a:xfrm>
            <a:off x="305665" y="1617621"/>
            <a:ext cx="6263811" cy="4278100"/>
          </a:xfrm>
          <a:prstGeom prst="rect">
            <a:avLst/>
          </a:prstGeom>
          <a:noFill/>
          <a:ln>
            <a:noFill/>
          </a:ln>
        </p:spPr>
      </p:pic>
      <p:sp>
        <p:nvSpPr>
          <p:cNvPr id="557" name="Google Shape;557;p31"/>
          <p:cNvSpPr txBox="1"/>
          <p:nvPr/>
        </p:nvSpPr>
        <p:spPr>
          <a:xfrm>
            <a:off x="385700" y="5667500"/>
            <a:ext cx="11608800" cy="1288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指標定義:</a:t>
            </a:r>
            <a:endParaRPr sz="1867" b="0" i="0" u="none" strike="noStrike" cap="none" dirty="0">
              <a:solidFill>
                <a:srgbClr val="000000"/>
              </a:solidFill>
              <a:latin typeface="Arial"/>
              <a:ea typeface="Arial"/>
              <a:cs typeface="Arial"/>
              <a:sym typeface="Arial"/>
            </a:endParaRPr>
          </a:p>
          <a:p>
            <a:pPr marL="609585" marR="0" lvl="0" indent="-423323" algn="l" rtl="0">
              <a:lnSpc>
                <a:spcPct val="100000"/>
              </a:lnSpc>
              <a:spcBef>
                <a:spcPts val="0"/>
              </a:spcBef>
              <a:spcAft>
                <a:spcPts val="0"/>
              </a:spcAft>
              <a:buClr>
                <a:srgbClr val="000000"/>
              </a:buClr>
              <a:buSzPts val="1400"/>
              <a:buFont typeface="Arial"/>
              <a:buChar char="-"/>
            </a:pPr>
            <a:r>
              <a:rPr lang="zh-TW" sz="1867" b="0" i="0" u="none" strike="noStrike" cap="none" dirty="0">
                <a:solidFill>
                  <a:srgbClr val="000000"/>
                </a:solidFill>
                <a:latin typeface="Arial"/>
                <a:ea typeface="Arial"/>
                <a:cs typeface="Arial"/>
                <a:sym typeface="Arial"/>
              </a:rPr>
              <a:t>Efficiency: 	每個任務從 create task 開始，到 task complete 為止的時間</a:t>
            </a:r>
            <a:r>
              <a:rPr lang="en-US" altLang="zh-TW" sz="1867" b="0" i="0" u="none" strike="noStrike" cap="none" dirty="0">
                <a:solidFill>
                  <a:srgbClr val="000000"/>
                </a:solidFill>
                <a:latin typeface="Arial"/>
                <a:ea typeface="Arial"/>
                <a:cs typeface="Arial"/>
                <a:sym typeface="Arial"/>
              </a:rPr>
              <a:t> </a:t>
            </a:r>
            <a:r>
              <a:rPr lang="zh-TW" sz="1867" b="0" i="0" u="none" strike="noStrike" cap="none" dirty="0">
                <a:solidFill>
                  <a:srgbClr val="000000"/>
                </a:solidFill>
                <a:latin typeface="Arial"/>
                <a:ea typeface="Arial"/>
                <a:cs typeface="Arial"/>
                <a:sym typeface="Arial"/>
              </a:rPr>
              <a:t>(</a:t>
            </a:r>
            <a:r>
              <a:rPr lang="zh-TW" sz="1867" b="1" i="0" u="none" strike="noStrike" cap="none" dirty="0">
                <a:solidFill>
                  <a:srgbClr val="FF0000"/>
                </a:solidFill>
                <a:latin typeface="Arial"/>
                <a:ea typeface="Arial"/>
                <a:cs typeface="Arial"/>
                <a:sym typeface="Arial"/>
              </a:rPr>
              <a:t>C</a:t>
            </a:r>
            <a:r>
              <a:rPr lang="zh-TW" sz="1867" b="0" i="0" u="none" strike="noStrike" cap="none" dirty="0">
                <a:solidFill>
                  <a:srgbClr val="000000"/>
                </a:solidFill>
                <a:latin typeface="Arial"/>
                <a:ea typeface="Arial"/>
                <a:cs typeface="Arial"/>
                <a:sym typeface="Arial"/>
              </a:rPr>
              <a:t>)</a:t>
            </a:r>
            <a:endParaRPr sz="1867" b="0" i="0" u="none" strike="noStrike" cap="none" dirty="0">
              <a:solidFill>
                <a:srgbClr val="000000"/>
              </a:solidFill>
              <a:latin typeface="Arial"/>
              <a:ea typeface="Arial"/>
              <a:cs typeface="Arial"/>
              <a:sym typeface="Arial"/>
            </a:endParaRPr>
          </a:p>
        </p:txBody>
      </p:sp>
      <p:pic>
        <p:nvPicPr>
          <p:cNvPr id="2" name="Google Shape;556;p31">
            <a:extLst>
              <a:ext uri="{FF2B5EF4-FFF2-40B4-BE49-F238E27FC236}">
                <a16:creationId xmlns:a16="http://schemas.microsoft.com/office/drawing/2014/main" id="{FA10E6BD-E7D4-4BBF-8C58-7B0D755B4C18}"/>
              </a:ext>
            </a:extLst>
          </p:cNvPr>
          <p:cNvPicPr preferRelativeResize="0"/>
          <p:nvPr/>
        </p:nvPicPr>
        <p:blipFill rotWithShape="1">
          <a:blip r:embed="rId3">
            <a:alphaModFix/>
          </a:blip>
          <a:srcRect l="62920" r="1884"/>
          <a:stretch/>
        </p:blipFill>
        <p:spPr>
          <a:xfrm>
            <a:off x="5269761" y="1617621"/>
            <a:ext cx="6263811" cy="4278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3"/>
          <p:cNvSpPr txBox="1">
            <a:spLocks noGrp="1"/>
          </p:cNvSpPr>
          <p:nvPr>
            <p:ph type="title"/>
          </p:nvPr>
        </p:nvSpPr>
        <p:spPr>
          <a:xfrm>
            <a:off x="831850" y="1709738"/>
            <a:ext cx="10515600" cy="217214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7200"/>
              <a:buFont typeface="Microsoft JhengHei"/>
              <a:buNone/>
            </a:pPr>
            <a:r>
              <a:rPr lang="zh-TW"/>
              <a:t>Q: </a:t>
            </a:r>
            <a:r>
              <a:rPr lang="zh-TW" sz="6000"/>
              <a:t>有了上帝視角之後?</a:t>
            </a:r>
            <a:endParaRPr sz="6000"/>
          </a:p>
        </p:txBody>
      </p:sp>
      <p:sp>
        <p:nvSpPr>
          <p:cNvPr id="569" name="Google Shape;569;p33"/>
          <p:cNvSpPr txBox="1">
            <a:spLocks noGrp="1"/>
          </p:cNvSpPr>
          <p:nvPr>
            <p:ph type="body" idx="1"/>
          </p:nvPr>
        </p:nvSpPr>
        <p:spPr>
          <a:xfrm>
            <a:off x="831850" y="3881887"/>
            <a:ext cx="10515600" cy="22077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000"/>
              <a:buNone/>
            </a:pPr>
            <a:endParaRPr/>
          </a:p>
          <a:p>
            <a:pPr marL="0" lvl="0" indent="0" algn="l" rtl="0">
              <a:lnSpc>
                <a:spcPct val="90000"/>
              </a:lnSpc>
              <a:spcBef>
                <a:spcPts val="0"/>
              </a:spcBef>
              <a:spcAft>
                <a:spcPts val="0"/>
              </a:spcAft>
              <a:buClr>
                <a:schemeClr val="lt1"/>
              </a:buClr>
              <a:buSzPts val="4000"/>
              <a:buNone/>
            </a:pPr>
            <a:r>
              <a:rPr lang="zh-TW"/>
              <a:t>訂定面對各種狀況的應對方式</a:t>
            </a:r>
            <a:endParaRPr/>
          </a:p>
          <a:p>
            <a:pPr marL="0" lvl="0" indent="0" algn="l" rtl="0">
              <a:lnSpc>
                <a:spcPct val="90000"/>
              </a:lnSpc>
              <a:spcBef>
                <a:spcPts val="0"/>
              </a:spcBef>
              <a:spcAft>
                <a:spcPts val="0"/>
              </a:spcAft>
              <a:buClr>
                <a:schemeClr val="lt1"/>
              </a:buClr>
              <a:buSzPts val="40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34"/>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dirty="0"/>
              <a:t>案例1, </a:t>
            </a:r>
            <a:r>
              <a:rPr lang="zh-TW" sz="3200" dirty="0"/>
              <a:t>突然有大量的簡訊發送任務, 都超出 SLO 的要求...</a:t>
            </a:r>
            <a:endParaRPr dirty="0"/>
          </a:p>
        </p:txBody>
      </p:sp>
      <p:pic>
        <p:nvPicPr>
          <p:cNvPr id="575" name="Google Shape;575;p34"/>
          <p:cNvPicPr preferRelativeResize="0"/>
          <p:nvPr/>
        </p:nvPicPr>
        <p:blipFill rotWithShape="1">
          <a:blip r:embed="rId3">
            <a:alphaModFix/>
          </a:blip>
          <a:srcRect/>
          <a:stretch/>
        </p:blipFill>
        <p:spPr>
          <a:xfrm>
            <a:off x="0" y="1636660"/>
            <a:ext cx="12192001" cy="4164629"/>
          </a:xfrm>
          <a:prstGeom prst="rect">
            <a:avLst/>
          </a:prstGeom>
          <a:noFill/>
          <a:ln>
            <a:noFill/>
          </a:ln>
        </p:spPr>
      </p:pic>
      <p:sp>
        <p:nvSpPr>
          <p:cNvPr id="576" name="Google Shape;576;p34"/>
          <p:cNvSpPr txBox="1"/>
          <p:nvPr/>
        </p:nvSpPr>
        <p:spPr>
          <a:xfrm>
            <a:off x="385700" y="5563740"/>
            <a:ext cx="11608800" cy="1288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指標定義:</a:t>
            </a:r>
            <a:endParaRPr sz="1867" b="0" i="0" u="none" strike="noStrike" cap="none" dirty="0">
              <a:solidFill>
                <a:srgbClr val="000000"/>
              </a:solidFill>
              <a:latin typeface="Arial"/>
              <a:ea typeface="Arial"/>
              <a:cs typeface="Arial"/>
              <a:sym typeface="Arial"/>
            </a:endParaRPr>
          </a:p>
          <a:p>
            <a:pPr marL="609585" marR="0" lvl="0" indent="-423323" algn="l" rtl="0">
              <a:lnSpc>
                <a:spcPct val="100000"/>
              </a:lnSpc>
              <a:spcBef>
                <a:spcPts val="0"/>
              </a:spcBef>
              <a:spcAft>
                <a:spcPts val="0"/>
              </a:spcAft>
              <a:buClr>
                <a:srgbClr val="000000"/>
              </a:buClr>
              <a:buSzPts val="1400"/>
              <a:buFont typeface="Arial"/>
              <a:buChar char="-"/>
            </a:pPr>
            <a:r>
              <a:rPr lang="zh-TW" sz="1867" b="0" i="0" u="none" strike="noStrike" cap="none" dirty="0">
                <a:solidFill>
                  <a:srgbClr val="000000"/>
                </a:solidFill>
                <a:latin typeface="Arial"/>
                <a:ea typeface="Arial"/>
                <a:cs typeface="Arial"/>
                <a:sym typeface="Arial"/>
              </a:rPr>
              <a:t>Received:			Task 從 Message Queue 取出執行的數量統計</a:t>
            </a:r>
            <a:endParaRPr sz="1867" b="0" i="0" u="none" strike="noStrike" cap="none" dirty="0">
              <a:solidFill>
                <a:srgbClr val="000000"/>
              </a:solidFill>
              <a:latin typeface="Arial"/>
              <a:ea typeface="Arial"/>
              <a:cs typeface="Arial"/>
              <a:sym typeface="Arial"/>
            </a:endParaRPr>
          </a:p>
          <a:p>
            <a:pPr marL="609585" marR="0" lvl="0" indent="-423323" algn="l" rtl="0">
              <a:lnSpc>
                <a:spcPct val="100000"/>
              </a:lnSpc>
              <a:spcBef>
                <a:spcPts val="0"/>
              </a:spcBef>
              <a:spcAft>
                <a:spcPts val="0"/>
              </a:spcAft>
              <a:buClr>
                <a:srgbClr val="000000"/>
              </a:buClr>
              <a:buSzPts val="1400"/>
              <a:buFont typeface="Arial"/>
              <a:buChar char="-"/>
            </a:pPr>
            <a:r>
              <a:rPr lang="zh-TW" sz="1867" b="0" i="0" u="none" strike="noStrike" cap="none" dirty="0">
                <a:solidFill>
                  <a:srgbClr val="000000"/>
                </a:solidFill>
                <a:latin typeface="Arial"/>
                <a:ea typeface="Arial"/>
                <a:cs typeface="Arial"/>
                <a:sym typeface="Arial"/>
              </a:rPr>
              <a:t>Dequeue-Over-SLO:	所有從 Queue 取出的 Task 中, 取出當下就已經超過 SLO 要求的數量</a:t>
            </a:r>
            <a:br>
              <a:rPr lang="zh-TW" sz="1867" b="0" i="0" u="none" strike="noStrike" cap="none" dirty="0">
                <a:solidFill>
                  <a:srgbClr val="000000"/>
                </a:solidFill>
                <a:latin typeface="Arial"/>
                <a:ea typeface="Arial"/>
                <a:cs typeface="Arial"/>
                <a:sym typeface="Arial"/>
              </a:rPr>
            </a:br>
            <a:r>
              <a:rPr lang="zh-TW" sz="1867" b="0" i="0" u="none" strike="noStrike" cap="none" dirty="0">
                <a:solidFill>
                  <a:srgbClr val="000000"/>
                </a:solidFill>
                <a:latin typeface="Arial"/>
                <a:ea typeface="Arial"/>
                <a:cs typeface="Arial"/>
                <a:sym typeface="Arial"/>
              </a:rPr>
              <a:t>				( </a:t>
            </a:r>
            <a:r>
              <a:rPr lang="zh-TW" sz="1867" b="1" i="0" u="none" strike="noStrike" cap="none" dirty="0">
                <a:solidFill>
                  <a:srgbClr val="FF0000"/>
                </a:solidFill>
                <a:latin typeface="Arial"/>
                <a:ea typeface="Arial"/>
                <a:cs typeface="Arial"/>
                <a:sym typeface="Arial"/>
              </a:rPr>
              <a:t>A</a:t>
            </a:r>
            <a:r>
              <a:rPr lang="zh-TW" sz="1867" b="0" i="0" u="none" strike="noStrike" cap="none" dirty="0">
                <a:solidFill>
                  <a:srgbClr val="000000"/>
                </a:solidFill>
                <a:latin typeface="Arial"/>
                <a:ea typeface="Arial"/>
                <a:cs typeface="Arial"/>
                <a:sym typeface="Arial"/>
              </a:rPr>
              <a:t> + </a:t>
            </a:r>
            <a:r>
              <a:rPr lang="zh-TW" sz="1867" b="1" i="0" u="none" strike="noStrike" cap="none" dirty="0">
                <a:solidFill>
                  <a:srgbClr val="FF0000"/>
                </a:solidFill>
                <a:latin typeface="Arial"/>
                <a:ea typeface="Arial"/>
                <a:cs typeface="Arial"/>
                <a:sym typeface="Arial"/>
              </a:rPr>
              <a:t>B</a:t>
            </a:r>
            <a:r>
              <a:rPr lang="zh-TW" sz="1867" b="0" i="0" u="none" strike="noStrike" cap="none" dirty="0">
                <a:solidFill>
                  <a:srgbClr val="000000"/>
                </a:solidFill>
                <a:latin typeface="Arial"/>
                <a:ea typeface="Arial"/>
                <a:cs typeface="Arial"/>
                <a:sym typeface="Arial"/>
              </a:rPr>
              <a:t> &gt; </a:t>
            </a:r>
            <a:r>
              <a:rPr lang="zh-TW" sz="1867" b="1" i="0" u="none" strike="noStrike" cap="none" dirty="0">
                <a:solidFill>
                  <a:srgbClr val="FF0000"/>
                </a:solidFill>
                <a:latin typeface="Arial"/>
                <a:ea typeface="Arial"/>
                <a:cs typeface="Arial"/>
                <a:sym typeface="Arial"/>
              </a:rPr>
              <a:t>5</a:t>
            </a:r>
            <a:r>
              <a:rPr lang="zh-TW" sz="1867" b="0" i="0" u="none" strike="noStrike" cap="none" dirty="0">
                <a:solidFill>
                  <a:srgbClr val="000000"/>
                </a:solidFill>
                <a:latin typeface="Arial"/>
                <a:ea typeface="Arial"/>
                <a:cs typeface="Arial"/>
                <a:sym typeface="Arial"/>
              </a:rPr>
              <a:t> sec )</a:t>
            </a:r>
            <a:endParaRPr sz="1867" b="0" i="0" u="none" strike="noStrike" cap="none" dirty="0">
              <a:solidFill>
                <a:srgbClr val="000000"/>
              </a:solidFill>
              <a:latin typeface="Arial"/>
              <a:ea typeface="Arial"/>
              <a:cs typeface="Arial"/>
              <a:sym typeface="Arial"/>
            </a:endParaRPr>
          </a:p>
        </p:txBody>
      </p:sp>
      <p:sp>
        <p:nvSpPr>
          <p:cNvPr id="2" name="Google Shape;590;p36">
            <a:extLst>
              <a:ext uri="{FF2B5EF4-FFF2-40B4-BE49-F238E27FC236}">
                <a16:creationId xmlns:a16="http://schemas.microsoft.com/office/drawing/2014/main" id="{8D52F81E-E02D-4F2D-AC04-E9FCD2191DCB}"/>
              </a:ext>
            </a:extLst>
          </p:cNvPr>
          <p:cNvSpPr/>
          <p:nvPr/>
        </p:nvSpPr>
        <p:spPr>
          <a:xfrm rot="2700000">
            <a:off x="9928978" y="263336"/>
            <a:ext cx="3503289" cy="436144"/>
          </a:xfrm>
          <a:prstGeom prst="rect">
            <a:avLst/>
          </a:prstGeom>
          <a:solidFill>
            <a:srgbClr val="FF0000"/>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1" i="0" u="none" strike="noStrike" cap="none">
                <a:solidFill>
                  <a:srgbClr val="FFFFFF"/>
                </a:solidFill>
                <a:latin typeface="Arial"/>
                <a:ea typeface="Arial"/>
                <a:cs typeface="Arial"/>
                <a:sym typeface="Arial"/>
              </a:rPr>
              <a:t>RECAP</a:t>
            </a:r>
            <a:endParaRPr sz="1867" b="1" i="0" u="none" strike="noStrike" cap="none">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E338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1E340D-E4F5-43F6-B9CB-F9B75FA82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7" name="Picture 6">
            <a:extLst>
              <a:ext uri="{FF2B5EF4-FFF2-40B4-BE49-F238E27FC236}">
                <a16:creationId xmlns:a16="http://schemas.microsoft.com/office/drawing/2014/main" id="{6F1C0FB0-4C94-4FAB-9C64-1B93E8C5E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2" name="Title 1">
            <a:extLst>
              <a:ext uri="{FF2B5EF4-FFF2-40B4-BE49-F238E27FC236}">
                <a16:creationId xmlns:a16="http://schemas.microsoft.com/office/drawing/2014/main" id="{7DF6E106-D1CC-47CA-8569-84F2DB6A7E68}"/>
              </a:ext>
            </a:extLst>
          </p:cNvPr>
          <p:cNvSpPr>
            <a:spLocks noGrp="1"/>
          </p:cNvSpPr>
          <p:nvPr>
            <p:ph type="title"/>
          </p:nvPr>
        </p:nvSpPr>
        <p:spPr>
          <a:xfrm>
            <a:off x="7897092" y="5462650"/>
            <a:ext cx="4294908" cy="724705"/>
          </a:xfrm>
        </p:spPr>
        <p:txBody>
          <a:bodyPr/>
          <a:lstStyle/>
          <a:p>
            <a:r>
              <a:rPr lang="en-US" sz="2800" dirty="0">
                <a:solidFill>
                  <a:schemeClr val="bg1">
                    <a:lumMod val="95000"/>
                  </a:schemeClr>
                </a:solidFill>
              </a:rPr>
              <a:t> Learn. Imagine. Build.</a:t>
            </a:r>
            <a:br>
              <a:rPr lang="en-US" dirty="0">
                <a:solidFill>
                  <a:schemeClr val="bg1">
                    <a:lumMod val="95000"/>
                  </a:schemeClr>
                </a:solidFill>
              </a:rPr>
            </a:br>
            <a:r>
              <a:rPr lang="en-US" sz="7200" dirty="0">
                <a:solidFill>
                  <a:schemeClr val="bg1"/>
                </a:solidFill>
                <a:latin typeface="+mn-lt"/>
              </a:rPr>
              <a:t>.NET Conf</a:t>
            </a:r>
            <a:br>
              <a:rPr lang="en-US" dirty="0">
                <a:solidFill>
                  <a:schemeClr val="bg1"/>
                </a:solidFill>
                <a:latin typeface="+mn-lt"/>
              </a:rPr>
            </a:br>
            <a:br>
              <a:rPr lang="en-US" dirty="0">
                <a:solidFill>
                  <a:schemeClr val="bg1"/>
                </a:solidFill>
              </a:rPr>
            </a:br>
            <a:endParaRPr lang="en-US" dirty="0">
              <a:solidFill>
                <a:schemeClr val="bg1"/>
              </a:solidFill>
            </a:endParaRPr>
          </a:p>
        </p:txBody>
      </p:sp>
      <p:sp>
        <p:nvSpPr>
          <p:cNvPr id="3" name="TextBox 2">
            <a:extLst>
              <a:ext uri="{FF2B5EF4-FFF2-40B4-BE49-F238E27FC236}">
                <a16:creationId xmlns:a16="http://schemas.microsoft.com/office/drawing/2014/main" id="{5E058538-92E4-4599-A7E3-7B6D8A353732}"/>
              </a:ext>
            </a:extLst>
          </p:cNvPr>
          <p:cNvSpPr txBox="1"/>
          <p:nvPr/>
        </p:nvSpPr>
        <p:spPr>
          <a:xfrm>
            <a:off x="380011" y="2087126"/>
            <a:ext cx="10390909" cy="159120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zh-TW" altLang="en-US" sz="4400" b="0" i="0" u="none" strike="noStrike" kern="1200" cap="none" spc="0" normalizeH="0" baseline="0" noProof="0" dirty="0">
                <a:ln>
                  <a:noFill/>
                </a:ln>
                <a:solidFill>
                  <a:srgbClr val="FFFFFF"/>
                </a:solidFill>
                <a:effectLst/>
                <a:uLnTx/>
                <a:uFillTx/>
                <a:latin typeface="Segoe UI"/>
                <a:ea typeface="+mn-ea"/>
                <a:cs typeface="+mn-cs"/>
              </a:rPr>
              <a:t>容器驅動開發</a:t>
            </a:r>
            <a:endParaRPr kumimoji="0" lang="en-US" altLang="zh-TW" sz="44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altLang="zh-TW" sz="4400" b="0" i="0" u="none" strike="noStrike" kern="1200" cap="none" spc="0" normalizeH="0" baseline="0" noProof="0" dirty="0">
                <a:ln>
                  <a:noFill/>
                </a:ln>
                <a:solidFill>
                  <a:srgbClr val="FFFFFF"/>
                </a:solidFill>
                <a:effectLst/>
                <a:uLnTx/>
                <a:uFillTx/>
                <a:latin typeface="Segoe UI"/>
                <a:ea typeface="+mn-ea"/>
                <a:cs typeface="+mn-cs"/>
              </a:rPr>
              <a:t>Container Driven Development.</a:t>
            </a:r>
          </a:p>
        </p:txBody>
      </p:sp>
      <p:sp>
        <p:nvSpPr>
          <p:cNvPr id="4" name="TextBox 3">
            <a:extLst>
              <a:ext uri="{FF2B5EF4-FFF2-40B4-BE49-F238E27FC236}">
                <a16:creationId xmlns:a16="http://schemas.microsoft.com/office/drawing/2014/main" id="{D04B2266-E97B-470D-97CF-784B6D847E77}"/>
              </a:ext>
            </a:extLst>
          </p:cNvPr>
          <p:cNvSpPr txBox="1"/>
          <p:nvPr/>
        </p:nvSpPr>
        <p:spPr>
          <a:xfrm>
            <a:off x="380011" y="4132614"/>
            <a:ext cx="4969823"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Andrew Wu</a:t>
            </a:r>
          </a:p>
        </p:txBody>
      </p:sp>
      <p:pic>
        <p:nvPicPr>
          <p:cNvPr id="8" name="Picture 2" descr="「microsoft mvp」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011" y="5901103"/>
            <a:ext cx="2209800" cy="891571"/>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272B83F9-8807-4818-8F19-AE04BBF209D5}"/>
              </a:ext>
            </a:extLst>
          </p:cNvPr>
          <p:cNvSpPr/>
          <p:nvPr/>
        </p:nvSpPr>
        <p:spPr>
          <a:xfrm rot="18922289">
            <a:off x="-1554481" y="298141"/>
            <a:ext cx="4297680" cy="67056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400" b="1" dirty="0"/>
              <a:t>回顧</a:t>
            </a:r>
            <a:r>
              <a:rPr lang="en-US" altLang="zh-TW" sz="2400" b="1" dirty="0"/>
              <a:t>-2017</a:t>
            </a:r>
            <a:endParaRPr lang="en-US" sz="2400" b="1" dirty="0"/>
          </a:p>
        </p:txBody>
      </p:sp>
    </p:spTree>
    <p:extLst>
      <p:ext uri="{BB962C8B-B14F-4D97-AF65-F5344CB8AC3E}">
        <p14:creationId xmlns:p14="http://schemas.microsoft.com/office/powerpoint/2010/main" val="11178283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2" name="Google Shape;582;p35"/>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dirty="0"/>
              <a:t>碰到這種狀況，你會...?</a:t>
            </a:r>
            <a:endParaRPr dirty="0"/>
          </a:p>
        </p:txBody>
      </p:sp>
      <p:sp>
        <p:nvSpPr>
          <p:cNvPr id="581" name="Google Shape;581;p35"/>
          <p:cNvSpPr txBox="1">
            <a:spLocks noGrp="1"/>
          </p:cNvSpPr>
          <p:nvPr>
            <p:ph idx="1"/>
          </p:nvPr>
        </p:nvSpPr>
        <p:spPr>
          <a:prstGeom prst="rect">
            <a:avLst/>
          </a:prstGeom>
          <a:noFill/>
          <a:ln>
            <a:noFill/>
          </a:ln>
        </p:spPr>
        <p:txBody>
          <a:bodyPr spcFirstLastPara="1" wrap="square" lIns="35700" tIns="35700" rIns="35700" bIns="35700" anchor="t" anchorCtr="0">
            <a:noAutofit/>
          </a:bodyPr>
          <a:lstStyle/>
          <a:p>
            <a:pPr marL="186262" lvl="0" indent="0" algn="l" rtl="0">
              <a:lnSpc>
                <a:spcPct val="150000"/>
              </a:lnSpc>
              <a:spcBef>
                <a:spcPts val="0"/>
              </a:spcBef>
              <a:spcAft>
                <a:spcPts val="0"/>
              </a:spcAft>
              <a:buSzPts val="1400"/>
              <a:buNone/>
            </a:pPr>
            <a:r>
              <a:rPr lang="zh-TW" dirty="0"/>
              <a:t>先列出所有你想的到，</a:t>
            </a:r>
            <a:r>
              <a:rPr lang="en-US" altLang="zh-TW" dirty="0"/>
              <a:t>[</a:t>
            </a:r>
            <a:r>
              <a:rPr lang="zh-TW" dirty="0"/>
              <a:t>可能</a:t>
            </a:r>
            <a:r>
              <a:rPr lang="en-US" altLang="zh-TW" dirty="0"/>
              <a:t>]</a:t>
            </a:r>
            <a:r>
              <a:rPr lang="zh-TW" altLang="en-US" dirty="0"/>
              <a:t> </a:t>
            </a:r>
            <a:r>
              <a:rPr lang="zh-TW" dirty="0"/>
              <a:t>的解決方式</a:t>
            </a:r>
            <a:r>
              <a:rPr lang="zh-TW" altLang="en-US" dirty="0"/>
              <a:t>有</a:t>
            </a:r>
            <a:r>
              <a:rPr lang="zh-TW" dirty="0"/>
              <a:t>:</a:t>
            </a:r>
            <a:endParaRPr dirty="0"/>
          </a:p>
          <a:p>
            <a:pPr marL="609585" lvl="0" indent="-423323" algn="l" rtl="0">
              <a:lnSpc>
                <a:spcPct val="150000"/>
              </a:lnSpc>
              <a:spcBef>
                <a:spcPts val="0"/>
              </a:spcBef>
              <a:spcAft>
                <a:spcPts val="0"/>
              </a:spcAft>
              <a:buSzPts val="1400"/>
              <a:buAutoNum type="arabicPeriod"/>
            </a:pPr>
            <a:r>
              <a:rPr lang="zh-TW" dirty="0"/>
              <a:t>加開 Worker, 增加 instance 個數</a:t>
            </a:r>
            <a:endParaRPr dirty="0"/>
          </a:p>
          <a:p>
            <a:pPr marL="609585" lvl="0" indent="-423323" algn="l" rtl="0">
              <a:lnSpc>
                <a:spcPct val="150000"/>
              </a:lnSpc>
              <a:spcBef>
                <a:spcPts val="0"/>
              </a:spcBef>
              <a:spcAft>
                <a:spcPts val="0"/>
              </a:spcAft>
              <a:buSzPts val="1400"/>
              <a:buAutoNum type="arabicPeriod"/>
            </a:pPr>
            <a:r>
              <a:rPr lang="zh-TW" dirty="0"/>
              <a:t>改善 Queue 的效率</a:t>
            </a:r>
            <a:endParaRPr dirty="0"/>
          </a:p>
          <a:p>
            <a:pPr marL="609585" lvl="0" indent="-423323" algn="l" rtl="0">
              <a:lnSpc>
                <a:spcPct val="150000"/>
              </a:lnSpc>
              <a:spcBef>
                <a:spcPts val="0"/>
              </a:spcBef>
              <a:spcAft>
                <a:spcPts val="0"/>
              </a:spcAft>
              <a:buSzPts val="1400"/>
              <a:buAutoNum type="arabicPeriod"/>
            </a:pPr>
            <a:r>
              <a:rPr lang="zh-TW" dirty="0"/>
              <a:t>改善 Task 的效率</a:t>
            </a:r>
            <a:endParaRPr dirty="0"/>
          </a:p>
          <a:p>
            <a:pPr marL="609585" lvl="0" indent="-423323" algn="l" rtl="0">
              <a:lnSpc>
                <a:spcPct val="150000"/>
              </a:lnSpc>
              <a:spcBef>
                <a:spcPts val="0"/>
              </a:spcBef>
              <a:spcAft>
                <a:spcPts val="0"/>
              </a:spcAft>
              <a:buSzPts val="1400"/>
              <a:buAutoNum type="arabicPeriod"/>
            </a:pPr>
            <a:r>
              <a:rPr lang="zh-TW" dirty="0"/>
              <a:t>改善來源端 ( Task Create ) 的效率</a:t>
            </a:r>
            <a:endParaRPr dirty="0"/>
          </a:p>
          <a:p>
            <a:pPr marL="609585" lvl="0" indent="-423323" algn="l" rtl="0">
              <a:lnSpc>
                <a:spcPct val="150000"/>
              </a:lnSpc>
              <a:spcBef>
                <a:spcPts val="0"/>
              </a:spcBef>
              <a:spcAft>
                <a:spcPts val="0"/>
              </a:spcAft>
              <a:buSzPts val="1400"/>
              <a:buAutoNum type="arabicPeriod"/>
            </a:pPr>
            <a:r>
              <a:rPr lang="zh-TW" dirty="0"/>
              <a:t>降低來源端 ( Task Create ) 的速度</a:t>
            </a:r>
            <a:r>
              <a:rPr lang="zh-TW" altLang="en-US" dirty="0"/>
              <a:t> </a:t>
            </a:r>
            <a:r>
              <a:rPr lang="en-US" altLang="zh-TW" dirty="0"/>
              <a:t>…</a:t>
            </a:r>
            <a:endParaRPr lang="en-US" dirty="0"/>
          </a:p>
          <a:p>
            <a:pPr marL="186262" lvl="0" indent="0" algn="l" rtl="0">
              <a:lnSpc>
                <a:spcPct val="150000"/>
              </a:lnSpc>
              <a:spcBef>
                <a:spcPts val="0"/>
              </a:spcBef>
              <a:spcAft>
                <a:spcPts val="0"/>
              </a:spcAft>
              <a:buSzPts val="1400"/>
              <a:buNone/>
            </a:pPr>
            <a:r>
              <a:rPr lang="zh-TW" altLang="en-US" b="1" dirty="0"/>
              <a:t>是否有較有系統的思考方式，能精準的找出應對方式</a:t>
            </a:r>
            <a:r>
              <a:rPr lang="en-US" altLang="zh-TW" b="1" dirty="0"/>
              <a:t>?</a:t>
            </a:r>
            <a:endParaRPr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1">
                                            <p:txEl>
                                              <p:pRg st="6" end="6"/>
                                            </p:txEl>
                                          </p:spTgt>
                                        </p:tgtEl>
                                        <p:attrNameLst>
                                          <p:attrName>style.visibility</p:attrName>
                                        </p:attrNameLst>
                                      </p:cBhvr>
                                      <p:to>
                                        <p:strVal val="visible"/>
                                      </p:to>
                                    </p:set>
                                    <p:animEffect transition="in" filter="fade">
                                      <p:cBhvr>
                                        <p:cTn id="7" dur="500"/>
                                        <p:tgtEl>
                                          <p:spTgt spid="58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6"/>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dirty="0"/>
              <a:t>從限制理論來看 </a:t>
            </a:r>
            <a:r>
              <a:rPr lang="zh-TW" sz="3600" dirty="0"/>
              <a:t>( TOC, Theory Of Constraints )</a:t>
            </a:r>
            <a:endParaRPr dirty="0"/>
          </a:p>
        </p:txBody>
      </p:sp>
      <p:sp>
        <p:nvSpPr>
          <p:cNvPr id="2" name="內容版面配置區 1">
            <a:extLst>
              <a:ext uri="{FF2B5EF4-FFF2-40B4-BE49-F238E27FC236}">
                <a16:creationId xmlns:a16="http://schemas.microsoft.com/office/drawing/2014/main" id="{77D51A40-5585-4142-B765-5D11B9131AF8}"/>
              </a:ext>
            </a:extLst>
          </p:cNvPr>
          <p:cNvSpPr>
            <a:spLocks noGrp="1"/>
          </p:cNvSpPr>
          <p:nvPr>
            <p:ph idx="1"/>
          </p:nvPr>
        </p:nvSpPr>
        <p:spPr/>
        <p:txBody>
          <a:bodyPr/>
          <a:lstStyle/>
          <a:p>
            <a:endParaRPr lang="en-US"/>
          </a:p>
        </p:txBody>
      </p:sp>
      <p:pic>
        <p:nvPicPr>
          <p:cNvPr id="588" name="Google Shape;588;p36"/>
          <p:cNvPicPr preferRelativeResize="0"/>
          <p:nvPr/>
        </p:nvPicPr>
        <p:blipFill rotWithShape="1">
          <a:blip r:embed="rId3">
            <a:alphaModFix/>
          </a:blip>
          <a:srcRect/>
          <a:stretch/>
        </p:blipFill>
        <p:spPr>
          <a:xfrm>
            <a:off x="539751" y="1524000"/>
            <a:ext cx="11112500" cy="3810000"/>
          </a:xfrm>
          <a:prstGeom prst="rect">
            <a:avLst/>
          </a:prstGeom>
          <a:noFill/>
          <a:ln>
            <a:noFill/>
          </a:ln>
        </p:spPr>
      </p:pic>
      <p:sp>
        <p:nvSpPr>
          <p:cNvPr id="589" name="Google Shape;589;p36"/>
          <p:cNvSpPr txBox="1"/>
          <p:nvPr/>
        </p:nvSpPr>
        <p:spPr>
          <a:xfrm>
            <a:off x="4645717" y="6101739"/>
            <a:ext cx="77036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sng" strike="noStrike" cap="none" dirty="0">
                <a:solidFill>
                  <a:schemeClr val="hlink"/>
                </a:solidFill>
                <a:latin typeface="Arial"/>
                <a:ea typeface="Arial"/>
                <a:cs typeface="Arial"/>
                <a:sym typeface="Arial"/>
                <a:hlinkClick r:id="rId4"/>
              </a:rPr>
              <a:t>『高效率團隊』如何運用限制理論 (Theory of Constraints) 於軟體開發</a:t>
            </a:r>
            <a:endParaRPr lang="en-US" altLang="zh-TW" sz="1867" b="0" i="0" u="sng" strike="noStrike" cap="none" dirty="0">
              <a:solidFill>
                <a:schemeClr val="hlink"/>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67"/>
              <a:buFont typeface="Arial"/>
              <a:buNone/>
            </a:pPr>
            <a:r>
              <a:rPr lang="en-US" altLang="zh-TW" sz="1867" b="0" i="0" u="none" strike="noStrike" cap="none" dirty="0">
                <a:solidFill>
                  <a:srgbClr val="000000"/>
                </a:solidFill>
                <a:latin typeface="Arial"/>
                <a:ea typeface="Arial"/>
                <a:cs typeface="Arial"/>
                <a:sym typeface="Arial"/>
                <a:hlinkClick r:id="rId5"/>
              </a:rPr>
              <a:t>[EMBA </a:t>
            </a:r>
            <a:r>
              <a:rPr lang="zh-TW" altLang="en-US" sz="1867" b="0" i="0" u="none" strike="noStrike" cap="none" dirty="0">
                <a:solidFill>
                  <a:srgbClr val="000000"/>
                </a:solidFill>
                <a:latin typeface="Arial"/>
                <a:ea typeface="Arial"/>
                <a:cs typeface="Arial"/>
                <a:sym typeface="Arial"/>
                <a:hlinkClick r:id="rId5"/>
              </a:rPr>
              <a:t>雜誌</a:t>
            </a:r>
            <a:r>
              <a:rPr lang="en-US" altLang="zh-TW" sz="1867" b="0" i="0" u="none" strike="noStrike" cap="none" dirty="0">
                <a:solidFill>
                  <a:srgbClr val="000000"/>
                </a:solidFill>
                <a:latin typeface="Arial"/>
                <a:ea typeface="Arial"/>
                <a:cs typeface="Arial"/>
                <a:sym typeface="Arial"/>
                <a:hlinkClick r:id="rId5"/>
              </a:rPr>
              <a:t>] </a:t>
            </a:r>
            <a:r>
              <a:rPr lang="zh-TW" altLang="en-US" sz="1867" b="0" i="0" u="none" strike="noStrike" cap="none" dirty="0">
                <a:solidFill>
                  <a:srgbClr val="000000"/>
                </a:solidFill>
                <a:latin typeface="Arial"/>
                <a:ea typeface="Arial"/>
                <a:cs typeface="Arial"/>
                <a:sym typeface="Arial"/>
                <a:hlinkClick r:id="rId5"/>
              </a:rPr>
              <a:t>我該如何解決問題的瓶頸</a:t>
            </a:r>
            <a:endParaRPr lang="en-US" sz="1867" b="0" i="0" u="sng" strike="noStrike" cap="none" dirty="0">
              <a:solidFill>
                <a:schemeClr val="hlink"/>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67"/>
              <a:buFont typeface="Arial"/>
              <a:buNone/>
            </a:pPr>
            <a:endParaRPr sz="1867"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67"/>
              <a:buFont typeface="Arial"/>
              <a:buNone/>
            </a:pPr>
            <a:endParaRPr sz="1867" b="0" i="0" u="none" strike="noStrike" cap="none" dirty="0">
              <a:solidFill>
                <a:srgbClr val="000000"/>
              </a:solidFill>
              <a:latin typeface="Arial"/>
              <a:ea typeface="Arial"/>
              <a:cs typeface="Arial"/>
              <a:sym typeface="Arial"/>
            </a:endParaRPr>
          </a:p>
        </p:txBody>
      </p:sp>
      <p:sp>
        <p:nvSpPr>
          <p:cNvPr id="590" name="Google Shape;590;p36"/>
          <p:cNvSpPr/>
          <p:nvPr/>
        </p:nvSpPr>
        <p:spPr>
          <a:xfrm rot="2700000">
            <a:off x="9928978" y="263336"/>
            <a:ext cx="3503289" cy="436144"/>
          </a:xfrm>
          <a:prstGeom prst="rect">
            <a:avLst/>
          </a:prstGeom>
          <a:solidFill>
            <a:srgbClr val="FF0000"/>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1" i="0" u="none" strike="noStrike" cap="none">
                <a:solidFill>
                  <a:srgbClr val="FFFFFF"/>
                </a:solidFill>
                <a:latin typeface="Arial"/>
                <a:ea typeface="Arial"/>
                <a:cs typeface="Arial"/>
                <a:sym typeface="Arial"/>
              </a:rPr>
              <a:t>RECAP</a:t>
            </a:r>
            <a:endParaRPr sz="1867" b="1" i="0" u="none" strike="noStrike" cap="none">
              <a:solidFill>
                <a:srgbClr val="FFFFFF"/>
              </a:solidFill>
              <a:latin typeface="Arial"/>
              <a:ea typeface="Arial"/>
              <a:cs typeface="Arial"/>
              <a:sym typeface="Arial"/>
            </a:endParaRPr>
          </a:p>
        </p:txBody>
      </p:sp>
      <p:sp>
        <p:nvSpPr>
          <p:cNvPr id="591" name="Google Shape;591;p36"/>
          <p:cNvSpPr/>
          <p:nvPr/>
        </p:nvSpPr>
        <p:spPr>
          <a:xfrm>
            <a:off x="4997115" y="1588168"/>
            <a:ext cx="1307431" cy="2638927"/>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2" name="Google Shape;592;p36"/>
          <p:cNvSpPr/>
          <p:nvPr/>
        </p:nvSpPr>
        <p:spPr>
          <a:xfrm>
            <a:off x="4126848" y="4375084"/>
            <a:ext cx="1600184" cy="775211"/>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3" name="Google Shape;593;p36"/>
          <p:cNvSpPr/>
          <p:nvPr/>
        </p:nvSpPr>
        <p:spPr>
          <a:xfrm>
            <a:off x="7992995" y="4375084"/>
            <a:ext cx="1600184" cy="775211"/>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4" name="Google Shape;594;p36"/>
          <p:cNvSpPr/>
          <p:nvPr/>
        </p:nvSpPr>
        <p:spPr>
          <a:xfrm>
            <a:off x="543776" y="3163905"/>
            <a:ext cx="1600184" cy="1211179"/>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5" name="Google Shape;595;p36"/>
          <p:cNvSpPr txBox="1"/>
          <p:nvPr/>
        </p:nvSpPr>
        <p:spPr>
          <a:xfrm>
            <a:off x="5173579" y="1195137"/>
            <a:ext cx="108234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最佳控制點</a:t>
            </a:r>
            <a:endParaRPr sz="1400" b="0" i="0" u="none" strike="noStrike" cap="none">
              <a:solidFill>
                <a:srgbClr val="000000"/>
              </a:solidFill>
              <a:latin typeface="Arial"/>
              <a:ea typeface="Arial"/>
              <a:cs typeface="Arial"/>
              <a:sym typeface="Arial"/>
            </a:endParaRPr>
          </a:p>
        </p:txBody>
      </p:sp>
      <p:sp>
        <p:nvSpPr>
          <p:cNvPr id="596" name="Google Shape;596;p36"/>
          <p:cNvSpPr txBox="1"/>
          <p:nvPr/>
        </p:nvSpPr>
        <p:spPr>
          <a:xfrm>
            <a:off x="4013051" y="5341084"/>
            <a:ext cx="2826415"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dirty="0">
                <a:solidFill>
                  <a:srgbClr val="000000"/>
                </a:solidFill>
                <a:latin typeface="Arial"/>
                <a:ea typeface="Arial"/>
                <a:cs typeface="Arial"/>
                <a:sym typeface="Arial"/>
              </a:rPr>
              <a:t>確保 X 能夠不中斷的順利進行</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TW" sz="1400" b="0" i="0" u="none" strike="noStrike" cap="none" dirty="0">
                <a:solidFill>
                  <a:srgbClr val="000000"/>
                </a:solidFill>
                <a:latin typeface="Arial"/>
                <a:ea typeface="Arial"/>
                <a:cs typeface="Arial"/>
                <a:sym typeface="Arial"/>
              </a:rPr>
              <a:t>必須隨時確保 Buffers</a:t>
            </a:r>
            <a:r>
              <a:rPr lang="zh-TW" sz="1400" b="1" i="0" u="none" strike="noStrike" cap="none" dirty="0">
                <a:solidFill>
                  <a:srgbClr val="FF0000"/>
                </a:solidFill>
                <a:latin typeface="Arial"/>
                <a:ea typeface="Arial"/>
                <a:cs typeface="Arial"/>
                <a:sym typeface="Arial"/>
              </a:rPr>
              <a:t> 沒被清空</a:t>
            </a:r>
            <a:r>
              <a:rPr lang="zh-TW" sz="1400" b="0" i="0" u="none" strike="noStrike" cap="none" dirty="0">
                <a:solidFill>
                  <a:srgbClr val="000000"/>
                </a:solidFill>
                <a:latin typeface="Arial"/>
                <a:ea typeface="Arial"/>
                <a:cs typeface="Arial"/>
                <a:sym typeface="Arial"/>
              </a:rPr>
              <a:t>。</a:t>
            </a:r>
            <a:endParaRPr lang="en-US" altLang="zh-TW"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TW" altLang="en-US" dirty="0"/>
              <a:t>不過過多的庫存也是浪費。</a:t>
            </a:r>
            <a:endParaRPr sz="1400" b="0" i="0" u="none" strike="noStrike" cap="none" dirty="0">
              <a:solidFill>
                <a:srgbClr val="000000"/>
              </a:solidFill>
              <a:latin typeface="Arial"/>
              <a:ea typeface="Arial"/>
              <a:cs typeface="Arial"/>
              <a:sym typeface="Arial"/>
            </a:endParaRPr>
          </a:p>
        </p:txBody>
      </p:sp>
      <p:sp>
        <p:nvSpPr>
          <p:cNvPr id="597" name="Google Shape;597;p36"/>
          <p:cNvSpPr txBox="1"/>
          <p:nvPr/>
        </p:nvSpPr>
        <p:spPr>
          <a:xfrm>
            <a:off x="7992995" y="5341084"/>
            <a:ext cx="282641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確保 X 能夠不中斷的順利進行</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必須隨時確保 Buffers </a:t>
            </a:r>
            <a:r>
              <a:rPr lang="zh-TW" sz="1400" b="1" i="0" u="none" strike="noStrike" cap="none">
                <a:solidFill>
                  <a:srgbClr val="FF0000"/>
                </a:solidFill>
                <a:latin typeface="Arial"/>
                <a:ea typeface="Arial"/>
                <a:cs typeface="Arial"/>
                <a:sym typeface="Arial"/>
              </a:rPr>
              <a:t>不會滿載</a:t>
            </a:r>
            <a:r>
              <a:rPr lang="zh-TW"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598" name="Google Shape;598;p36"/>
          <p:cNvSpPr txBox="1"/>
          <p:nvPr/>
        </p:nvSpPr>
        <p:spPr>
          <a:xfrm>
            <a:off x="539751" y="5372043"/>
            <a:ext cx="3276859" cy="13849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dirty="0">
                <a:solidFill>
                  <a:srgbClr val="000000"/>
                </a:solidFill>
                <a:latin typeface="Arial"/>
                <a:ea typeface="Arial"/>
                <a:cs typeface="Arial"/>
                <a:sym typeface="Arial"/>
              </a:rPr>
              <a:t>控制原料，避免生產過快造成堆積。</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zh-TW" sz="1400" b="0" i="0" u="none" strike="noStrike" cap="none" dirty="0">
                <a:solidFill>
                  <a:srgbClr val="000000"/>
                </a:solidFill>
                <a:latin typeface="Arial"/>
                <a:ea typeface="Arial"/>
                <a:cs typeface="Arial"/>
                <a:sym typeface="Arial"/>
              </a:rPr>
              <a:t>可由 X 的狀況來控制原料的進貨狀況。</a:t>
            </a:r>
            <a:endParaRPr lang="en-US" altLang="zh-TW"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lang="en-US" dirty="0"/>
          </a:p>
          <a:p>
            <a:pPr marL="0" marR="0" lvl="0" indent="0" algn="l" rtl="0">
              <a:lnSpc>
                <a:spcPct val="100000"/>
              </a:lnSpc>
              <a:spcBef>
                <a:spcPts val="0"/>
              </a:spcBef>
              <a:spcAft>
                <a:spcPts val="0"/>
              </a:spcAft>
              <a:buClr>
                <a:srgbClr val="000000"/>
              </a:buClr>
              <a:buSzPts val="1400"/>
              <a:buFont typeface="Arial"/>
              <a:buNone/>
            </a:pPr>
            <a:r>
              <a:rPr lang="zh-TW" altLang="en-US" sz="1400" b="1" i="0" u="none" strike="noStrike" cap="none" dirty="0">
                <a:solidFill>
                  <a:srgbClr val="000000"/>
                </a:solidFill>
                <a:latin typeface="Arial"/>
                <a:ea typeface="Arial"/>
                <a:cs typeface="Arial"/>
                <a:sym typeface="Arial"/>
              </a:rPr>
              <a:t>如果偵測到可能超過設計負荷，應該拉動繩子來告訴前端停止原料的採購，避免更大規模的損耗。</a:t>
            </a:r>
            <a:endParaRPr sz="1400" b="1" i="0" u="none" strike="noStrike" cap="none" dirty="0">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7F9031-1385-46DB-A75F-039E0E681A8D}"/>
              </a:ext>
            </a:extLst>
          </p:cNvPr>
          <p:cNvSpPr>
            <a:spLocks noGrp="1"/>
          </p:cNvSpPr>
          <p:nvPr>
            <p:ph type="title"/>
          </p:nvPr>
        </p:nvSpPr>
        <p:spPr/>
        <p:txBody>
          <a:bodyPr/>
          <a:lstStyle/>
          <a:p>
            <a:r>
              <a:rPr lang="zh-TW" altLang="en-US" b="0" i="0" dirty="0">
                <a:solidFill>
                  <a:srgbClr val="6B6B6B"/>
                </a:solidFill>
                <a:effectLst/>
                <a:latin typeface="Arial Nova" panose="020B0604020202020204" pitchFamily="34" charset="0"/>
              </a:rPr>
              <a:t>解決瓶頸的步驟</a:t>
            </a:r>
            <a:r>
              <a:rPr lang="en-US" altLang="zh-TW" b="0" i="0" dirty="0">
                <a:solidFill>
                  <a:srgbClr val="6B6B6B"/>
                </a:solidFill>
                <a:effectLst/>
                <a:latin typeface="Arial Nova" panose="020B0604020202020204" pitchFamily="34" charset="0"/>
              </a:rPr>
              <a:t>:</a:t>
            </a:r>
            <a:endParaRPr lang="en-US" dirty="0"/>
          </a:p>
        </p:txBody>
      </p:sp>
      <p:sp>
        <p:nvSpPr>
          <p:cNvPr id="3" name="文字版面配置區 2">
            <a:extLst>
              <a:ext uri="{FF2B5EF4-FFF2-40B4-BE49-F238E27FC236}">
                <a16:creationId xmlns:a16="http://schemas.microsoft.com/office/drawing/2014/main" id="{AA935004-303A-4934-9BAF-ADB4AB51A84F}"/>
              </a:ext>
            </a:extLst>
          </p:cNvPr>
          <p:cNvSpPr>
            <a:spLocks noGrp="1"/>
          </p:cNvSpPr>
          <p:nvPr>
            <p:ph type="body" idx="1"/>
          </p:nvPr>
        </p:nvSpPr>
        <p:spPr/>
        <p:txBody>
          <a:bodyPr/>
          <a:lstStyle/>
          <a:p>
            <a:pPr marL="647700" indent="-514350" algn="l">
              <a:buAutoNum type="arabicPeriod"/>
            </a:pPr>
            <a:r>
              <a:rPr lang="zh-TW" altLang="en-US" b="1" i="0" dirty="0">
                <a:solidFill>
                  <a:schemeClr val="tx1"/>
                </a:solidFill>
                <a:effectLst/>
                <a:latin typeface="Arial Nova" panose="020B0604020202020204" pitchFamily="34" charset="0"/>
              </a:rPr>
              <a:t>找到你的瓶頸</a:t>
            </a:r>
            <a:r>
              <a:rPr lang="zh-TW" altLang="en-US" b="0" i="0" dirty="0">
                <a:solidFill>
                  <a:srgbClr val="6B6B6B"/>
                </a:solidFill>
                <a:effectLst/>
                <a:latin typeface="Arial Nova" panose="020B0604020202020204" pitchFamily="34" charset="0"/>
              </a:rPr>
              <a:t>；</a:t>
            </a:r>
            <a:r>
              <a:rPr lang="zh-TW" altLang="en-US" dirty="0">
                <a:solidFill>
                  <a:srgbClr val="6B6B6B"/>
                </a:solidFill>
                <a:latin typeface="Arial Nova" panose="020B0604020202020204" pitchFamily="34" charset="0"/>
              </a:rPr>
              <a:t> </a:t>
            </a:r>
            <a:r>
              <a:rPr lang="en-US" altLang="zh-TW" sz="1800" dirty="0">
                <a:solidFill>
                  <a:srgbClr val="6B6B6B"/>
                </a:solidFill>
                <a:latin typeface="Arial Nova" panose="020B0604020202020204" pitchFamily="34" charset="0"/>
              </a:rPr>
              <a:t>(</a:t>
            </a:r>
            <a:r>
              <a:rPr lang="zh-TW" altLang="en-US" sz="1800" dirty="0">
                <a:solidFill>
                  <a:srgbClr val="6B6B6B"/>
                </a:solidFill>
                <a:latin typeface="Arial Nova" panose="020B0604020202020204" pitchFamily="34" charset="0"/>
              </a:rPr>
              <a:t>特徵</a:t>
            </a:r>
            <a:r>
              <a:rPr lang="en-US" altLang="zh-TW" sz="1800" dirty="0">
                <a:solidFill>
                  <a:srgbClr val="6B6B6B"/>
                </a:solidFill>
                <a:latin typeface="Arial Nova" panose="020B0604020202020204" pitchFamily="34" charset="0"/>
              </a:rPr>
              <a:t>:</a:t>
            </a:r>
            <a:r>
              <a:rPr lang="zh-TW" altLang="en-US" sz="1800" dirty="0">
                <a:solidFill>
                  <a:srgbClr val="6B6B6B"/>
                </a:solidFill>
                <a:latin typeface="Arial Nova" panose="020B0604020202020204" pitchFamily="34" charset="0"/>
              </a:rPr>
              <a:t> 瓶頸的前一關通常都會出現庫存堆積的狀態</a:t>
            </a:r>
            <a:r>
              <a:rPr lang="en-US" altLang="zh-TW" sz="1800" dirty="0">
                <a:solidFill>
                  <a:srgbClr val="6B6B6B"/>
                </a:solidFill>
                <a:latin typeface="Arial Nova" panose="020B0604020202020204" pitchFamily="34" charset="0"/>
              </a:rPr>
              <a:t>)</a:t>
            </a:r>
            <a:endParaRPr lang="en-US" altLang="zh-TW" sz="1800" b="0" i="0" dirty="0">
              <a:solidFill>
                <a:srgbClr val="6B6B6B"/>
              </a:solidFill>
              <a:effectLst/>
              <a:latin typeface="Arial Nova" panose="020B0604020202020204" pitchFamily="34" charset="0"/>
            </a:endParaRPr>
          </a:p>
          <a:p>
            <a:pPr marL="647700" indent="-514350" algn="l">
              <a:buAutoNum type="arabicPeriod"/>
            </a:pPr>
            <a:r>
              <a:rPr lang="zh-TW" altLang="en-US" b="1" i="0" dirty="0">
                <a:solidFill>
                  <a:schemeClr val="tx1"/>
                </a:solidFill>
                <a:effectLst/>
                <a:latin typeface="Arial Nova" panose="020B0604020202020204" pitchFamily="34" charset="0"/>
              </a:rPr>
              <a:t>充分利用瓶頸</a:t>
            </a:r>
            <a:r>
              <a:rPr lang="zh-TW" altLang="en-US" b="0" i="0" dirty="0">
                <a:solidFill>
                  <a:srgbClr val="6B6B6B"/>
                </a:solidFill>
                <a:effectLst/>
                <a:latin typeface="Arial Nova" panose="020B0604020202020204" pitchFamily="34" charset="0"/>
              </a:rPr>
              <a:t>； </a:t>
            </a:r>
            <a:r>
              <a:rPr lang="en-US" altLang="zh-TW" sz="1800" b="0" i="0" dirty="0">
                <a:solidFill>
                  <a:srgbClr val="6B6B6B"/>
                </a:solidFill>
                <a:effectLst/>
                <a:latin typeface="Arial Nova" panose="020B0604020202020204" pitchFamily="34" charset="0"/>
              </a:rPr>
              <a:t>(</a:t>
            </a:r>
            <a:r>
              <a:rPr lang="zh-TW" altLang="en-US" sz="1800" b="0" i="0" dirty="0">
                <a:solidFill>
                  <a:srgbClr val="6B6B6B"/>
                </a:solidFill>
                <a:effectLst/>
                <a:latin typeface="Arial Nova" panose="020B0604020202020204" pitchFamily="34" charset="0"/>
              </a:rPr>
              <a:t>既然是瓶頸，就別讓他停下來，盡可能讓他維持</a:t>
            </a:r>
            <a:r>
              <a:rPr lang="en-US" altLang="zh-TW" sz="1800" b="0" i="0" dirty="0">
                <a:solidFill>
                  <a:srgbClr val="6B6B6B"/>
                </a:solidFill>
                <a:effectLst/>
                <a:latin typeface="Arial Nova" panose="020B0604020202020204" pitchFamily="34" charset="0"/>
              </a:rPr>
              <a:t>100% </a:t>
            </a:r>
            <a:r>
              <a:rPr lang="zh-TW" altLang="en-US" sz="1800" b="0" i="0" dirty="0">
                <a:solidFill>
                  <a:srgbClr val="6B6B6B"/>
                </a:solidFill>
                <a:effectLst/>
                <a:latin typeface="Arial Nova" panose="020B0604020202020204" pitchFamily="34" charset="0"/>
              </a:rPr>
              <a:t>的產能</a:t>
            </a:r>
            <a:r>
              <a:rPr lang="en-US" altLang="zh-TW" sz="1800" b="0" i="0" dirty="0">
                <a:solidFill>
                  <a:srgbClr val="6B6B6B"/>
                </a:solidFill>
                <a:effectLst/>
                <a:latin typeface="Arial Nova" panose="020B0604020202020204" pitchFamily="34" charset="0"/>
              </a:rPr>
              <a:t>)</a:t>
            </a:r>
          </a:p>
          <a:p>
            <a:pPr marL="647700" indent="-514350" algn="l">
              <a:buAutoNum type="arabicPeriod"/>
            </a:pPr>
            <a:r>
              <a:rPr lang="zh-TW" altLang="en-US" b="0" i="0" dirty="0">
                <a:solidFill>
                  <a:srgbClr val="6B6B6B"/>
                </a:solidFill>
                <a:effectLst/>
                <a:latin typeface="Arial Nova" panose="020B0604020202020204" pitchFamily="34" charset="0"/>
              </a:rPr>
              <a:t>非瓶頸協助瓶頸；</a:t>
            </a:r>
            <a:r>
              <a:rPr lang="zh-TW" altLang="en-US" sz="1800" b="0" i="0" dirty="0">
                <a:solidFill>
                  <a:srgbClr val="6B6B6B"/>
                </a:solidFill>
                <a:effectLst/>
                <a:latin typeface="Arial Nova" panose="020B0604020202020204" pitchFamily="34" charset="0"/>
              </a:rPr>
              <a:t> </a:t>
            </a:r>
            <a:r>
              <a:rPr lang="en-US" altLang="zh-TW" sz="1800" b="0" i="0" dirty="0">
                <a:solidFill>
                  <a:srgbClr val="6B6B6B"/>
                </a:solidFill>
                <a:effectLst/>
                <a:latin typeface="Arial Nova" panose="020B0604020202020204" pitchFamily="34" charset="0"/>
              </a:rPr>
              <a:t>(</a:t>
            </a:r>
            <a:r>
              <a:rPr lang="zh-TW" altLang="en-US" sz="1800" b="0" i="0" dirty="0">
                <a:solidFill>
                  <a:srgbClr val="6B6B6B"/>
                </a:solidFill>
                <a:effectLst/>
                <a:latin typeface="Arial Nova" panose="020B0604020202020204" pitchFamily="34" charset="0"/>
              </a:rPr>
              <a:t>犧牲自己，將處理能力轉給瓶頸</a:t>
            </a:r>
            <a:r>
              <a:rPr lang="en-US" altLang="zh-TW" sz="1800" b="0" i="0" dirty="0">
                <a:solidFill>
                  <a:srgbClr val="6B6B6B"/>
                </a:solidFill>
                <a:effectLst/>
                <a:latin typeface="Arial Nova" panose="020B0604020202020204" pitchFamily="34" charset="0"/>
              </a:rPr>
              <a:t>)</a:t>
            </a:r>
          </a:p>
          <a:p>
            <a:pPr marL="647700" indent="-514350" algn="l">
              <a:buAutoNum type="arabicPeriod"/>
            </a:pPr>
            <a:r>
              <a:rPr lang="zh-TW" altLang="en-US" b="1" i="0" dirty="0">
                <a:solidFill>
                  <a:schemeClr val="tx1"/>
                </a:solidFill>
                <a:effectLst/>
                <a:latin typeface="Arial Nova" panose="020B0604020202020204" pitchFamily="34" charset="0"/>
              </a:rPr>
              <a:t>提升打破瓶頸</a:t>
            </a:r>
            <a:r>
              <a:rPr lang="zh-TW" altLang="en-US" b="0" i="0" dirty="0">
                <a:solidFill>
                  <a:srgbClr val="6B6B6B"/>
                </a:solidFill>
                <a:effectLst/>
                <a:latin typeface="Arial Nova" panose="020B0604020202020204" pitchFamily="34" charset="0"/>
              </a:rPr>
              <a:t>；</a:t>
            </a:r>
            <a:endParaRPr lang="en-US" altLang="zh-TW" b="0" i="0" dirty="0">
              <a:solidFill>
                <a:srgbClr val="6B6B6B"/>
              </a:solidFill>
              <a:effectLst/>
              <a:latin typeface="Arial Nova" panose="020B0604020202020204" pitchFamily="34" charset="0"/>
            </a:endParaRPr>
          </a:p>
          <a:p>
            <a:pPr marL="647700" indent="-514350" algn="l">
              <a:buAutoNum type="arabicPeriod"/>
            </a:pPr>
            <a:r>
              <a:rPr lang="zh-TW" altLang="en-US" b="0" i="0" dirty="0">
                <a:solidFill>
                  <a:srgbClr val="6B6B6B"/>
                </a:solidFill>
                <a:effectLst/>
                <a:latin typeface="Arial Nova" panose="020B0604020202020204" pitchFamily="34" charset="0"/>
              </a:rPr>
              <a:t>回到步驟一（找出下一個瓶頸），周而復始。</a:t>
            </a:r>
          </a:p>
          <a:p>
            <a:pPr marL="0" lvl="0" indent="0" algn="l" rtl="0">
              <a:lnSpc>
                <a:spcPct val="100000"/>
              </a:lnSpc>
              <a:spcBef>
                <a:spcPts val="0"/>
              </a:spcBef>
              <a:spcAft>
                <a:spcPts val="0"/>
              </a:spcAft>
              <a:buSzPts val="1400"/>
              <a:buNone/>
            </a:pPr>
            <a:endParaRPr lang="en-US" altLang="zh-TW" dirty="0"/>
          </a:p>
          <a:p>
            <a:pPr marL="0" lvl="0" indent="0" algn="l" rtl="0">
              <a:lnSpc>
                <a:spcPct val="100000"/>
              </a:lnSpc>
              <a:spcBef>
                <a:spcPts val="0"/>
              </a:spcBef>
              <a:spcAft>
                <a:spcPts val="0"/>
              </a:spcAft>
              <a:buSzPts val="1400"/>
              <a:buNone/>
            </a:pPr>
            <a:endParaRPr lang="en-US" altLang="zh-TW" dirty="0"/>
          </a:p>
          <a:p>
            <a:pPr marL="0" lvl="0" indent="0" algn="l" rtl="0">
              <a:lnSpc>
                <a:spcPct val="100000"/>
              </a:lnSpc>
              <a:spcBef>
                <a:spcPts val="0"/>
              </a:spcBef>
              <a:spcAft>
                <a:spcPts val="0"/>
              </a:spcAft>
              <a:buSzPts val="1400"/>
              <a:buNone/>
            </a:pPr>
            <a:r>
              <a:rPr lang="zh-TW" altLang="en-US" dirty="0"/>
              <a:t>延伸思考</a:t>
            </a:r>
            <a:r>
              <a:rPr lang="en-US" altLang="zh-TW" dirty="0"/>
              <a:t>:</a:t>
            </a:r>
            <a:r>
              <a:rPr lang="zh-TW" altLang="en-US" dirty="0"/>
              <a:t> 生產線的 </a:t>
            </a:r>
            <a:r>
              <a:rPr lang="en-US" altLang="zh-TW" dirty="0"/>
              <a:t>[</a:t>
            </a:r>
            <a:r>
              <a:rPr lang="zh-TW" altLang="en-US" dirty="0"/>
              <a:t>瓶頸</a:t>
            </a:r>
            <a:r>
              <a:rPr lang="en-US" altLang="zh-TW" dirty="0"/>
              <a:t>]</a:t>
            </a:r>
            <a:r>
              <a:rPr lang="zh-TW" altLang="en-US" dirty="0"/>
              <a:t>，就是整體效能的控制點。</a:t>
            </a:r>
          </a:p>
          <a:p>
            <a:pPr marL="685800" lvl="1" indent="-228600">
              <a:lnSpc>
                <a:spcPct val="100000"/>
              </a:lnSpc>
              <a:spcBef>
                <a:spcPts val="0"/>
              </a:spcBef>
              <a:buSzPts val="1400"/>
              <a:buAutoNum type="arabicPeriod"/>
            </a:pPr>
            <a:r>
              <a:rPr lang="zh-TW" altLang="en-US" b="1" dirty="0">
                <a:solidFill>
                  <a:schemeClr val="tx1"/>
                </a:solidFill>
              </a:rPr>
              <a:t>改善</a:t>
            </a:r>
            <a:r>
              <a:rPr lang="zh-TW" altLang="en-US" dirty="0"/>
              <a:t>瓶頸效能，就能改善整體效能</a:t>
            </a:r>
          </a:p>
          <a:p>
            <a:pPr marL="685800" lvl="1" indent="-228600">
              <a:lnSpc>
                <a:spcPct val="100000"/>
              </a:lnSpc>
              <a:spcBef>
                <a:spcPts val="0"/>
              </a:spcBef>
              <a:buSzPts val="1400"/>
              <a:buAutoNum type="arabicPeriod"/>
            </a:pPr>
            <a:r>
              <a:rPr lang="zh-TW" altLang="en-US" b="1" dirty="0">
                <a:solidFill>
                  <a:schemeClr val="tx1"/>
                </a:solidFill>
              </a:rPr>
              <a:t>控制</a:t>
            </a:r>
            <a:r>
              <a:rPr lang="zh-TW" altLang="en-US" dirty="0"/>
              <a:t>好 </a:t>
            </a:r>
            <a:r>
              <a:rPr lang="en-US" altLang="zh-TW" dirty="0"/>
              <a:t>[</a:t>
            </a:r>
            <a:r>
              <a:rPr lang="zh-TW" altLang="en-US" dirty="0"/>
              <a:t>瓶頸</a:t>
            </a:r>
            <a:r>
              <a:rPr lang="en-US" altLang="zh-TW" dirty="0"/>
              <a:t>]</a:t>
            </a:r>
            <a:r>
              <a:rPr lang="zh-TW" altLang="en-US" dirty="0"/>
              <a:t> 的速度，就能控制整條產線的速度</a:t>
            </a:r>
            <a:endParaRPr lang="en-US" altLang="zh-TW" dirty="0"/>
          </a:p>
          <a:p>
            <a:pPr marL="685800" lvl="1" indent="-228600">
              <a:lnSpc>
                <a:spcPct val="100000"/>
              </a:lnSpc>
              <a:spcBef>
                <a:spcPts val="0"/>
              </a:spcBef>
              <a:buSzPts val="1400"/>
              <a:buAutoNum type="arabicPeriod"/>
            </a:pPr>
            <a:r>
              <a:rPr lang="zh-TW" altLang="en-US" b="0" i="0" dirty="0">
                <a:solidFill>
                  <a:schemeClr val="dk1"/>
                </a:solidFill>
                <a:effectLst/>
                <a:latin typeface="Calibri"/>
              </a:rPr>
              <a:t>若無法改善 </a:t>
            </a:r>
            <a:r>
              <a:rPr lang="en-US" altLang="zh-TW" b="0" i="0" dirty="0">
                <a:solidFill>
                  <a:schemeClr val="dk1"/>
                </a:solidFill>
                <a:effectLst/>
                <a:latin typeface="Calibri"/>
              </a:rPr>
              <a:t>[</a:t>
            </a:r>
            <a:r>
              <a:rPr lang="zh-TW" altLang="en-US" b="0" i="0" dirty="0">
                <a:solidFill>
                  <a:schemeClr val="dk1"/>
                </a:solidFill>
                <a:effectLst/>
                <a:latin typeface="Calibri"/>
              </a:rPr>
              <a:t>瓶頸</a:t>
            </a:r>
            <a:r>
              <a:rPr lang="en-US" altLang="zh-TW" b="0" i="0" dirty="0">
                <a:solidFill>
                  <a:schemeClr val="dk1"/>
                </a:solidFill>
                <a:effectLst/>
                <a:latin typeface="Calibri"/>
              </a:rPr>
              <a:t>]</a:t>
            </a:r>
            <a:r>
              <a:rPr lang="zh-TW" altLang="en-US" b="0" i="0" dirty="0">
                <a:solidFill>
                  <a:schemeClr val="dk1"/>
                </a:solidFill>
                <a:effectLst/>
                <a:latin typeface="Calibri"/>
              </a:rPr>
              <a:t>，則要有能力在生產線失控 </a:t>
            </a:r>
            <a:r>
              <a:rPr lang="en-US" altLang="zh-TW" b="0" i="0" dirty="0">
                <a:solidFill>
                  <a:schemeClr val="dk1"/>
                </a:solidFill>
                <a:effectLst/>
                <a:latin typeface="Calibri"/>
              </a:rPr>
              <a:t>(</a:t>
            </a:r>
            <a:r>
              <a:rPr lang="zh-TW" altLang="en-US" b="0" i="0" dirty="0">
                <a:solidFill>
                  <a:schemeClr val="dk1"/>
                </a:solidFill>
                <a:effectLst/>
                <a:latin typeface="Calibri"/>
              </a:rPr>
              <a:t>過多 </a:t>
            </a:r>
            <a:r>
              <a:rPr lang="en-US" altLang="zh-TW" b="0" i="0" dirty="0">
                <a:solidFill>
                  <a:schemeClr val="dk1"/>
                </a:solidFill>
                <a:effectLst/>
                <a:latin typeface="Calibri"/>
              </a:rPr>
              <a:t>WIP)</a:t>
            </a:r>
            <a:r>
              <a:rPr lang="zh-TW" altLang="en-US" b="0" i="0" dirty="0">
                <a:solidFill>
                  <a:schemeClr val="dk1"/>
                </a:solidFill>
                <a:effectLst/>
                <a:latin typeface="Calibri"/>
              </a:rPr>
              <a:t> 前從源頭停止。</a:t>
            </a:r>
          </a:p>
          <a:p>
            <a:endParaRPr lang="en-US" dirty="0"/>
          </a:p>
        </p:txBody>
      </p:sp>
      <p:sp>
        <p:nvSpPr>
          <p:cNvPr id="4" name="投影片編號版面配置區 3">
            <a:extLst>
              <a:ext uri="{FF2B5EF4-FFF2-40B4-BE49-F238E27FC236}">
                <a16:creationId xmlns:a16="http://schemas.microsoft.com/office/drawing/2014/main" id="{722523BF-A6F4-46FA-9690-68511B269D8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42</a:t>
            </a:fld>
            <a:endParaRPr lang="zh-TW" altLang="en-US"/>
          </a:p>
        </p:txBody>
      </p:sp>
    </p:spTree>
    <p:extLst>
      <p:ext uri="{BB962C8B-B14F-4D97-AF65-F5344CB8AC3E}">
        <p14:creationId xmlns:p14="http://schemas.microsoft.com/office/powerpoint/2010/main" val="1341405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37"/>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a:t>先從數據指標，還原實際的狀況</a:t>
            </a:r>
            <a:endParaRPr/>
          </a:p>
        </p:txBody>
      </p:sp>
      <p:sp>
        <p:nvSpPr>
          <p:cNvPr id="604" name="Google Shape;604;p37"/>
          <p:cNvSpPr/>
          <p:nvPr/>
        </p:nvSpPr>
        <p:spPr>
          <a:xfrm>
            <a:off x="3236767" y="1752500"/>
            <a:ext cx="5159200" cy="3076000"/>
          </a:xfrm>
          <a:prstGeom prst="rect">
            <a:avLst/>
          </a:prstGeom>
          <a:solidFill>
            <a:srgbClr val="FFFFFF"/>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605" name="Google Shape;605;p37"/>
          <p:cNvCxnSpPr/>
          <p:nvPr/>
        </p:nvCxnSpPr>
        <p:spPr>
          <a:xfrm>
            <a:off x="3442400" y="2870167"/>
            <a:ext cx="2995200" cy="0"/>
          </a:xfrm>
          <a:prstGeom prst="straightConnector1">
            <a:avLst/>
          </a:prstGeom>
          <a:noFill/>
          <a:ln w="9525" cap="flat" cmpd="sng">
            <a:solidFill>
              <a:schemeClr val="dk2"/>
            </a:solidFill>
            <a:prstDash val="solid"/>
            <a:round/>
            <a:headEnd type="none" w="sm" len="sm"/>
            <a:tailEnd type="none" w="sm" len="sm"/>
          </a:ln>
        </p:spPr>
      </p:cxnSp>
      <p:cxnSp>
        <p:nvCxnSpPr>
          <p:cNvPr id="606" name="Google Shape;606;p37"/>
          <p:cNvCxnSpPr/>
          <p:nvPr/>
        </p:nvCxnSpPr>
        <p:spPr>
          <a:xfrm>
            <a:off x="3442400" y="4005700"/>
            <a:ext cx="2995200" cy="0"/>
          </a:xfrm>
          <a:prstGeom prst="straightConnector1">
            <a:avLst/>
          </a:prstGeom>
          <a:noFill/>
          <a:ln w="9525" cap="flat" cmpd="sng">
            <a:solidFill>
              <a:schemeClr val="dk2"/>
            </a:solidFill>
            <a:prstDash val="solid"/>
            <a:round/>
            <a:headEnd type="none" w="sm" len="sm"/>
            <a:tailEnd type="none" w="sm" len="sm"/>
          </a:ln>
        </p:spPr>
      </p:cxnSp>
      <p:sp>
        <p:nvSpPr>
          <p:cNvPr id="607" name="Google Shape;607;p37"/>
          <p:cNvSpPr/>
          <p:nvPr/>
        </p:nvSpPr>
        <p:spPr>
          <a:xfrm>
            <a:off x="3335100" y="2941700"/>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08" name="Google Shape;608;p37"/>
          <p:cNvSpPr/>
          <p:nvPr/>
        </p:nvSpPr>
        <p:spPr>
          <a:xfrm>
            <a:off x="49177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09" name="Google Shape;609;p37"/>
          <p:cNvSpPr/>
          <p:nvPr/>
        </p:nvSpPr>
        <p:spPr>
          <a:xfrm>
            <a:off x="5302200" y="2941700"/>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10" name="Google Shape;610;p37"/>
          <p:cNvSpPr/>
          <p:nvPr/>
        </p:nvSpPr>
        <p:spPr>
          <a:xfrm>
            <a:off x="56867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11" name="Google Shape;611;p37"/>
          <p:cNvSpPr/>
          <p:nvPr/>
        </p:nvSpPr>
        <p:spPr>
          <a:xfrm>
            <a:off x="60712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12" name="Google Shape;612;p37"/>
          <p:cNvSpPr/>
          <p:nvPr/>
        </p:nvSpPr>
        <p:spPr>
          <a:xfrm>
            <a:off x="7207500" y="20565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簡訊發送</a:t>
            </a:r>
            <a:endParaRPr sz="1867" b="0" i="0" u="none" strike="noStrike" cap="none">
              <a:solidFill>
                <a:srgbClr val="000000"/>
              </a:solidFill>
              <a:latin typeface="Arial"/>
              <a:ea typeface="Arial"/>
              <a:cs typeface="Arial"/>
              <a:sym typeface="Arial"/>
            </a:endParaRPr>
          </a:p>
        </p:txBody>
      </p:sp>
      <p:sp>
        <p:nvSpPr>
          <p:cNvPr id="613" name="Google Shape;613;p37"/>
          <p:cNvSpPr/>
          <p:nvPr/>
        </p:nvSpPr>
        <p:spPr>
          <a:xfrm>
            <a:off x="7207500" y="29417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14" name="Google Shape;614;p37"/>
          <p:cNvSpPr/>
          <p:nvPr/>
        </p:nvSpPr>
        <p:spPr>
          <a:xfrm>
            <a:off x="7207500" y="38269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615" name="Google Shape;615;p37"/>
          <p:cNvCxnSpPr>
            <a:stCxn id="611" idx="3"/>
            <a:endCxn id="612" idx="1"/>
          </p:cNvCxnSpPr>
          <p:nvPr/>
        </p:nvCxnSpPr>
        <p:spPr>
          <a:xfrm rot="10800000" flipH="1">
            <a:off x="6393200" y="2409600"/>
            <a:ext cx="814200" cy="10239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616" name="Google Shape;616;p37"/>
          <p:cNvCxnSpPr>
            <a:stCxn id="612" idx="3"/>
          </p:cNvCxnSpPr>
          <p:nvPr/>
        </p:nvCxnSpPr>
        <p:spPr>
          <a:xfrm>
            <a:off x="8807900" y="2409700"/>
            <a:ext cx="1519200" cy="0"/>
          </a:xfrm>
          <a:prstGeom prst="straightConnector1">
            <a:avLst/>
          </a:prstGeom>
          <a:noFill/>
          <a:ln w="9525" cap="flat" cmpd="sng">
            <a:solidFill>
              <a:schemeClr val="dk2"/>
            </a:solidFill>
            <a:prstDash val="solid"/>
            <a:round/>
            <a:headEnd type="none" w="sm" len="sm"/>
            <a:tailEnd type="triangle" w="med" len="med"/>
          </a:ln>
        </p:spPr>
      </p:cxnSp>
      <p:sp>
        <p:nvSpPr>
          <p:cNvPr id="617" name="Google Shape;617;p37"/>
          <p:cNvSpPr/>
          <p:nvPr/>
        </p:nvSpPr>
        <p:spPr>
          <a:xfrm>
            <a:off x="10327100" y="2056500"/>
            <a:ext cx="1600400" cy="7064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第三方服務</a:t>
            </a:r>
            <a:endParaRPr sz="1867" b="0" i="0" u="none" strike="noStrike" cap="none">
              <a:solidFill>
                <a:srgbClr val="000000"/>
              </a:solidFill>
              <a:latin typeface="Arial"/>
              <a:ea typeface="Arial"/>
              <a:cs typeface="Arial"/>
              <a:sym typeface="Arial"/>
            </a:endParaRPr>
          </a:p>
        </p:txBody>
      </p:sp>
      <p:sp>
        <p:nvSpPr>
          <p:cNvPr id="618" name="Google Shape;618;p37"/>
          <p:cNvSpPr/>
          <p:nvPr/>
        </p:nvSpPr>
        <p:spPr>
          <a:xfrm>
            <a:off x="305667" y="1752500"/>
            <a:ext cx="1984800" cy="1283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前台 (消費者)</a:t>
            </a:r>
            <a:endParaRPr sz="1867" b="0" i="0" u="none" strike="noStrike" cap="none">
              <a:solidFill>
                <a:srgbClr val="000000"/>
              </a:solidFill>
              <a:latin typeface="Arial"/>
              <a:ea typeface="Arial"/>
              <a:cs typeface="Arial"/>
              <a:sym typeface="Arial"/>
            </a:endParaRPr>
          </a:p>
        </p:txBody>
      </p:sp>
      <p:cxnSp>
        <p:nvCxnSpPr>
          <p:cNvPr id="619" name="Google Shape;619;p37"/>
          <p:cNvCxnSpPr>
            <a:stCxn id="618" idx="3"/>
            <a:endCxn id="604" idx="1"/>
          </p:cNvCxnSpPr>
          <p:nvPr/>
        </p:nvCxnSpPr>
        <p:spPr>
          <a:xfrm>
            <a:off x="2290467" y="2394100"/>
            <a:ext cx="946300" cy="896400"/>
          </a:xfrm>
          <a:prstGeom prst="curvedConnector3">
            <a:avLst>
              <a:gd name="adj1" fmla="val 50000"/>
            </a:avLst>
          </a:prstGeom>
          <a:noFill/>
          <a:ln w="9525" cap="flat" cmpd="sng">
            <a:solidFill>
              <a:schemeClr val="dk2"/>
            </a:solidFill>
            <a:prstDash val="solid"/>
            <a:round/>
            <a:headEnd type="none" w="sm" len="sm"/>
            <a:tailEnd type="triangle" w="med" len="med"/>
          </a:ln>
        </p:spPr>
      </p:cxnSp>
      <p:sp>
        <p:nvSpPr>
          <p:cNvPr id="620" name="Google Shape;620;p37"/>
          <p:cNvSpPr/>
          <p:nvPr/>
        </p:nvSpPr>
        <p:spPr>
          <a:xfrm>
            <a:off x="45109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621" name="Google Shape;621;p37"/>
          <p:cNvCxnSpPr/>
          <p:nvPr/>
        </p:nvCxnSpPr>
        <p:spPr>
          <a:xfrm>
            <a:off x="9148283" y="1949200"/>
            <a:ext cx="0" cy="903200"/>
          </a:xfrm>
          <a:prstGeom prst="straightConnector1">
            <a:avLst/>
          </a:prstGeom>
          <a:noFill/>
          <a:ln w="9525" cap="flat" cmpd="sng">
            <a:solidFill>
              <a:srgbClr val="FF0000"/>
            </a:solidFill>
            <a:prstDash val="dash"/>
            <a:round/>
            <a:headEnd type="none" w="sm" len="sm"/>
            <a:tailEnd type="none" w="sm" len="sm"/>
          </a:ln>
        </p:spPr>
      </p:cxnSp>
      <p:sp>
        <p:nvSpPr>
          <p:cNvPr id="622" name="Google Shape;622;p37"/>
          <p:cNvSpPr txBox="1"/>
          <p:nvPr/>
        </p:nvSpPr>
        <p:spPr>
          <a:xfrm>
            <a:off x="8736983" y="2870300"/>
            <a:ext cx="13500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33"/>
              <a:buFont typeface="Arial"/>
              <a:buNone/>
            </a:pPr>
            <a:r>
              <a:rPr lang="zh-TW" sz="1333" b="0" i="0" u="none" strike="noStrike" cap="none">
                <a:solidFill>
                  <a:srgbClr val="000000"/>
                </a:solidFill>
                <a:latin typeface="Arial"/>
                <a:ea typeface="Arial"/>
                <a:cs typeface="Arial"/>
                <a:sym typeface="Arial"/>
              </a:rPr>
              <a:t>Rate Limiter</a:t>
            </a:r>
            <a:endParaRPr sz="1333" b="0" i="0" u="none" strike="noStrike" cap="none">
              <a:solidFill>
                <a:srgbClr val="000000"/>
              </a:solidFill>
              <a:latin typeface="Arial"/>
              <a:ea typeface="Arial"/>
              <a:cs typeface="Arial"/>
              <a:sym typeface="Arial"/>
            </a:endParaRPr>
          </a:p>
        </p:txBody>
      </p:sp>
      <p:cxnSp>
        <p:nvCxnSpPr>
          <p:cNvPr id="623" name="Google Shape;623;p37"/>
          <p:cNvCxnSpPr/>
          <p:nvPr/>
        </p:nvCxnSpPr>
        <p:spPr>
          <a:xfrm>
            <a:off x="956733" y="5060800"/>
            <a:ext cx="2298000" cy="0"/>
          </a:xfrm>
          <a:prstGeom prst="straightConnector1">
            <a:avLst/>
          </a:prstGeom>
          <a:noFill/>
          <a:ln w="9525" cap="flat" cmpd="sng">
            <a:solidFill>
              <a:srgbClr val="FF0000"/>
            </a:solidFill>
            <a:prstDash val="solid"/>
            <a:round/>
            <a:headEnd type="triangle" w="med" len="med"/>
            <a:tailEnd type="triangle" w="med" len="med"/>
          </a:ln>
        </p:spPr>
      </p:cxnSp>
      <p:cxnSp>
        <p:nvCxnSpPr>
          <p:cNvPr id="624" name="Google Shape;624;p37"/>
          <p:cNvCxnSpPr/>
          <p:nvPr/>
        </p:nvCxnSpPr>
        <p:spPr>
          <a:xfrm>
            <a:off x="3335100" y="5060800"/>
            <a:ext cx="3800000" cy="0"/>
          </a:xfrm>
          <a:prstGeom prst="straightConnector1">
            <a:avLst/>
          </a:prstGeom>
          <a:noFill/>
          <a:ln w="9525" cap="flat" cmpd="sng">
            <a:solidFill>
              <a:srgbClr val="FF0000"/>
            </a:solidFill>
            <a:prstDash val="solid"/>
            <a:round/>
            <a:headEnd type="triangle" w="med" len="med"/>
            <a:tailEnd type="triangle" w="med" len="med"/>
          </a:ln>
        </p:spPr>
      </p:cxnSp>
      <p:cxnSp>
        <p:nvCxnSpPr>
          <p:cNvPr id="625" name="Google Shape;625;p37"/>
          <p:cNvCxnSpPr/>
          <p:nvPr/>
        </p:nvCxnSpPr>
        <p:spPr>
          <a:xfrm>
            <a:off x="7215533" y="5060800"/>
            <a:ext cx="2208800" cy="0"/>
          </a:xfrm>
          <a:prstGeom prst="straightConnector1">
            <a:avLst/>
          </a:prstGeom>
          <a:noFill/>
          <a:ln w="9525" cap="flat" cmpd="sng">
            <a:solidFill>
              <a:schemeClr val="dk2"/>
            </a:solidFill>
            <a:prstDash val="solid"/>
            <a:round/>
            <a:headEnd type="triangle" w="med" len="med"/>
            <a:tailEnd type="triangle" w="med" len="med"/>
          </a:ln>
        </p:spPr>
      </p:cxnSp>
      <p:cxnSp>
        <p:nvCxnSpPr>
          <p:cNvPr id="626" name="Google Shape;626;p37"/>
          <p:cNvCxnSpPr/>
          <p:nvPr/>
        </p:nvCxnSpPr>
        <p:spPr>
          <a:xfrm>
            <a:off x="9544633" y="5060800"/>
            <a:ext cx="2177600" cy="0"/>
          </a:xfrm>
          <a:prstGeom prst="straightConnector1">
            <a:avLst/>
          </a:prstGeom>
          <a:noFill/>
          <a:ln w="9525" cap="flat" cmpd="sng">
            <a:solidFill>
              <a:schemeClr val="dk2"/>
            </a:solidFill>
            <a:prstDash val="solid"/>
            <a:round/>
            <a:headEnd type="triangle" w="med" len="med"/>
            <a:tailEnd type="triangle" w="med" len="med"/>
          </a:ln>
        </p:spPr>
      </p:cxnSp>
      <p:sp>
        <p:nvSpPr>
          <p:cNvPr id="627" name="Google Shape;627;p37"/>
          <p:cNvSpPr txBox="1"/>
          <p:nvPr/>
        </p:nvSpPr>
        <p:spPr>
          <a:xfrm>
            <a:off x="956733" y="5096567"/>
            <a:ext cx="19224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FF0000"/>
                </a:solidFill>
                <a:latin typeface="Arial"/>
                <a:ea typeface="Arial"/>
                <a:cs typeface="Arial"/>
                <a:sym typeface="Arial"/>
              </a:rPr>
              <a:t>A</a:t>
            </a:r>
            <a:r>
              <a:rPr lang="zh-TW" sz="1600" b="0" i="0" u="none" strike="noStrike" cap="none">
                <a:solidFill>
                  <a:srgbClr val="000000"/>
                </a:solidFill>
                <a:latin typeface="Arial"/>
                <a:ea typeface="Arial"/>
                <a:cs typeface="Arial"/>
                <a:sym typeface="Arial"/>
              </a:rPr>
              <a:t>: 準備時間</a:t>
            </a:r>
            <a:endParaRPr sz="1600" b="0" i="0" u="none" strike="noStrike" cap="none">
              <a:solidFill>
                <a:srgbClr val="000000"/>
              </a:solidFill>
              <a:latin typeface="Arial"/>
              <a:ea typeface="Arial"/>
              <a:cs typeface="Arial"/>
              <a:sym typeface="Arial"/>
            </a:endParaRPr>
          </a:p>
        </p:txBody>
      </p:sp>
      <p:sp>
        <p:nvSpPr>
          <p:cNvPr id="628" name="Google Shape;628;p37"/>
          <p:cNvSpPr txBox="1"/>
          <p:nvPr/>
        </p:nvSpPr>
        <p:spPr>
          <a:xfrm>
            <a:off x="3379800" y="5096567"/>
            <a:ext cx="19224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FF0000"/>
                </a:solidFill>
                <a:latin typeface="Arial"/>
                <a:ea typeface="Arial"/>
                <a:cs typeface="Arial"/>
                <a:sym typeface="Arial"/>
              </a:rPr>
              <a:t>B</a:t>
            </a:r>
            <a:r>
              <a:rPr lang="zh-TW" sz="1600" b="0" i="0" u="none" strike="noStrike" cap="none">
                <a:solidFill>
                  <a:srgbClr val="000000"/>
                </a:solidFill>
                <a:latin typeface="Arial"/>
                <a:ea typeface="Arial"/>
                <a:cs typeface="Arial"/>
                <a:sym typeface="Arial"/>
              </a:rPr>
              <a:t>: 等待時間</a:t>
            </a:r>
            <a:endParaRPr sz="1600" b="0" i="0" u="none" strike="noStrike" cap="none">
              <a:solidFill>
                <a:srgbClr val="000000"/>
              </a:solidFill>
              <a:latin typeface="Arial"/>
              <a:ea typeface="Arial"/>
              <a:cs typeface="Arial"/>
              <a:sym typeface="Arial"/>
            </a:endParaRPr>
          </a:p>
        </p:txBody>
      </p:sp>
      <p:sp>
        <p:nvSpPr>
          <p:cNvPr id="629" name="Google Shape;629;p37"/>
          <p:cNvSpPr txBox="1"/>
          <p:nvPr/>
        </p:nvSpPr>
        <p:spPr>
          <a:xfrm>
            <a:off x="7215533" y="5096567"/>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C1</a:t>
            </a:r>
            <a:r>
              <a:rPr lang="zh-TW" sz="1600" b="0" i="0" u="none" strike="noStrike" cap="none">
                <a:solidFill>
                  <a:srgbClr val="000000"/>
                </a:solidFill>
                <a:latin typeface="Arial"/>
                <a:ea typeface="Arial"/>
                <a:cs typeface="Arial"/>
                <a:sym typeface="Arial"/>
              </a:rPr>
              <a:t>: 執行時間(內部)</a:t>
            </a:r>
            <a:endParaRPr sz="1600" b="0" i="0" u="none" strike="noStrike" cap="none">
              <a:solidFill>
                <a:srgbClr val="000000"/>
              </a:solidFill>
              <a:latin typeface="Arial"/>
              <a:ea typeface="Arial"/>
              <a:cs typeface="Arial"/>
              <a:sym typeface="Arial"/>
            </a:endParaRPr>
          </a:p>
        </p:txBody>
      </p:sp>
      <p:sp>
        <p:nvSpPr>
          <p:cNvPr id="630" name="Google Shape;630;p37"/>
          <p:cNvSpPr txBox="1"/>
          <p:nvPr/>
        </p:nvSpPr>
        <p:spPr>
          <a:xfrm>
            <a:off x="9544633" y="5096567"/>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C2</a:t>
            </a:r>
            <a:r>
              <a:rPr lang="zh-TW" sz="1600" b="0" i="0" u="none" strike="noStrike" cap="none">
                <a:solidFill>
                  <a:srgbClr val="000000"/>
                </a:solidFill>
                <a:latin typeface="Arial"/>
                <a:ea typeface="Arial"/>
                <a:cs typeface="Arial"/>
                <a:sym typeface="Arial"/>
              </a:rPr>
              <a:t>: 執行時間(外部)</a:t>
            </a:r>
            <a:endParaRPr sz="1600" b="0" i="0" u="none" strike="noStrike" cap="none">
              <a:solidFill>
                <a:srgbClr val="000000"/>
              </a:solidFill>
              <a:latin typeface="Arial"/>
              <a:ea typeface="Arial"/>
              <a:cs typeface="Arial"/>
              <a:sym typeface="Arial"/>
            </a:endParaRPr>
          </a:p>
        </p:txBody>
      </p:sp>
      <p:sp>
        <p:nvSpPr>
          <p:cNvPr id="631" name="Google Shape;631;p37"/>
          <p:cNvSpPr/>
          <p:nvPr/>
        </p:nvSpPr>
        <p:spPr>
          <a:xfrm rot="-5400000">
            <a:off x="4788100" y="966714"/>
            <a:ext cx="196800" cy="31028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32" name="Google Shape;632;p37"/>
          <p:cNvSpPr txBox="1"/>
          <p:nvPr/>
        </p:nvSpPr>
        <p:spPr>
          <a:xfrm>
            <a:off x="4369200" y="2022114"/>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dirty="0">
                <a:solidFill>
                  <a:srgbClr val="FF0000"/>
                </a:solidFill>
                <a:latin typeface="Arial"/>
                <a:ea typeface="Arial"/>
                <a:cs typeface="Arial"/>
                <a:sym typeface="Arial"/>
              </a:rPr>
              <a:t>D</a:t>
            </a:r>
            <a:r>
              <a:rPr lang="zh-TW" sz="1600" b="0" i="0" u="none" strike="noStrike" cap="none" dirty="0">
                <a:solidFill>
                  <a:srgbClr val="000000"/>
                </a:solidFill>
                <a:latin typeface="Arial"/>
                <a:ea typeface="Arial"/>
                <a:cs typeface="Arial"/>
                <a:sym typeface="Arial"/>
              </a:rPr>
              <a:t>: Queue Length</a:t>
            </a:r>
            <a:endParaRPr sz="1600" b="0" i="0" u="none" strike="noStrike" cap="none" dirty="0">
              <a:solidFill>
                <a:srgbClr val="000000"/>
              </a:solidFill>
              <a:latin typeface="Arial"/>
              <a:ea typeface="Arial"/>
              <a:cs typeface="Arial"/>
              <a:sym typeface="Arial"/>
            </a:endParaRPr>
          </a:p>
        </p:txBody>
      </p:sp>
      <p:cxnSp>
        <p:nvCxnSpPr>
          <p:cNvPr id="633" name="Google Shape;633;p37"/>
          <p:cNvCxnSpPr/>
          <p:nvPr/>
        </p:nvCxnSpPr>
        <p:spPr>
          <a:xfrm>
            <a:off x="7163333" y="1279400"/>
            <a:ext cx="0" cy="4572000"/>
          </a:xfrm>
          <a:prstGeom prst="straightConnector1">
            <a:avLst/>
          </a:prstGeom>
          <a:noFill/>
          <a:ln w="9525" cap="flat" cmpd="sng">
            <a:solidFill>
              <a:srgbClr val="FF0000"/>
            </a:solidFill>
            <a:prstDash val="dash"/>
            <a:round/>
            <a:headEnd type="none" w="sm" len="sm"/>
            <a:tailEnd type="none" w="sm" len="sm"/>
          </a:ln>
        </p:spPr>
      </p:cxnSp>
      <p:sp>
        <p:nvSpPr>
          <p:cNvPr id="635" name="Google Shape;635;p37"/>
          <p:cNvSpPr txBox="1"/>
          <p:nvPr/>
        </p:nvSpPr>
        <p:spPr>
          <a:xfrm>
            <a:off x="6716900" y="6030133"/>
            <a:ext cx="1984800" cy="6320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瓶頸</a:t>
            </a:r>
            <a:endParaRPr sz="1867" b="0" i="0" u="none" strike="noStrike" cap="none">
              <a:solidFill>
                <a:srgbClr val="000000"/>
              </a:solidFill>
              <a:latin typeface="Arial"/>
              <a:ea typeface="Arial"/>
              <a:cs typeface="Arial"/>
              <a:sym typeface="Arial"/>
            </a:endParaRPr>
          </a:p>
        </p:txBody>
      </p:sp>
      <p:sp>
        <p:nvSpPr>
          <p:cNvPr id="636" name="Google Shape;636;p37"/>
          <p:cNvSpPr txBox="1"/>
          <p:nvPr/>
        </p:nvSpPr>
        <p:spPr>
          <a:xfrm>
            <a:off x="4190933" y="6030133"/>
            <a:ext cx="1984800" cy="6320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緩衝</a:t>
            </a:r>
            <a:endParaRPr sz="1867" b="0" i="0" u="none" strike="noStrike" cap="none">
              <a:solidFill>
                <a:srgbClr val="000000"/>
              </a:solidFill>
              <a:latin typeface="Arial"/>
              <a:ea typeface="Arial"/>
              <a:cs typeface="Arial"/>
              <a:sym typeface="Arial"/>
            </a:endParaRPr>
          </a:p>
        </p:txBody>
      </p:sp>
      <p:sp>
        <p:nvSpPr>
          <p:cNvPr id="637" name="Google Shape;637;p37"/>
          <p:cNvSpPr txBox="1"/>
          <p:nvPr/>
        </p:nvSpPr>
        <p:spPr>
          <a:xfrm>
            <a:off x="305667" y="6030133"/>
            <a:ext cx="1984800" cy="6320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來源</a:t>
            </a:r>
            <a:endParaRPr sz="1867" b="0" i="0" u="none" strike="noStrike" cap="none">
              <a:solidFill>
                <a:srgbClr val="000000"/>
              </a:solidFill>
              <a:latin typeface="Arial"/>
              <a:ea typeface="Arial"/>
              <a:cs typeface="Arial"/>
              <a:sym typeface="Arial"/>
            </a:endParaRPr>
          </a:p>
        </p:txBody>
      </p:sp>
      <p:sp>
        <p:nvSpPr>
          <p:cNvPr id="638" name="Google Shape;638;p37"/>
          <p:cNvSpPr txBox="1"/>
          <p:nvPr/>
        </p:nvSpPr>
        <p:spPr>
          <a:xfrm>
            <a:off x="9942700" y="6030133"/>
            <a:ext cx="1984800" cy="6320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產出</a:t>
            </a:r>
            <a:endParaRPr sz="1867" b="0" i="0" u="none" strike="noStrike" cap="none">
              <a:solidFill>
                <a:srgbClr val="000000"/>
              </a:solidFill>
              <a:latin typeface="Arial"/>
              <a:ea typeface="Arial"/>
              <a:cs typeface="Arial"/>
              <a:sym typeface="Arial"/>
            </a:endParaRPr>
          </a:p>
        </p:txBody>
      </p:sp>
      <p:cxnSp>
        <p:nvCxnSpPr>
          <p:cNvPr id="639" name="Google Shape;639;p37"/>
          <p:cNvCxnSpPr>
            <a:stCxn id="637" idx="3"/>
            <a:endCxn id="636" idx="1"/>
          </p:cNvCxnSpPr>
          <p:nvPr/>
        </p:nvCxnSpPr>
        <p:spPr>
          <a:xfrm>
            <a:off x="2290467" y="6346133"/>
            <a:ext cx="1900500" cy="0"/>
          </a:xfrm>
          <a:prstGeom prst="straightConnector1">
            <a:avLst/>
          </a:prstGeom>
          <a:noFill/>
          <a:ln w="9525" cap="flat" cmpd="sng">
            <a:solidFill>
              <a:srgbClr val="D9D9D9"/>
            </a:solidFill>
            <a:prstDash val="solid"/>
            <a:round/>
            <a:headEnd type="none" w="sm" len="sm"/>
            <a:tailEnd type="triangle" w="med" len="med"/>
          </a:ln>
        </p:spPr>
      </p:cxnSp>
      <p:cxnSp>
        <p:nvCxnSpPr>
          <p:cNvPr id="640" name="Google Shape;640;p37"/>
          <p:cNvCxnSpPr>
            <a:stCxn id="636" idx="3"/>
          </p:cNvCxnSpPr>
          <p:nvPr/>
        </p:nvCxnSpPr>
        <p:spPr>
          <a:xfrm>
            <a:off x="6175733" y="6346133"/>
            <a:ext cx="557700" cy="0"/>
          </a:xfrm>
          <a:prstGeom prst="straightConnector1">
            <a:avLst/>
          </a:prstGeom>
          <a:noFill/>
          <a:ln w="9525" cap="flat" cmpd="sng">
            <a:solidFill>
              <a:srgbClr val="D9D9D9"/>
            </a:solidFill>
            <a:prstDash val="solid"/>
            <a:round/>
            <a:headEnd type="none" w="sm" len="sm"/>
            <a:tailEnd type="triangle" w="med" len="med"/>
          </a:ln>
        </p:spPr>
      </p:cxnSp>
      <p:cxnSp>
        <p:nvCxnSpPr>
          <p:cNvPr id="641" name="Google Shape;641;p37"/>
          <p:cNvCxnSpPr>
            <a:stCxn id="635" idx="3"/>
          </p:cNvCxnSpPr>
          <p:nvPr/>
        </p:nvCxnSpPr>
        <p:spPr>
          <a:xfrm>
            <a:off x="8701700" y="6346133"/>
            <a:ext cx="1241100" cy="0"/>
          </a:xfrm>
          <a:prstGeom prst="straightConnector1">
            <a:avLst/>
          </a:prstGeom>
          <a:noFill/>
          <a:ln w="9525" cap="flat" cmpd="sng">
            <a:solidFill>
              <a:srgbClr val="D9D9D9"/>
            </a:solidFill>
            <a:prstDash val="solid"/>
            <a:round/>
            <a:headEnd type="none" w="sm" len="sm"/>
            <a:tailEnd type="triangle" w="med" len="med"/>
          </a:ln>
        </p:spPr>
      </p:cxnSp>
      <p:cxnSp>
        <p:nvCxnSpPr>
          <p:cNvPr id="642" name="Google Shape;642;p37"/>
          <p:cNvCxnSpPr/>
          <p:nvPr/>
        </p:nvCxnSpPr>
        <p:spPr>
          <a:xfrm>
            <a:off x="9489758" y="1241767"/>
            <a:ext cx="0" cy="4609600"/>
          </a:xfrm>
          <a:prstGeom prst="straightConnector1">
            <a:avLst/>
          </a:prstGeom>
          <a:noFill/>
          <a:ln w="9525" cap="flat" cmpd="sng">
            <a:solidFill>
              <a:srgbClr val="3C78D8"/>
            </a:solidFill>
            <a:prstDash val="dash"/>
            <a:round/>
            <a:headEnd type="none" w="sm" len="sm"/>
            <a:tailEnd type="none" w="sm" len="sm"/>
          </a:ln>
        </p:spPr>
      </p:cxnSp>
      <p:sp>
        <p:nvSpPr>
          <p:cNvPr id="643" name="Google Shape;643;p37"/>
          <p:cNvSpPr txBox="1"/>
          <p:nvPr/>
        </p:nvSpPr>
        <p:spPr>
          <a:xfrm>
            <a:off x="6914433" y="1122994"/>
            <a:ext cx="1809200" cy="632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觀察到的瓶頸</a:t>
            </a:r>
            <a:endParaRPr sz="1867" b="0" i="0" u="none" strike="noStrike" cap="none" dirty="0">
              <a:solidFill>
                <a:srgbClr val="000000"/>
              </a:solidFill>
              <a:latin typeface="Arial"/>
              <a:ea typeface="Arial"/>
              <a:cs typeface="Arial"/>
              <a:sym typeface="Arial"/>
            </a:endParaRPr>
          </a:p>
        </p:txBody>
      </p:sp>
      <p:sp>
        <p:nvSpPr>
          <p:cNvPr id="644" name="Google Shape;644;p37"/>
          <p:cNvSpPr txBox="1"/>
          <p:nvPr/>
        </p:nvSpPr>
        <p:spPr>
          <a:xfrm>
            <a:off x="9284091" y="1122994"/>
            <a:ext cx="1809200" cy="632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實際的瓶頸</a:t>
            </a:r>
            <a:endParaRPr sz="1867" b="0" i="0" u="none" strike="noStrike" cap="none">
              <a:solidFill>
                <a:srgbClr val="000000"/>
              </a:solidFill>
              <a:latin typeface="Arial"/>
              <a:ea typeface="Arial"/>
              <a:cs typeface="Arial"/>
              <a:sym typeface="Arial"/>
            </a:endParaRPr>
          </a:p>
        </p:txBody>
      </p:sp>
      <p:sp>
        <p:nvSpPr>
          <p:cNvPr id="3" name="矩形 2">
            <a:extLst>
              <a:ext uri="{FF2B5EF4-FFF2-40B4-BE49-F238E27FC236}">
                <a16:creationId xmlns:a16="http://schemas.microsoft.com/office/drawing/2014/main" id="{AB14F4D0-4AB0-4DFA-8F9E-3D27F8EE37DF}"/>
              </a:ext>
            </a:extLst>
          </p:cNvPr>
          <p:cNvSpPr/>
          <p:nvPr/>
        </p:nvSpPr>
        <p:spPr>
          <a:xfrm>
            <a:off x="310455" y="1542612"/>
            <a:ext cx="6824645" cy="32858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B</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延遲攀升</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加上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D</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顯示堆積的狀況也提高，</a:t>
            </a:r>
            <a:endParaRPr lang="en-US" altLang="zh-TW" dirty="0">
              <a:latin typeface="微軟正黑體" panose="020B0604030504040204" pitchFamily="34" charset="-120"/>
              <a:ea typeface="微軟正黑體" panose="020B0604030504040204" pitchFamily="34" charset="-120"/>
            </a:endParaRPr>
          </a:p>
          <a:p>
            <a:pPr algn="ctr"/>
            <a:r>
              <a:rPr lang="zh-TW" altLang="en-US" dirty="0">
                <a:latin typeface="微軟正黑體" panose="020B0604030504040204" pitchFamily="34" charset="-120"/>
                <a:ea typeface="微軟正黑體" panose="020B0604030504040204" pitchFamily="34" charset="-120"/>
              </a:rPr>
              <a:t>代表 下一關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C1 ) </a:t>
            </a:r>
            <a:r>
              <a:rPr lang="zh-TW" altLang="en-US" dirty="0">
                <a:latin typeface="微軟正黑體" panose="020B0604030504040204" pitchFamily="34" charset="-120"/>
                <a:ea typeface="微軟正黑體" panose="020B0604030504040204" pitchFamily="34" charset="-120"/>
              </a:rPr>
              <a:t>所在之處就是系統的瓶頸。</a:t>
            </a:r>
            <a:endParaRPr lang="en-US" altLang="zh-TW" dirty="0">
              <a:latin typeface="微軟正黑體" panose="020B0604030504040204" pitchFamily="34" charset="-120"/>
              <a:ea typeface="微軟正黑體" panose="020B0604030504040204" pitchFamily="34" charset="-120"/>
            </a:endParaRPr>
          </a:p>
          <a:p>
            <a:pPr algn="ctr"/>
            <a:endParaRPr lang="en-US"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對策</a:t>
            </a:r>
            <a:r>
              <a:rPr lang="en-US" altLang="zh-TW" b="1" dirty="0">
                <a:latin typeface="微軟正黑體" panose="020B0604030504040204" pitchFamily="34" charset="-120"/>
                <a:ea typeface="微軟正黑體" panose="020B0604030504040204" pitchFamily="34" charset="-120"/>
              </a:rPr>
              <a:t>1</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為了充分利用</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瓶頸</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，別讓瓶頸閒置，同時讓瓶頸只處理關鍵的任務。從源頭剔除非優先的 </a:t>
            </a:r>
            <a:r>
              <a:rPr lang="en-US" altLang="zh-TW" dirty="0">
                <a:latin typeface="微軟正黑體" panose="020B0604030504040204" pitchFamily="34" charset="-120"/>
                <a:ea typeface="微軟正黑體" panose="020B0604030504040204" pitchFamily="34" charset="-120"/>
              </a:rPr>
              <a:t>SMS, </a:t>
            </a:r>
            <a:r>
              <a:rPr lang="zh-TW" altLang="en-US" dirty="0">
                <a:latin typeface="微軟正黑體" panose="020B0604030504040204" pitchFamily="34" charset="-120"/>
                <a:ea typeface="微軟正黑體" panose="020B0604030504040204" pitchFamily="34" charset="-120"/>
              </a:rPr>
              <a:t>將關鍵的資源用在最重要的訊息上。</a:t>
            </a:r>
            <a:endParaRPr lang="en-US" altLang="zh-TW" dirty="0">
              <a:latin typeface="微軟正黑體" panose="020B0604030504040204" pitchFamily="34" charset="-120"/>
              <a:ea typeface="微軟正黑體" panose="020B0604030504040204" pitchFamily="34" charset="-120"/>
            </a:endParaRPr>
          </a:p>
          <a:p>
            <a:pPr algn="ctr"/>
            <a:endParaRPr lang="en-US"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對策</a:t>
            </a:r>
            <a:r>
              <a:rPr lang="en-US" altLang="zh-TW" b="1" dirty="0">
                <a:latin typeface="微軟正黑體" panose="020B0604030504040204" pitchFamily="34" charset="-120"/>
                <a:ea typeface="微軟正黑體" panose="020B0604030504040204" pitchFamily="34" charset="-120"/>
              </a:rPr>
              <a:t>2:</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若訊息堆積的情況過度嚴重，已經可以預期接下來每個</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SMS</a:t>
            </a:r>
            <a:r>
              <a:rPr lang="zh-TW" altLang="en-US" dirty="0">
                <a:latin typeface="微軟正黑體" panose="020B0604030504040204" pitchFamily="34" charset="-120"/>
                <a:ea typeface="微軟正黑體" panose="020B0604030504040204" pitchFamily="34" charset="-120"/>
              </a:rPr>
              <a:t> 都必定無法滿足 </a:t>
            </a:r>
            <a:r>
              <a:rPr lang="en-US" altLang="zh-TW" dirty="0">
                <a:latin typeface="微軟正黑體" panose="020B0604030504040204" pitchFamily="34" charset="-120"/>
                <a:ea typeface="微軟正黑體" panose="020B0604030504040204" pitchFamily="34" charset="-120"/>
              </a:rPr>
              <a:t>SLO </a:t>
            </a:r>
            <a:r>
              <a:rPr lang="zh-TW" altLang="en-US" dirty="0">
                <a:latin typeface="微軟正黑體" panose="020B0604030504040204" pitchFamily="34" charset="-120"/>
                <a:ea typeface="微軟正黑體" panose="020B0604030504040204" pitchFamily="34" charset="-120"/>
              </a:rPr>
              <a:t>時，就應該通知最前端，必須準備替代措施了。</a:t>
            </a:r>
            <a:endParaRPr lang="en-US" dirty="0">
              <a:latin typeface="微軟正黑體" panose="020B0604030504040204" pitchFamily="34" charset="-120"/>
              <a:ea typeface="微軟正黑體" panose="020B0604030504040204" pitchFamily="34"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50" name="Google Shape;650;p38"/>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a:t>能夠選擇的做法</a:t>
            </a:r>
            <a:endParaRPr/>
          </a:p>
        </p:txBody>
      </p:sp>
      <p:sp>
        <p:nvSpPr>
          <p:cNvPr id="649" name="Google Shape;649;p38"/>
          <p:cNvSpPr txBox="1">
            <a:spLocks noGrp="1"/>
          </p:cNvSpPr>
          <p:nvPr>
            <p:ph idx="1"/>
          </p:nvPr>
        </p:nvSpPr>
        <p:spPr>
          <a:prstGeom prst="rect">
            <a:avLst/>
          </a:prstGeom>
          <a:noFill/>
          <a:ln>
            <a:noFill/>
          </a:ln>
        </p:spPr>
        <p:txBody>
          <a:bodyPr spcFirstLastPara="1" wrap="square" lIns="35700" tIns="35700" rIns="35700" bIns="35700" anchor="t" anchorCtr="0">
            <a:noAutofit/>
          </a:bodyPr>
          <a:lstStyle/>
          <a:p>
            <a:pPr marL="609585" lvl="0" indent="-423323" algn="l" rtl="0">
              <a:lnSpc>
                <a:spcPct val="150000"/>
              </a:lnSpc>
              <a:spcBef>
                <a:spcPts val="0"/>
              </a:spcBef>
              <a:spcAft>
                <a:spcPts val="0"/>
              </a:spcAft>
              <a:buSzPts val="1400"/>
              <a:buAutoNum type="arabicPeriod"/>
            </a:pPr>
            <a:r>
              <a:rPr lang="zh-TW" sz="2400" dirty="0"/>
              <a:t>控制來源: 前端切換其他方式，進行手機號碼驗證 (例如: 改用撥號驗證)</a:t>
            </a:r>
            <a:endParaRPr sz="2400" dirty="0"/>
          </a:p>
          <a:p>
            <a:pPr marL="609585" lvl="0" indent="-423323" algn="l" rtl="0">
              <a:lnSpc>
                <a:spcPct val="150000"/>
              </a:lnSpc>
              <a:spcBef>
                <a:spcPts val="0"/>
              </a:spcBef>
              <a:spcAft>
                <a:spcPts val="0"/>
              </a:spcAft>
              <a:buSzPts val="1400"/>
              <a:buAutoNum type="arabicPeriod"/>
            </a:pPr>
            <a:r>
              <a:rPr lang="zh-TW" sz="2400" dirty="0"/>
              <a:t>控制來源: 排除非關鍵的任務進入這條生產線 (例如: 行銷簡訊)</a:t>
            </a:r>
            <a:endParaRPr sz="2400" dirty="0"/>
          </a:p>
          <a:p>
            <a:pPr marL="609585" lvl="0" indent="-423323" algn="l" rtl="0">
              <a:lnSpc>
                <a:spcPct val="150000"/>
              </a:lnSpc>
              <a:spcBef>
                <a:spcPts val="0"/>
              </a:spcBef>
              <a:spcAft>
                <a:spcPts val="0"/>
              </a:spcAft>
              <a:buSzPts val="1400"/>
              <a:buAutoNum type="arabicPeriod"/>
            </a:pPr>
            <a:r>
              <a:rPr lang="zh-TW" sz="2400" dirty="0"/>
              <a:t>降低 SLO 的要求 (非關鍵通知不需要 5 sec 送達)</a:t>
            </a:r>
            <a:endParaRPr sz="2400" dirty="0"/>
          </a:p>
          <a:p>
            <a:pPr marL="609585" lvl="0" indent="-423323" algn="l" rtl="0">
              <a:lnSpc>
                <a:spcPct val="150000"/>
              </a:lnSpc>
              <a:spcBef>
                <a:spcPts val="0"/>
              </a:spcBef>
              <a:spcAft>
                <a:spcPts val="0"/>
              </a:spcAft>
              <a:buSzPts val="1400"/>
              <a:buAutoNum type="arabicPeriod"/>
            </a:pPr>
            <a:r>
              <a:rPr lang="zh-TW" sz="2400" dirty="0"/>
              <a:t>擴大 91APP 與簡訊商的安全容量 </a:t>
            </a:r>
            <a:br>
              <a:rPr lang="zh-TW" sz="2400" dirty="0"/>
            </a:br>
            <a:r>
              <a:rPr lang="zh-TW" sz="2400" dirty="0"/>
              <a:t>(與第三方廠商確認後，放寬 Rate Limit 限制)</a:t>
            </a:r>
            <a:endParaRPr sz="2400" dirty="0"/>
          </a:p>
          <a:p>
            <a:pPr marL="609585" lvl="0" indent="-423323" algn="l" rtl="0">
              <a:lnSpc>
                <a:spcPct val="150000"/>
              </a:lnSpc>
              <a:spcBef>
                <a:spcPts val="0"/>
              </a:spcBef>
              <a:spcAft>
                <a:spcPts val="0"/>
              </a:spcAft>
              <a:buSzPts val="1400"/>
              <a:buAutoNum type="arabicPeriod"/>
            </a:pPr>
            <a:r>
              <a:rPr lang="zh-TW" sz="2400" dirty="0"/>
              <a:t>擴充 Worker 的處理能力</a:t>
            </a:r>
            <a:endParaRPr sz="2400" dirty="0"/>
          </a:p>
          <a:p>
            <a:pPr marL="609585" lvl="0" indent="-423323" algn="l" rtl="0">
              <a:lnSpc>
                <a:spcPct val="150000"/>
              </a:lnSpc>
              <a:spcBef>
                <a:spcPts val="0"/>
              </a:spcBef>
              <a:spcAft>
                <a:spcPts val="0"/>
              </a:spcAft>
              <a:buSzPts val="1400"/>
              <a:buAutoNum type="arabicPeriod"/>
            </a:pPr>
            <a:r>
              <a:rPr lang="zh-TW" sz="2400" dirty="0"/>
              <a:t>改寫 Task, 做好最佳化改善執行速度</a:t>
            </a:r>
            <a:endParaRPr sz="2400" dirty="0"/>
          </a:p>
        </p:txBody>
      </p:sp>
      <p:sp>
        <p:nvSpPr>
          <p:cNvPr id="651" name="Google Shape;651;p38"/>
          <p:cNvSpPr/>
          <p:nvPr/>
        </p:nvSpPr>
        <p:spPr>
          <a:xfrm>
            <a:off x="175663" y="2482392"/>
            <a:ext cx="11710800" cy="954228"/>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 name="Google Shape;651;p38">
            <a:extLst>
              <a:ext uri="{FF2B5EF4-FFF2-40B4-BE49-F238E27FC236}">
                <a16:creationId xmlns:a16="http://schemas.microsoft.com/office/drawing/2014/main" id="{BBBCC22C-2834-4822-B2AC-AB1A8C5C187A}"/>
              </a:ext>
            </a:extLst>
          </p:cNvPr>
          <p:cNvSpPr/>
          <p:nvPr/>
        </p:nvSpPr>
        <p:spPr>
          <a:xfrm>
            <a:off x="175663" y="1887041"/>
            <a:ext cx="11710800" cy="517200"/>
          </a:xfrm>
          <a:prstGeom prst="rect">
            <a:avLst/>
          </a:prstGeom>
          <a:noFill/>
          <a:ln w="38100"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96"/>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sz="3600" dirty="0"/>
              <a:t>Solution #2, 降低 Queue Length 的方法 =&gt; 分群組</a:t>
            </a:r>
            <a:endParaRPr sz="3600" dirty="0"/>
          </a:p>
        </p:txBody>
      </p:sp>
      <p:sp>
        <p:nvSpPr>
          <p:cNvPr id="658" name="Google Shape;658;p96"/>
          <p:cNvSpPr/>
          <p:nvPr/>
        </p:nvSpPr>
        <p:spPr>
          <a:xfrm>
            <a:off x="3236767" y="1752500"/>
            <a:ext cx="5159200" cy="3076000"/>
          </a:xfrm>
          <a:prstGeom prst="rect">
            <a:avLst/>
          </a:prstGeom>
          <a:solidFill>
            <a:srgbClr val="FFFFFF"/>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659" name="Google Shape;659;p96"/>
          <p:cNvCxnSpPr/>
          <p:nvPr/>
        </p:nvCxnSpPr>
        <p:spPr>
          <a:xfrm>
            <a:off x="3442400" y="2191933"/>
            <a:ext cx="2995200" cy="0"/>
          </a:xfrm>
          <a:prstGeom prst="straightConnector1">
            <a:avLst/>
          </a:prstGeom>
          <a:noFill/>
          <a:ln w="9525" cap="flat" cmpd="sng">
            <a:solidFill>
              <a:schemeClr val="dk2"/>
            </a:solidFill>
            <a:prstDash val="solid"/>
            <a:round/>
            <a:headEnd type="none" w="sm" len="sm"/>
            <a:tailEnd type="none" w="sm" len="sm"/>
          </a:ln>
        </p:spPr>
      </p:cxnSp>
      <p:cxnSp>
        <p:nvCxnSpPr>
          <p:cNvPr id="660" name="Google Shape;660;p96"/>
          <p:cNvCxnSpPr/>
          <p:nvPr/>
        </p:nvCxnSpPr>
        <p:spPr>
          <a:xfrm>
            <a:off x="3442400" y="3327467"/>
            <a:ext cx="2995200" cy="0"/>
          </a:xfrm>
          <a:prstGeom prst="straightConnector1">
            <a:avLst/>
          </a:prstGeom>
          <a:noFill/>
          <a:ln w="9525" cap="flat" cmpd="sng">
            <a:solidFill>
              <a:schemeClr val="dk2"/>
            </a:solidFill>
            <a:prstDash val="solid"/>
            <a:round/>
            <a:headEnd type="none" w="sm" len="sm"/>
            <a:tailEnd type="none" w="sm" len="sm"/>
          </a:ln>
        </p:spPr>
      </p:cxnSp>
      <p:sp>
        <p:nvSpPr>
          <p:cNvPr id="661" name="Google Shape;661;p96"/>
          <p:cNvSpPr/>
          <p:nvPr/>
        </p:nvSpPr>
        <p:spPr>
          <a:xfrm>
            <a:off x="3335100" y="2263467"/>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62" name="Google Shape;662;p96"/>
          <p:cNvSpPr/>
          <p:nvPr/>
        </p:nvSpPr>
        <p:spPr>
          <a:xfrm>
            <a:off x="7207500" y="20565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簡訊發送 1</a:t>
            </a:r>
            <a:endParaRPr sz="1867" b="0" i="0" u="none" strike="noStrike" cap="none">
              <a:solidFill>
                <a:srgbClr val="000000"/>
              </a:solidFill>
              <a:latin typeface="Arial"/>
              <a:ea typeface="Arial"/>
              <a:cs typeface="Arial"/>
              <a:sym typeface="Arial"/>
            </a:endParaRPr>
          </a:p>
        </p:txBody>
      </p:sp>
      <p:sp>
        <p:nvSpPr>
          <p:cNvPr id="663" name="Google Shape;663;p96"/>
          <p:cNvSpPr/>
          <p:nvPr/>
        </p:nvSpPr>
        <p:spPr>
          <a:xfrm>
            <a:off x="7207500" y="29417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簡訊發送 2</a:t>
            </a:r>
            <a:endParaRPr sz="1867" b="0" i="0" u="none" strike="noStrike" cap="none">
              <a:solidFill>
                <a:srgbClr val="000000"/>
              </a:solidFill>
              <a:latin typeface="Arial"/>
              <a:ea typeface="Arial"/>
              <a:cs typeface="Arial"/>
              <a:sym typeface="Arial"/>
            </a:endParaRPr>
          </a:p>
        </p:txBody>
      </p:sp>
      <p:sp>
        <p:nvSpPr>
          <p:cNvPr id="664" name="Google Shape;664;p96"/>
          <p:cNvSpPr/>
          <p:nvPr/>
        </p:nvSpPr>
        <p:spPr>
          <a:xfrm>
            <a:off x="7207500" y="38269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665" name="Google Shape;665;p96"/>
          <p:cNvCxnSpPr>
            <a:endCxn id="662" idx="1"/>
          </p:cNvCxnSpPr>
          <p:nvPr/>
        </p:nvCxnSpPr>
        <p:spPr>
          <a:xfrm rot="10800000" flipH="1">
            <a:off x="6393000" y="2409700"/>
            <a:ext cx="814500" cy="3456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666" name="Google Shape;666;p96"/>
          <p:cNvCxnSpPr>
            <a:stCxn id="662" idx="3"/>
            <a:endCxn id="667" idx="1"/>
          </p:cNvCxnSpPr>
          <p:nvPr/>
        </p:nvCxnSpPr>
        <p:spPr>
          <a:xfrm>
            <a:off x="8807900" y="2409700"/>
            <a:ext cx="1519200" cy="433800"/>
          </a:xfrm>
          <a:prstGeom prst="straightConnector1">
            <a:avLst/>
          </a:prstGeom>
          <a:noFill/>
          <a:ln w="9525" cap="flat" cmpd="sng">
            <a:solidFill>
              <a:schemeClr val="dk2"/>
            </a:solidFill>
            <a:prstDash val="solid"/>
            <a:round/>
            <a:headEnd type="none" w="sm" len="sm"/>
            <a:tailEnd type="triangle" w="med" len="med"/>
          </a:ln>
        </p:spPr>
      </p:cxnSp>
      <p:sp>
        <p:nvSpPr>
          <p:cNvPr id="667" name="Google Shape;667;p96"/>
          <p:cNvSpPr/>
          <p:nvPr/>
        </p:nvSpPr>
        <p:spPr>
          <a:xfrm>
            <a:off x="10327100" y="2490233"/>
            <a:ext cx="1600400" cy="7064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第三方服務</a:t>
            </a:r>
            <a:endParaRPr sz="1867" b="0" i="0" u="none" strike="noStrike" cap="none">
              <a:solidFill>
                <a:srgbClr val="000000"/>
              </a:solidFill>
              <a:latin typeface="Arial"/>
              <a:ea typeface="Arial"/>
              <a:cs typeface="Arial"/>
              <a:sym typeface="Arial"/>
            </a:endParaRPr>
          </a:p>
        </p:txBody>
      </p:sp>
      <p:sp>
        <p:nvSpPr>
          <p:cNvPr id="668" name="Google Shape;668;p96"/>
          <p:cNvSpPr/>
          <p:nvPr/>
        </p:nvSpPr>
        <p:spPr>
          <a:xfrm>
            <a:off x="305667" y="1587100"/>
            <a:ext cx="1984800" cy="1283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前台 (消費者)</a:t>
            </a:r>
            <a:endParaRPr sz="1867" b="0" i="0" u="none" strike="noStrike" cap="none">
              <a:solidFill>
                <a:srgbClr val="000000"/>
              </a:solidFill>
              <a:latin typeface="Arial"/>
              <a:ea typeface="Arial"/>
              <a:cs typeface="Arial"/>
              <a:sym typeface="Arial"/>
            </a:endParaRPr>
          </a:p>
        </p:txBody>
      </p:sp>
      <p:sp>
        <p:nvSpPr>
          <p:cNvPr id="669" name="Google Shape;669;p96"/>
          <p:cNvSpPr/>
          <p:nvPr/>
        </p:nvSpPr>
        <p:spPr>
          <a:xfrm>
            <a:off x="305667" y="3719533"/>
            <a:ext cx="1984800" cy="164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後台 (行銷)</a:t>
            </a:r>
            <a:endParaRPr sz="1867" b="0" i="0" u="none" strike="noStrike" cap="none">
              <a:solidFill>
                <a:srgbClr val="000000"/>
              </a:solidFill>
              <a:latin typeface="Arial"/>
              <a:ea typeface="Arial"/>
              <a:cs typeface="Arial"/>
              <a:sym typeface="Arial"/>
            </a:endParaRPr>
          </a:p>
        </p:txBody>
      </p:sp>
      <p:cxnSp>
        <p:nvCxnSpPr>
          <p:cNvPr id="670" name="Google Shape;670;p96"/>
          <p:cNvCxnSpPr>
            <a:stCxn id="668" idx="3"/>
            <a:endCxn id="661" idx="1"/>
          </p:cNvCxnSpPr>
          <p:nvPr/>
        </p:nvCxnSpPr>
        <p:spPr>
          <a:xfrm>
            <a:off x="2290467" y="2228700"/>
            <a:ext cx="1044600" cy="526500"/>
          </a:xfrm>
          <a:prstGeom prst="curvedConnector3">
            <a:avLst>
              <a:gd name="adj1" fmla="val 50002"/>
            </a:avLst>
          </a:prstGeom>
          <a:noFill/>
          <a:ln w="9525" cap="flat" cmpd="sng">
            <a:solidFill>
              <a:schemeClr val="dk2"/>
            </a:solidFill>
            <a:prstDash val="solid"/>
            <a:round/>
            <a:headEnd type="none" w="sm" len="sm"/>
            <a:tailEnd type="triangle" w="med" len="med"/>
          </a:ln>
        </p:spPr>
      </p:cxnSp>
      <p:cxnSp>
        <p:nvCxnSpPr>
          <p:cNvPr id="671" name="Google Shape;671;p96"/>
          <p:cNvCxnSpPr>
            <a:stCxn id="669" idx="3"/>
          </p:cNvCxnSpPr>
          <p:nvPr/>
        </p:nvCxnSpPr>
        <p:spPr>
          <a:xfrm rot="10800000" flipH="1">
            <a:off x="2290467" y="3992233"/>
            <a:ext cx="1044900" cy="549900"/>
          </a:xfrm>
          <a:prstGeom prst="curvedConnector3">
            <a:avLst>
              <a:gd name="adj1" fmla="val 49995"/>
            </a:avLst>
          </a:prstGeom>
          <a:noFill/>
          <a:ln w="9525" cap="flat" cmpd="sng">
            <a:solidFill>
              <a:schemeClr val="dk2"/>
            </a:solidFill>
            <a:prstDash val="solid"/>
            <a:round/>
            <a:headEnd type="none" w="sm" len="sm"/>
            <a:tailEnd type="triangle" w="med" len="med"/>
          </a:ln>
        </p:spPr>
      </p:cxnSp>
      <p:cxnSp>
        <p:nvCxnSpPr>
          <p:cNvPr id="672" name="Google Shape;672;p96"/>
          <p:cNvCxnSpPr/>
          <p:nvPr/>
        </p:nvCxnSpPr>
        <p:spPr>
          <a:xfrm>
            <a:off x="9549333" y="2852300"/>
            <a:ext cx="0" cy="464800"/>
          </a:xfrm>
          <a:prstGeom prst="straightConnector1">
            <a:avLst/>
          </a:prstGeom>
          <a:noFill/>
          <a:ln w="9525" cap="flat" cmpd="sng">
            <a:solidFill>
              <a:schemeClr val="dk2"/>
            </a:solidFill>
            <a:prstDash val="dash"/>
            <a:round/>
            <a:headEnd type="none" w="sm" len="sm"/>
            <a:tailEnd type="none" w="sm" len="sm"/>
          </a:ln>
        </p:spPr>
      </p:cxnSp>
      <p:sp>
        <p:nvSpPr>
          <p:cNvPr id="673" name="Google Shape;673;p96"/>
          <p:cNvSpPr txBox="1"/>
          <p:nvPr/>
        </p:nvSpPr>
        <p:spPr>
          <a:xfrm>
            <a:off x="9138033" y="3294733"/>
            <a:ext cx="13500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33"/>
              <a:buFont typeface="Arial"/>
              <a:buNone/>
            </a:pPr>
            <a:r>
              <a:rPr lang="zh-TW" sz="1333" b="0" i="0" u="none" strike="noStrike" cap="none">
                <a:solidFill>
                  <a:srgbClr val="000000"/>
                </a:solidFill>
                <a:latin typeface="Arial"/>
                <a:ea typeface="Arial"/>
                <a:cs typeface="Arial"/>
                <a:sym typeface="Arial"/>
              </a:rPr>
              <a:t>Rate Limiter</a:t>
            </a:r>
            <a:endParaRPr sz="1333" b="0" i="0" u="none" strike="noStrike" cap="none">
              <a:solidFill>
                <a:srgbClr val="000000"/>
              </a:solidFill>
              <a:latin typeface="Arial"/>
              <a:ea typeface="Arial"/>
              <a:cs typeface="Arial"/>
              <a:sym typeface="Arial"/>
            </a:endParaRPr>
          </a:p>
        </p:txBody>
      </p:sp>
      <p:cxnSp>
        <p:nvCxnSpPr>
          <p:cNvPr id="674" name="Google Shape;674;p96"/>
          <p:cNvCxnSpPr/>
          <p:nvPr/>
        </p:nvCxnSpPr>
        <p:spPr>
          <a:xfrm>
            <a:off x="3442400" y="3429000"/>
            <a:ext cx="2995200" cy="0"/>
          </a:xfrm>
          <a:prstGeom prst="straightConnector1">
            <a:avLst/>
          </a:prstGeom>
          <a:noFill/>
          <a:ln w="9525" cap="flat" cmpd="sng">
            <a:solidFill>
              <a:schemeClr val="dk2"/>
            </a:solidFill>
            <a:prstDash val="solid"/>
            <a:round/>
            <a:headEnd type="none" w="sm" len="sm"/>
            <a:tailEnd type="none" w="sm" len="sm"/>
          </a:ln>
        </p:spPr>
      </p:cxnSp>
      <p:cxnSp>
        <p:nvCxnSpPr>
          <p:cNvPr id="675" name="Google Shape;675;p96"/>
          <p:cNvCxnSpPr/>
          <p:nvPr/>
        </p:nvCxnSpPr>
        <p:spPr>
          <a:xfrm>
            <a:off x="3442400" y="4564533"/>
            <a:ext cx="2995200" cy="0"/>
          </a:xfrm>
          <a:prstGeom prst="straightConnector1">
            <a:avLst/>
          </a:prstGeom>
          <a:noFill/>
          <a:ln w="9525" cap="flat" cmpd="sng">
            <a:solidFill>
              <a:schemeClr val="dk2"/>
            </a:solidFill>
            <a:prstDash val="solid"/>
            <a:round/>
            <a:headEnd type="none" w="sm" len="sm"/>
            <a:tailEnd type="none" w="sm" len="sm"/>
          </a:ln>
        </p:spPr>
      </p:cxnSp>
      <p:sp>
        <p:nvSpPr>
          <p:cNvPr id="676" name="Google Shape;676;p96"/>
          <p:cNvSpPr/>
          <p:nvPr/>
        </p:nvSpPr>
        <p:spPr>
          <a:xfrm>
            <a:off x="4917700" y="3500533"/>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77" name="Google Shape;677;p96"/>
          <p:cNvSpPr/>
          <p:nvPr/>
        </p:nvSpPr>
        <p:spPr>
          <a:xfrm>
            <a:off x="5686700" y="3500533"/>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78" name="Google Shape;678;p96"/>
          <p:cNvSpPr/>
          <p:nvPr/>
        </p:nvSpPr>
        <p:spPr>
          <a:xfrm>
            <a:off x="6071200" y="3500533"/>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79" name="Google Shape;679;p96"/>
          <p:cNvSpPr/>
          <p:nvPr/>
        </p:nvSpPr>
        <p:spPr>
          <a:xfrm>
            <a:off x="4510900" y="3500533"/>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80" name="Google Shape;680;p96"/>
          <p:cNvSpPr/>
          <p:nvPr/>
        </p:nvSpPr>
        <p:spPr>
          <a:xfrm>
            <a:off x="6062600" y="2263467"/>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81" name="Google Shape;681;p96"/>
          <p:cNvSpPr/>
          <p:nvPr/>
        </p:nvSpPr>
        <p:spPr>
          <a:xfrm>
            <a:off x="5682400" y="2263467"/>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82" name="Google Shape;682;p96"/>
          <p:cNvSpPr/>
          <p:nvPr/>
        </p:nvSpPr>
        <p:spPr>
          <a:xfrm>
            <a:off x="5302200" y="3500533"/>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683" name="Google Shape;683;p96"/>
          <p:cNvSpPr/>
          <p:nvPr/>
        </p:nvSpPr>
        <p:spPr>
          <a:xfrm>
            <a:off x="3335100" y="3500533"/>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684" name="Google Shape;684;p96"/>
          <p:cNvCxnSpPr>
            <a:stCxn id="678" idx="3"/>
            <a:endCxn id="663" idx="1"/>
          </p:cNvCxnSpPr>
          <p:nvPr/>
        </p:nvCxnSpPr>
        <p:spPr>
          <a:xfrm rot="10800000" flipH="1">
            <a:off x="6393200" y="3294833"/>
            <a:ext cx="814200" cy="6975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685" name="Google Shape;685;p96"/>
          <p:cNvCxnSpPr>
            <a:stCxn id="663" idx="3"/>
            <a:endCxn id="667" idx="1"/>
          </p:cNvCxnSpPr>
          <p:nvPr/>
        </p:nvCxnSpPr>
        <p:spPr>
          <a:xfrm rot="10800000" flipH="1">
            <a:off x="8807900" y="2843400"/>
            <a:ext cx="1519200" cy="451500"/>
          </a:xfrm>
          <a:prstGeom prst="straightConnector1">
            <a:avLst/>
          </a:prstGeom>
          <a:noFill/>
          <a:ln w="9525" cap="flat" cmpd="sng">
            <a:solidFill>
              <a:schemeClr val="dk2"/>
            </a:solidFill>
            <a:prstDash val="solid"/>
            <a:round/>
            <a:headEnd type="none" w="sm" len="sm"/>
            <a:tailEnd type="triangle" w="med" len="med"/>
          </a:ln>
        </p:spPr>
      </p:cxnSp>
      <p:sp>
        <p:nvSpPr>
          <p:cNvPr id="686" name="Google Shape;686;p96"/>
          <p:cNvSpPr txBox="1"/>
          <p:nvPr/>
        </p:nvSpPr>
        <p:spPr>
          <a:xfrm>
            <a:off x="3388767" y="5078667"/>
            <a:ext cx="77120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Arial"/>
                <a:ea typeface="Arial"/>
                <a:cs typeface="Arial"/>
                <a:sym typeface="Arial"/>
              </a:rPr>
              <a:t>區分群組，保留資源優先給 "驗證簡訊"，包含專屬的 Message Queue, Worker, Rate Limiter …</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Arial"/>
                <a:ea typeface="Arial"/>
                <a:cs typeface="Arial"/>
                <a:sym typeface="Arial"/>
              </a:rPr>
              <a:t>資源花在刀口上，完全用於加速驗證簡訊的發送。</a:t>
            </a:r>
            <a:endParaRPr sz="1600" b="0" i="0" u="none" strike="noStrike" cap="none">
              <a:solidFill>
                <a:srgbClr val="000000"/>
              </a:solidFill>
              <a:latin typeface="Arial"/>
              <a:ea typeface="Arial"/>
              <a:cs typeface="Arial"/>
              <a:sym typeface="Arial"/>
            </a:endParaRPr>
          </a:p>
        </p:txBody>
      </p:sp>
      <p:sp>
        <p:nvSpPr>
          <p:cNvPr id="688" name="Google Shape;688;p96"/>
          <p:cNvSpPr txBox="1"/>
          <p:nvPr/>
        </p:nvSpPr>
        <p:spPr>
          <a:xfrm>
            <a:off x="7258136" y="2525817"/>
            <a:ext cx="149912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0" i="0" u="none" strike="noStrike" cap="none">
                <a:solidFill>
                  <a:srgbClr val="000000"/>
                </a:solidFill>
                <a:latin typeface="Arial"/>
                <a:ea typeface="Arial"/>
                <a:cs typeface="Arial"/>
                <a:sym typeface="Arial"/>
              </a:rPr>
              <a:t>SLO: </a:t>
            </a:r>
            <a:r>
              <a:rPr lang="zh-TW" sz="1400" b="1" i="0" u="none" strike="noStrike" cap="none">
                <a:solidFill>
                  <a:srgbClr val="FF0000"/>
                </a:solidFill>
                <a:latin typeface="Arial"/>
                <a:ea typeface="Arial"/>
                <a:cs typeface="Arial"/>
                <a:sym typeface="Arial"/>
              </a:rPr>
              <a:t>5 sec</a:t>
            </a:r>
            <a:r>
              <a:rPr lang="zh-TW" sz="1400" b="0" i="0" u="none" strike="noStrike" cap="none">
                <a:solidFill>
                  <a:srgbClr val="000000"/>
                </a:solidFill>
                <a:latin typeface="Arial"/>
                <a:ea typeface="Arial"/>
                <a:cs typeface="Arial"/>
                <a:sym typeface="Arial"/>
              </a:rPr>
              <a:t> 以內</a:t>
            </a:r>
            <a:endParaRPr/>
          </a:p>
        </p:txBody>
      </p:sp>
      <p:sp>
        <p:nvSpPr>
          <p:cNvPr id="689" name="Google Shape;689;p96"/>
          <p:cNvSpPr txBox="1"/>
          <p:nvPr/>
        </p:nvSpPr>
        <p:spPr>
          <a:xfrm>
            <a:off x="3182666" y="1938462"/>
            <a:ext cx="384432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0" i="0" u="none" strike="noStrike" cap="none">
                <a:solidFill>
                  <a:srgbClr val="000000"/>
                </a:solidFill>
                <a:latin typeface="Arial"/>
                <a:ea typeface="Arial"/>
                <a:cs typeface="Arial"/>
                <a:sym typeface="Arial"/>
              </a:rPr>
              <a:t>控制 </a:t>
            </a:r>
            <a:r>
              <a:rPr lang="zh-TW" sz="1400" b="1" i="0" u="none" strike="noStrike" cap="none">
                <a:solidFill>
                  <a:srgbClr val="FF0000"/>
                </a:solidFill>
                <a:latin typeface="Arial"/>
                <a:ea typeface="Arial"/>
                <a:cs typeface="Arial"/>
                <a:sym typeface="Arial"/>
              </a:rPr>
              <a:t>raw material </a:t>
            </a:r>
            <a:r>
              <a:rPr lang="zh-TW" sz="1400" b="0" i="0" u="none" strike="noStrike" cap="none">
                <a:solidFill>
                  <a:srgbClr val="000000"/>
                </a:solidFill>
                <a:latin typeface="Arial"/>
                <a:ea typeface="Arial"/>
                <a:cs typeface="Arial"/>
                <a:sym typeface="Arial"/>
              </a:rPr>
              <a:t>的數量，只處理高優先訊息</a:t>
            </a:r>
            <a:endParaRPr/>
          </a:p>
        </p:txBody>
      </p:sp>
      <p:sp>
        <p:nvSpPr>
          <p:cNvPr id="690" name="Google Shape;690;p96"/>
          <p:cNvSpPr txBox="1"/>
          <p:nvPr/>
        </p:nvSpPr>
        <p:spPr>
          <a:xfrm>
            <a:off x="7258136" y="3411756"/>
            <a:ext cx="161935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0" i="0" u="none" strike="noStrike" cap="none">
                <a:solidFill>
                  <a:srgbClr val="000000"/>
                </a:solidFill>
                <a:latin typeface="Arial"/>
                <a:ea typeface="Arial"/>
                <a:cs typeface="Arial"/>
                <a:sym typeface="Arial"/>
              </a:rPr>
              <a:t>SLO: </a:t>
            </a:r>
            <a:r>
              <a:rPr lang="zh-TW" sz="1400" b="1" i="0" u="none" strike="noStrike" cap="none">
                <a:solidFill>
                  <a:srgbClr val="FF0000"/>
                </a:solidFill>
                <a:latin typeface="Arial"/>
                <a:ea typeface="Arial"/>
                <a:cs typeface="Arial"/>
                <a:sym typeface="Arial"/>
              </a:rPr>
              <a:t>10 min</a:t>
            </a:r>
            <a:r>
              <a:rPr lang="zh-TW" sz="1400" b="0" i="0" u="none" strike="noStrike" cap="none">
                <a:solidFill>
                  <a:srgbClr val="000000"/>
                </a:solidFill>
                <a:latin typeface="Arial"/>
                <a:ea typeface="Arial"/>
                <a:cs typeface="Arial"/>
                <a:sym typeface="Arial"/>
              </a:rPr>
              <a:t> 以內</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3"/>
          <p:cNvSpPr txBox="1">
            <a:spLocks noGrp="1"/>
          </p:cNvSpPr>
          <p:nvPr>
            <p:ph type="title"/>
          </p:nvPr>
        </p:nvSpPr>
        <p:spPr>
          <a:xfrm>
            <a:off x="831850" y="1709738"/>
            <a:ext cx="10515600" cy="217214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7200"/>
              <a:buFont typeface="Microsoft JhengHei"/>
              <a:buNone/>
            </a:pPr>
            <a:r>
              <a:rPr lang="en-US" altLang="zh-TW" dirty="0"/>
              <a:t>Case</a:t>
            </a:r>
            <a:r>
              <a:rPr lang="zh-TW" dirty="0"/>
              <a:t>: </a:t>
            </a:r>
            <a:r>
              <a:rPr lang="zh-TW" altLang="en-US" sz="4800" dirty="0"/>
              <a:t>如果長時間無法滿足</a:t>
            </a:r>
            <a:r>
              <a:rPr lang="en-US" altLang="zh-TW" sz="4800" dirty="0"/>
              <a:t>SLO?</a:t>
            </a:r>
            <a:endParaRPr sz="4800" dirty="0"/>
          </a:p>
        </p:txBody>
      </p:sp>
      <p:sp>
        <p:nvSpPr>
          <p:cNvPr id="569" name="Google Shape;569;p33"/>
          <p:cNvSpPr txBox="1">
            <a:spLocks noGrp="1"/>
          </p:cNvSpPr>
          <p:nvPr>
            <p:ph type="body" idx="1"/>
          </p:nvPr>
        </p:nvSpPr>
        <p:spPr>
          <a:xfrm>
            <a:off x="831850" y="3881887"/>
            <a:ext cx="10515600" cy="22077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000"/>
              <a:buNone/>
            </a:pPr>
            <a:endParaRPr dirty="0"/>
          </a:p>
        </p:txBody>
      </p:sp>
    </p:spTree>
    <p:extLst>
      <p:ext uri="{BB962C8B-B14F-4D97-AF65-F5344CB8AC3E}">
        <p14:creationId xmlns:p14="http://schemas.microsoft.com/office/powerpoint/2010/main" val="2401603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0"/>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altLang="en-US" dirty="0"/>
              <a:t>假想狀況</a:t>
            </a:r>
            <a:r>
              <a:rPr lang="en-US" altLang="zh-TW" dirty="0"/>
              <a:t>: </a:t>
            </a:r>
            <a:r>
              <a:rPr lang="zh-TW" altLang="en-US" sz="3200" dirty="0"/>
              <a:t>服務量滿載，驗證簡訊註定無法如期發送</a:t>
            </a:r>
            <a:r>
              <a:rPr lang="en-US" altLang="zh-TW" sz="3200" dirty="0"/>
              <a:t>..</a:t>
            </a:r>
            <a:endParaRPr dirty="0"/>
          </a:p>
        </p:txBody>
      </p:sp>
      <p:sp>
        <p:nvSpPr>
          <p:cNvPr id="407" name="Google Shape;407;p20"/>
          <p:cNvSpPr/>
          <p:nvPr/>
        </p:nvSpPr>
        <p:spPr>
          <a:xfrm>
            <a:off x="3236767" y="2501489"/>
            <a:ext cx="5159200" cy="3076000"/>
          </a:xfrm>
          <a:prstGeom prst="rect">
            <a:avLst/>
          </a:prstGeom>
          <a:solidFill>
            <a:srgbClr val="FFFFFF"/>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408" name="Google Shape;408;p20"/>
          <p:cNvCxnSpPr/>
          <p:nvPr/>
        </p:nvCxnSpPr>
        <p:spPr>
          <a:xfrm>
            <a:off x="3442400" y="2940922"/>
            <a:ext cx="2995200" cy="0"/>
          </a:xfrm>
          <a:prstGeom prst="straightConnector1">
            <a:avLst/>
          </a:prstGeom>
          <a:noFill/>
          <a:ln w="9525" cap="flat" cmpd="sng">
            <a:solidFill>
              <a:schemeClr val="dk2"/>
            </a:solidFill>
            <a:prstDash val="solid"/>
            <a:round/>
            <a:headEnd type="none" w="sm" len="sm"/>
            <a:tailEnd type="none" w="sm" len="sm"/>
          </a:ln>
        </p:spPr>
      </p:cxnSp>
      <p:cxnSp>
        <p:nvCxnSpPr>
          <p:cNvPr id="409" name="Google Shape;409;p20"/>
          <p:cNvCxnSpPr/>
          <p:nvPr/>
        </p:nvCxnSpPr>
        <p:spPr>
          <a:xfrm>
            <a:off x="3442400" y="4076456"/>
            <a:ext cx="2995200" cy="0"/>
          </a:xfrm>
          <a:prstGeom prst="straightConnector1">
            <a:avLst/>
          </a:prstGeom>
          <a:noFill/>
          <a:ln w="9525" cap="flat" cmpd="sng">
            <a:solidFill>
              <a:schemeClr val="dk2"/>
            </a:solidFill>
            <a:prstDash val="solid"/>
            <a:round/>
            <a:headEnd type="none" w="sm" len="sm"/>
            <a:tailEnd type="none" w="sm" len="sm"/>
          </a:ln>
        </p:spPr>
      </p:cxnSp>
      <p:sp>
        <p:nvSpPr>
          <p:cNvPr id="410" name="Google Shape;410;p20"/>
          <p:cNvSpPr/>
          <p:nvPr/>
        </p:nvSpPr>
        <p:spPr>
          <a:xfrm>
            <a:off x="3382343" y="3012456"/>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11" name="Google Shape;411;p20"/>
          <p:cNvSpPr/>
          <p:nvPr/>
        </p:nvSpPr>
        <p:spPr>
          <a:xfrm>
            <a:off x="7207500" y="2805489"/>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簡訊發送 1</a:t>
            </a:r>
            <a:endParaRPr sz="1867" b="0" i="0" u="none" strike="noStrike" cap="none">
              <a:solidFill>
                <a:srgbClr val="000000"/>
              </a:solidFill>
              <a:latin typeface="Arial"/>
              <a:ea typeface="Arial"/>
              <a:cs typeface="Arial"/>
              <a:sym typeface="Arial"/>
            </a:endParaRPr>
          </a:p>
        </p:txBody>
      </p:sp>
      <p:sp>
        <p:nvSpPr>
          <p:cNvPr id="412" name="Google Shape;412;p20"/>
          <p:cNvSpPr/>
          <p:nvPr/>
        </p:nvSpPr>
        <p:spPr>
          <a:xfrm>
            <a:off x="7207500" y="3690689"/>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簡訊發送 2</a:t>
            </a:r>
            <a:endParaRPr sz="1867" b="0" i="0" u="none" strike="noStrike" cap="none">
              <a:solidFill>
                <a:srgbClr val="000000"/>
              </a:solidFill>
              <a:latin typeface="Arial"/>
              <a:ea typeface="Arial"/>
              <a:cs typeface="Arial"/>
              <a:sym typeface="Arial"/>
            </a:endParaRPr>
          </a:p>
        </p:txBody>
      </p:sp>
      <p:sp>
        <p:nvSpPr>
          <p:cNvPr id="413" name="Google Shape;413;p20"/>
          <p:cNvSpPr/>
          <p:nvPr/>
        </p:nvSpPr>
        <p:spPr>
          <a:xfrm>
            <a:off x="7207500" y="4575889"/>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414" name="Google Shape;414;p20"/>
          <p:cNvCxnSpPr>
            <a:endCxn id="411" idx="1"/>
          </p:cNvCxnSpPr>
          <p:nvPr/>
        </p:nvCxnSpPr>
        <p:spPr>
          <a:xfrm rot="10800000" flipH="1">
            <a:off x="6393000" y="3158689"/>
            <a:ext cx="814500" cy="3456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415" name="Google Shape;415;p20"/>
          <p:cNvCxnSpPr>
            <a:stCxn id="411" idx="3"/>
            <a:endCxn id="416" idx="1"/>
          </p:cNvCxnSpPr>
          <p:nvPr/>
        </p:nvCxnSpPr>
        <p:spPr>
          <a:xfrm>
            <a:off x="8807900" y="3158689"/>
            <a:ext cx="1519200" cy="433800"/>
          </a:xfrm>
          <a:prstGeom prst="straightConnector1">
            <a:avLst/>
          </a:prstGeom>
          <a:noFill/>
          <a:ln w="9525" cap="flat" cmpd="sng">
            <a:solidFill>
              <a:schemeClr val="dk2"/>
            </a:solidFill>
            <a:prstDash val="solid"/>
            <a:round/>
            <a:headEnd type="none" w="sm" len="sm"/>
            <a:tailEnd type="triangle" w="med" len="med"/>
          </a:ln>
        </p:spPr>
      </p:cxnSp>
      <p:sp>
        <p:nvSpPr>
          <p:cNvPr id="416" name="Google Shape;416;p20"/>
          <p:cNvSpPr/>
          <p:nvPr/>
        </p:nvSpPr>
        <p:spPr>
          <a:xfrm>
            <a:off x="10327100" y="3239222"/>
            <a:ext cx="1600400" cy="7064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第三方服務</a:t>
            </a:r>
            <a:endParaRPr sz="1867" b="0" i="0" u="none" strike="noStrike" cap="none">
              <a:solidFill>
                <a:srgbClr val="000000"/>
              </a:solidFill>
              <a:latin typeface="Arial"/>
              <a:ea typeface="Arial"/>
              <a:cs typeface="Arial"/>
              <a:sym typeface="Arial"/>
            </a:endParaRPr>
          </a:p>
        </p:txBody>
      </p:sp>
      <p:sp>
        <p:nvSpPr>
          <p:cNvPr id="417" name="Google Shape;417;p20"/>
          <p:cNvSpPr/>
          <p:nvPr/>
        </p:nvSpPr>
        <p:spPr>
          <a:xfrm>
            <a:off x="305667" y="2336089"/>
            <a:ext cx="1984800" cy="1283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前台 (消費者)</a:t>
            </a:r>
            <a:endParaRPr sz="1867" b="0" i="0" u="none" strike="noStrike" cap="none">
              <a:solidFill>
                <a:srgbClr val="000000"/>
              </a:solidFill>
              <a:latin typeface="Arial"/>
              <a:ea typeface="Arial"/>
              <a:cs typeface="Arial"/>
              <a:sym typeface="Arial"/>
            </a:endParaRPr>
          </a:p>
        </p:txBody>
      </p:sp>
      <p:sp>
        <p:nvSpPr>
          <p:cNvPr id="418" name="Google Shape;418;p20"/>
          <p:cNvSpPr/>
          <p:nvPr/>
        </p:nvSpPr>
        <p:spPr>
          <a:xfrm>
            <a:off x="305667" y="4468522"/>
            <a:ext cx="1984800" cy="1645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後台 (行銷)</a:t>
            </a:r>
            <a:endParaRPr sz="1867" b="0" i="0" u="none" strike="noStrike" cap="none">
              <a:solidFill>
                <a:srgbClr val="000000"/>
              </a:solidFill>
              <a:latin typeface="Arial"/>
              <a:ea typeface="Arial"/>
              <a:cs typeface="Arial"/>
              <a:sym typeface="Arial"/>
            </a:endParaRPr>
          </a:p>
        </p:txBody>
      </p:sp>
      <p:cxnSp>
        <p:nvCxnSpPr>
          <p:cNvPr id="419" name="Google Shape;419;p20"/>
          <p:cNvCxnSpPr>
            <a:stCxn id="417" idx="3"/>
            <a:endCxn id="410" idx="1"/>
          </p:cNvCxnSpPr>
          <p:nvPr/>
        </p:nvCxnSpPr>
        <p:spPr>
          <a:xfrm>
            <a:off x="2290467" y="2977689"/>
            <a:ext cx="1091876" cy="526567"/>
          </a:xfrm>
          <a:prstGeom prst="curvedConnector3">
            <a:avLst>
              <a:gd name="adj1" fmla="val 50000"/>
            </a:avLst>
          </a:prstGeom>
          <a:noFill/>
          <a:ln w="9525" cap="flat" cmpd="sng">
            <a:solidFill>
              <a:schemeClr val="dk2"/>
            </a:solidFill>
            <a:prstDash val="solid"/>
            <a:round/>
            <a:headEnd type="none" w="sm" len="sm"/>
            <a:tailEnd type="triangle" w="med" len="med"/>
          </a:ln>
        </p:spPr>
      </p:cxnSp>
      <p:cxnSp>
        <p:nvCxnSpPr>
          <p:cNvPr id="420" name="Google Shape;420;p20"/>
          <p:cNvCxnSpPr>
            <a:stCxn id="418" idx="3"/>
          </p:cNvCxnSpPr>
          <p:nvPr/>
        </p:nvCxnSpPr>
        <p:spPr>
          <a:xfrm rot="10800000" flipH="1">
            <a:off x="2290467" y="4741222"/>
            <a:ext cx="1044900" cy="549900"/>
          </a:xfrm>
          <a:prstGeom prst="curvedConnector3">
            <a:avLst>
              <a:gd name="adj1" fmla="val 49995"/>
            </a:avLst>
          </a:prstGeom>
          <a:noFill/>
          <a:ln w="9525" cap="flat" cmpd="sng">
            <a:solidFill>
              <a:schemeClr val="dk2"/>
            </a:solidFill>
            <a:prstDash val="solid"/>
            <a:round/>
            <a:headEnd type="none" w="sm" len="sm"/>
            <a:tailEnd type="triangle" w="med" len="med"/>
          </a:ln>
        </p:spPr>
      </p:cxnSp>
      <p:cxnSp>
        <p:nvCxnSpPr>
          <p:cNvPr id="421" name="Google Shape;421;p20"/>
          <p:cNvCxnSpPr/>
          <p:nvPr/>
        </p:nvCxnSpPr>
        <p:spPr>
          <a:xfrm>
            <a:off x="9549333" y="3601289"/>
            <a:ext cx="0" cy="464800"/>
          </a:xfrm>
          <a:prstGeom prst="straightConnector1">
            <a:avLst/>
          </a:prstGeom>
          <a:noFill/>
          <a:ln w="9525" cap="flat" cmpd="sng">
            <a:solidFill>
              <a:schemeClr val="dk2"/>
            </a:solidFill>
            <a:prstDash val="dash"/>
            <a:round/>
            <a:headEnd type="none" w="sm" len="sm"/>
            <a:tailEnd type="none" w="sm" len="sm"/>
          </a:ln>
        </p:spPr>
      </p:cxnSp>
      <p:sp>
        <p:nvSpPr>
          <p:cNvPr id="422" name="Google Shape;422;p20"/>
          <p:cNvSpPr txBox="1"/>
          <p:nvPr/>
        </p:nvSpPr>
        <p:spPr>
          <a:xfrm>
            <a:off x="9138032" y="4043722"/>
            <a:ext cx="2860675" cy="532168"/>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33"/>
              <a:buFont typeface="Arial"/>
              <a:buNone/>
            </a:pPr>
            <a:r>
              <a:rPr lang="zh-TW" sz="1333" b="0" i="0" u="none" strike="noStrike" cap="none" dirty="0">
                <a:solidFill>
                  <a:srgbClr val="000000"/>
                </a:solidFill>
                <a:latin typeface="Arial"/>
                <a:ea typeface="Arial"/>
                <a:cs typeface="Arial"/>
                <a:sym typeface="Arial"/>
              </a:rPr>
              <a:t>Rate Limiter</a:t>
            </a:r>
            <a:endParaRPr lang="en-US" altLang="zh-TW" sz="1333" b="0" i="0" u="none" strike="noStrike" cap="none" dirty="0">
              <a:solidFill>
                <a:srgbClr val="000000"/>
              </a:solidFill>
              <a:latin typeface="Arial"/>
              <a:ea typeface="Arial"/>
              <a:cs typeface="Arial"/>
              <a:sym typeface="Arial"/>
            </a:endParaRPr>
          </a:p>
        </p:txBody>
      </p:sp>
      <p:cxnSp>
        <p:nvCxnSpPr>
          <p:cNvPr id="423" name="Google Shape;423;p20"/>
          <p:cNvCxnSpPr/>
          <p:nvPr/>
        </p:nvCxnSpPr>
        <p:spPr>
          <a:xfrm>
            <a:off x="3442400" y="4177989"/>
            <a:ext cx="2995200" cy="0"/>
          </a:xfrm>
          <a:prstGeom prst="straightConnector1">
            <a:avLst/>
          </a:prstGeom>
          <a:noFill/>
          <a:ln w="9525" cap="flat" cmpd="sng">
            <a:solidFill>
              <a:schemeClr val="dk2"/>
            </a:solidFill>
            <a:prstDash val="solid"/>
            <a:round/>
            <a:headEnd type="none" w="sm" len="sm"/>
            <a:tailEnd type="none" w="sm" len="sm"/>
          </a:ln>
        </p:spPr>
      </p:cxnSp>
      <p:cxnSp>
        <p:nvCxnSpPr>
          <p:cNvPr id="424" name="Google Shape;424;p20"/>
          <p:cNvCxnSpPr/>
          <p:nvPr/>
        </p:nvCxnSpPr>
        <p:spPr>
          <a:xfrm>
            <a:off x="3442400" y="5313522"/>
            <a:ext cx="2995200" cy="0"/>
          </a:xfrm>
          <a:prstGeom prst="straightConnector1">
            <a:avLst/>
          </a:prstGeom>
          <a:noFill/>
          <a:ln w="9525" cap="flat" cmpd="sng">
            <a:solidFill>
              <a:schemeClr val="dk2"/>
            </a:solidFill>
            <a:prstDash val="solid"/>
            <a:round/>
            <a:headEnd type="none" w="sm" len="sm"/>
            <a:tailEnd type="none" w="sm" len="sm"/>
          </a:ln>
        </p:spPr>
      </p:cxnSp>
      <p:sp>
        <p:nvSpPr>
          <p:cNvPr id="426" name="Google Shape;426;p20"/>
          <p:cNvSpPr/>
          <p:nvPr/>
        </p:nvSpPr>
        <p:spPr>
          <a:xfrm>
            <a:off x="5686700" y="4249522"/>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27" name="Google Shape;427;p20"/>
          <p:cNvSpPr/>
          <p:nvPr/>
        </p:nvSpPr>
        <p:spPr>
          <a:xfrm>
            <a:off x="6071200" y="4249522"/>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29" name="Google Shape;429;p20"/>
          <p:cNvSpPr/>
          <p:nvPr/>
        </p:nvSpPr>
        <p:spPr>
          <a:xfrm>
            <a:off x="6062600" y="3012456"/>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30" name="Google Shape;430;p20"/>
          <p:cNvSpPr/>
          <p:nvPr/>
        </p:nvSpPr>
        <p:spPr>
          <a:xfrm>
            <a:off x="5682400" y="3012456"/>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32" name="Google Shape;432;p20"/>
          <p:cNvSpPr/>
          <p:nvPr/>
        </p:nvSpPr>
        <p:spPr>
          <a:xfrm>
            <a:off x="3335100" y="4249522"/>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433" name="Google Shape;433;p20"/>
          <p:cNvCxnSpPr>
            <a:stCxn id="427" idx="3"/>
            <a:endCxn id="412" idx="1"/>
          </p:cNvCxnSpPr>
          <p:nvPr/>
        </p:nvCxnSpPr>
        <p:spPr>
          <a:xfrm rot="10800000" flipH="1">
            <a:off x="6393200" y="4043822"/>
            <a:ext cx="814200" cy="697500"/>
          </a:xfrm>
          <a:prstGeom prst="curvedConnector3">
            <a:avLst>
              <a:gd name="adj1" fmla="val 50006"/>
            </a:avLst>
          </a:prstGeom>
          <a:noFill/>
          <a:ln w="9525" cap="flat" cmpd="sng">
            <a:solidFill>
              <a:schemeClr val="dk2"/>
            </a:solidFill>
            <a:prstDash val="solid"/>
            <a:round/>
            <a:headEnd type="none" w="sm" len="sm"/>
            <a:tailEnd type="triangle" w="med" len="med"/>
          </a:ln>
        </p:spPr>
      </p:cxnSp>
      <p:cxnSp>
        <p:nvCxnSpPr>
          <p:cNvPr id="434" name="Google Shape;434;p20"/>
          <p:cNvCxnSpPr>
            <a:stCxn id="412" idx="3"/>
            <a:endCxn id="416" idx="1"/>
          </p:cNvCxnSpPr>
          <p:nvPr/>
        </p:nvCxnSpPr>
        <p:spPr>
          <a:xfrm rot="10800000" flipH="1">
            <a:off x="8807900" y="3592389"/>
            <a:ext cx="1519200" cy="451500"/>
          </a:xfrm>
          <a:prstGeom prst="straightConnector1">
            <a:avLst/>
          </a:prstGeom>
          <a:noFill/>
          <a:ln w="9525" cap="flat" cmpd="sng">
            <a:solidFill>
              <a:schemeClr val="dk2"/>
            </a:solidFill>
            <a:prstDash val="solid"/>
            <a:round/>
            <a:headEnd type="none" w="sm" len="sm"/>
            <a:tailEnd type="triangle" w="med" len="med"/>
          </a:ln>
        </p:spPr>
      </p:cxnSp>
      <p:sp>
        <p:nvSpPr>
          <p:cNvPr id="33" name="Google Shape;429;p20">
            <a:extLst>
              <a:ext uri="{FF2B5EF4-FFF2-40B4-BE49-F238E27FC236}">
                <a16:creationId xmlns:a16="http://schemas.microsoft.com/office/drawing/2014/main" id="{D32C52C2-9411-40BD-9157-4D3533AF0F92}"/>
              </a:ext>
            </a:extLst>
          </p:cNvPr>
          <p:cNvSpPr/>
          <p:nvPr/>
        </p:nvSpPr>
        <p:spPr>
          <a:xfrm>
            <a:off x="5296550" y="3012456"/>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4" name="Google Shape;430;p20">
            <a:extLst>
              <a:ext uri="{FF2B5EF4-FFF2-40B4-BE49-F238E27FC236}">
                <a16:creationId xmlns:a16="http://schemas.microsoft.com/office/drawing/2014/main" id="{811A60CF-30F9-4BC2-AB3D-47F9AED4A30B}"/>
              </a:ext>
            </a:extLst>
          </p:cNvPr>
          <p:cNvSpPr/>
          <p:nvPr/>
        </p:nvSpPr>
        <p:spPr>
          <a:xfrm>
            <a:off x="4916350" y="3012456"/>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5" name="Google Shape;429;p20">
            <a:extLst>
              <a:ext uri="{FF2B5EF4-FFF2-40B4-BE49-F238E27FC236}">
                <a16:creationId xmlns:a16="http://schemas.microsoft.com/office/drawing/2014/main" id="{4D901F50-CEFD-4A35-8A8A-8BA98A09B957}"/>
              </a:ext>
            </a:extLst>
          </p:cNvPr>
          <p:cNvSpPr/>
          <p:nvPr/>
        </p:nvSpPr>
        <p:spPr>
          <a:xfrm>
            <a:off x="4530500" y="3012456"/>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6" name="Google Shape;430;p20">
            <a:extLst>
              <a:ext uri="{FF2B5EF4-FFF2-40B4-BE49-F238E27FC236}">
                <a16:creationId xmlns:a16="http://schemas.microsoft.com/office/drawing/2014/main" id="{7DE34680-420D-47BE-8101-329BDF867750}"/>
              </a:ext>
            </a:extLst>
          </p:cNvPr>
          <p:cNvSpPr/>
          <p:nvPr/>
        </p:nvSpPr>
        <p:spPr>
          <a:xfrm>
            <a:off x="4150300" y="3012456"/>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39" name="Google Shape;430;p20">
            <a:extLst>
              <a:ext uri="{FF2B5EF4-FFF2-40B4-BE49-F238E27FC236}">
                <a16:creationId xmlns:a16="http://schemas.microsoft.com/office/drawing/2014/main" id="{3C2CC68C-7B15-48F5-BBAC-C674BED93791}"/>
              </a:ext>
            </a:extLst>
          </p:cNvPr>
          <p:cNvSpPr/>
          <p:nvPr/>
        </p:nvSpPr>
        <p:spPr>
          <a:xfrm>
            <a:off x="3764388" y="3012456"/>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5" name="文字方塊 4">
            <a:extLst>
              <a:ext uri="{FF2B5EF4-FFF2-40B4-BE49-F238E27FC236}">
                <a16:creationId xmlns:a16="http://schemas.microsoft.com/office/drawing/2014/main" id="{0AF4D1B2-DA46-467F-A058-E043ECF8D9C8}"/>
              </a:ext>
            </a:extLst>
          </p:cNvPr>
          <p:cNvSpPr txBox="1"/>
          <p:nvPr/>
        </p:nvSpPr>
        <p:spPr>
          <a:xfrm>
            <a:off x="3496099" y="5777496"/>
            <a:ext cx="8390233" cy="1077218"/>
          </a:xfrm>
          <a:prstGeom prst="rect">
            <a:avLst/>
          </a:prstGeom>
          <a:noFill/>
        </p:spPr>
        <p:txBody>
          <a:bodyPr wrap="square" rtlCol="0">
            <a:spAutoFit/>
          </a:bodyPr>
          <a:lstStyle/>
          <a:p>
            <a:r>
              <a:rPr lang="en-US" altLang="zh-TW" sz="1600" dirty="0">
                <a:latin typeface="微軟正黑體" panose="020B0604030504040204" pitchFamily="34" charset="-120"/>
                <a:ea typeface="微軟正黑體" panose="020B0604030504040204" pitchFamily="34" charset="-120"/>
              </a:rPr>
              <a:t>2.</a:t>
            </a:r>
            <a:r>
              <a:rPr lang="zh-TW" altLang="en-US" sz="1600" dirty="0">
                <a:latin typeface="微軟正黑體" panose="020B0604030504040204" pitchFamily="34" charset="-120"/>
                <a:ea typeface="微軟正黑體" panose="020B0604030504040204" pitchFamily="34" charset="-120"/>
              </a:rPr>
              <a:t> </a:t>
            </a:r>
            <a:r>
              <a:rPr lang="en-US" altLang="zh-TW" sz="1600" dirty="0">
                <a:latin typeface="微軟正黑體" panose="020B0604030504040204" pitchFamily="34" charset="-120"/>
                <a:ea typeface="微軟正黑體" panose="020B0604030504040204" pitchFamily="34" charset="-120"/>
              </a:rPr>
              <a:t>SLO:</a:t>
            </a:r>
            <a:r>
              <a:rPr lang="zh-TW" altLang="en-US" sz="1600" dirty="0">
                <a:latin typeface="微軟正黑體" panose="020B0604030504040204" pitchFamily="34" charset="-120"/>
                <a:ea typeface="微軟正黑體" panose="020B0604030504040204" pitchFamily="34" charset="-120"/>
              </a:rPr>
              <a:t> 設定 </a:t>
            </a:r>
            <a:r>
              <a:rPr lang="en-US" altLang="zh-TW" sz="1600" dirty="0">
                <a:latin typeface="微軟正黑體" panose="020B0604030504040204" pitchFamily="34" charset="-120"/>
                <a:ea typeface="微軟正黑體" panose="020B0604030504040204" pitchFamily="34" charset="-120"/>
              </a:rPr>
              <a:t>5 </a:t>
            </a:r>
            <a:r>
              <a:rPr lang="zh-TW" altLang="en-US" sz="1600" dirty="0">
                <a:latin typeface="微軟正黑體" panose="020B0604030504040204" pitchFamily="34" charset="-120"/>
                <a:ea typeface="微軟正黑體" panose="020B0604030504040204" pitchFamily="34" charset="-120"/>
              </a:rPr>
              <a:t>秒內必須發送成功，</a:t>
            </a:r>
            <a:r>
              <a:rPr lang="en-US" altLang="zh-TW" sz="1600" b="1" dirty="0">
                <a:solidFill>
                  <a:srgbClr val="FF0000"/>
                </a:solidFill>
                <a:latin typeface="微軟正黑體" panose="020B0604030504040204" pitchFamily="34" charset="-120"/>
                <a:ea typeface="微軟正黑體" panose="020B0604030504040204" pitchFamily="34" charset="-120"/>
              </a:rPr>
              <a:t>30</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秒後判定失效。</a:t>
            </a:r>
            <a:br>
              <a:rPr lang="en-US" altLang="zh-TW" sz="1600" dirty="0">
                <a:latin typeface="微軟正黑體" panose="020B0604030504040204" pitchFamily="34" charset="-120"/>
                <a:ea typeface="微軟正黑體" panose="020B0604030504040204" pitchFamily="34" charset="-120"/>
              </a:rPr>
            </a:br>
            <a:endParaRPr lang="en-US" altLang="zh-TW" sz="1600" dirty="0">
              <a:latin typeface="微軟正黑體" panose="020B0604030504040204" pitchFamily="34" charset="-120"/>
              <a:ea typeface="微軟正黑體" panose="020B0604030504040204" pitchFamily="34" charset="-120"/>
            </a:endParaRPr>
          </a:p>
          <a:p>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追加</a:t>
            </a:r>
            <a:r>
              <a:rPr lang="en-US" altLang="zh-TW" sz="1600" dirty="0">
                <a:latin typeface="微軟正黑體" panose="020B0604030504040204" pitchFamily="34" charset="-120"/>
                <a:ea typeface="微軟正黑體" panose="020B0604030504040204" pitchFamily="34" charset="-120"/>
              </a:rPr>
              <a:t>:</a:t>
            </a:r>
            <a:r>
              <a:rPr lang="zh-TW" altLang="en-US" sz="1600" dirty="0">
                <a:latin typeface="微軟正黑體" panose="020B0604030504040204" pitchFamily="34" charset="-120"/>
                <a:ea typeface="微軟正黑體" panose="020B0604030504040204" pitchFamily="34" charset="-120"/>
              </a:rPr>
              <a:t> 若超過 </a:t>
            </a:r>
            <a:r>
              <a:rPr lang="en-US" altLang="zh-TW" sz="1600" dirty="0">
                <a:latin typeface="微軟正黑體" panose="020B0604030504040204" pitchFamily="34" charset="-120"/>
                <a:ea typeface="微軟正黑體" panose="020B0604030504040204" pitchFamily="34" charset="-120"/>
              </a:rPr>
              <a:t>30 </a:t>
            </a:r>
            <a:r>
              <a:rPr lang="zh-TW" altLang="en-US" sz="1600" dirty="0">
                <a:latin typeface="微軟正黑體" panose="020B0604030504040204" pitchFamily="34" charset="-120"/>
                <a:ea typeface="微軟正黑體" panose="020B0604030504040204" pitchFamily="34" charset="-120"/>
              </a:rPr>
              <a:t>秒，則該簡訊直接判定失效，不再需要發送了。</a:t>
            </a:r>
            <a:r>
              <a:rPr lang="en-US" altLang="zh-TW" sz="1600" dirty="0">
                <a:latin typeface="微軟正黑體" panose="020B0604030504040204" pitchFamily="34" charset="-120"/>
                <a:ea typeface="微軟正黑體" panose="020B0604030504040204" pitchFamily="34" charset="-120"/>
              </a:rPr>
              <a:t>)</a:t>
            </a:r>
            <a:br>
              <a:rPr lang="en-US" altLang="zh-TW" sz="1600" dirty="0">
                <a:latin typeface="微軟正黑體" panose="020B0604030504040204" pitchFamily="34" charset="-120"/>
                <a:ea typeface="微軟正黑體" panose="020B0604030504040204" pitchFamily="34" charset="-120"/>
              </a:rPr>
            </a:br>
            <a:r>
              <a:rPr lang="zh-TW" altLang="en-US" sz="1600" dirty="0">
                <a:latin typeface="微軟正黑體" panose="020B0604030504040204" pitchFamily="34" charset="-120"/>
                <a:ea typeface="微軟正黑體" panose="020B0604030504040204" pitchFamily="34" charset="-120"/>
              </a:rPr>
              <a:t>送出的驗證碼只在 </a:t>
            </a:r>
            <a:r>
              <a:rPr lang="en-US" altLang="zh-TW" sz="1600" dirty="0">
                <a:latin typeface="微軟正黑體" panose="020B0604030504040204" pitchFamily="34" charset="-120"/>
                <a:ea typeface="微軟正黑體" panose="020B0604030504040204" pitchFamily="34" charset="-120"/>
              </a:rPr>
              <a:t>5 </a:t>
            </a:r>
            <a:r>
              <a:rPr lang="zh-TW" altLang="en-US" sz="1600" dirty="0">
                <a:latin typeface="微軟正黑體" panose="020B0604030504040204" pitchFamily="34" charset="-120"/>
                <a:ea typeface="微軟正黑體" panose="020B0604030504040204" pitchFamily="34" charset="-120"/>
              </a:rPr>
              <a:t>分鐘內有效，延遲過久的簡訊就算成功送出，也沒有意義了</a:t>
            </a:r>
            <a:r>
              <a:rPr lang="en-US" altLang="zh-TW" sz="1600" dirty="0">
                <a:latin typeface="微軟正黑體" panose="020B0604030504040204" pitchFamily="34" charset="-120"/>
                <a:ea typeface="微軟正黑體" panose="020B0604030504040204" pitchFamily="34" charset="-120"/>
              </a:rPr>
              <a:t>…</a:t>
            </a:r>
            <a:endParaRPr lang="en-US" sz="1600" dirty="0">
              <a:latin typeface="微軟正黑體" panose="020B0604030504040204" pitchFamily="34" charset="-120"/>
              <a:ea typeface="微軟正黑體" panose="020B0604030504040204" pitchFamily="34" charset="-120"/>
            </a:endParaRPr>
          </a:p>
        </p:txBody>
      </p:sp>
      <p:sp>
        <p:nvSpPr>
          <p:cNvPr id="43" name="文字方塊 42">
            <a:extLst>
              <a:ext uri="{FF2B5EF4-FFF2-40B4-BE49-F238E27FC236}">
                <a16:creationId xmlns:a16="http://schemas.microsoft.com/office/drawing/2014/main" id="{02FD73FC-3590-419C-87C1-B48CAD2BDCB0}"/>
              </a:ext>
            </a:extLst>
          </p:cNvPr>
          <p:cNvSpPr txBox="1"/>
          <p:nvPr/>
        </p:nvSpPr>
        <p:spPr>
          <a:xfrm>
            <a:off x="4367116" y="1472327"/>
            <a:ext cx="5862502" cy="584775"/>
          </a:xfrm>
          <a:prstGeom prst="rect">
            <a:avLst/>
          </a:prstGeom>
          <a:noFill/>
        </p:spPr>
        <p:txBody>
          <a:bodyPr wrap="none" rtlCol="0">
            <a:spAutoFit/>
          </a:bodyPr>
          <a:lstStyle/>
          <a:p>
            <a:r>
              <a:rPr lang="en-US" altLang="zh-TW" sz="1600" dirty="0">
                <a:latin typeface="微軟正黑體" panose="020B0604030504040204" pitchFamily="34" charset="-120"/>
                <a:ea typeface="微軟正黑體" panose="020B0604030504040204" pitchFamily="34" charset="-120"/>
              </a:rPr>
              <a:t>3.</a:t>
            </a:r>
            <a:r>
              <a:rPr lang="zh-TW" altLang="en-US" sz="1600" dirty="0">
                <a:latin typeface="微軟正黑體" panose="020B0604030504040204" pitchFamily="34" charset="-120"/>
                <a:ea typeface="微軟正黑體" panose="020B0604030504040204" pitchFamily="34" charset="-120"/>
              </a:rPr>
              <a:t> 只要 </a:t>
            </a:r>
            <a:r>
              <a:rPr lang="en-US" altLang="zh-TW" sz="1600" dirty="0">
                <a:latin typeface="微軟正黑體" panose="020B0604030504040204" pitchFamily="34" charset="-120"/>
                <a:ea typeface="微軟正黑體" panose="020B0604030504040204" pitchFamily="34" charset="-120"/>
              </a:rPr>
              <a:t>Queue Length </a:t>
            </a:r>
            <a:r>
              <a:rPr lang="zh-TW" altLang="en-US" sz="1600" dirty="0">
                <a:latin typeface="微軟正黑體" panose="020B0604030504040204" pitchFamily="34" charset="-120"/>
                <a:ea typeface="微軟正黑體" panose="020B0604030504040204" pitchFamily="34" charset="-120"/>
              </a:rPr>
              <a:t>超過 </a:t>
            </a:r>
            <a:r>
              <a:rPr lang="en-US" altLang="zh-TW" sz="1600" b="1" dirty="0">
                <a:solidFill>
                  <a:srgbClr val="FF0000"/>
                </a:solidFill>
                <a:latin typeface="微軟正黑體" panose="020B0604030504040204" pitchFamily="34" charset="-120"/>
                <a:ea typeface="微軟正黑體" panose="020B0604030504040204" pitchFamily="34" charset="-120"/>
              </a:rPr>
              <a:t>30X</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筆堆積的訊息，即使</a:t>
            </a:r>
            <a:endParaRPr lang="en-US" altLang="zh-TW" sz="1600" dirty="0">
              <a:latin typeface="微軟正黑體" panose="020B0604030504040204" pitchFamily="34" charset="-120"/>
              <a:ea typeface="微軟正黑體" panose="020B0604030504040204" pitchFamily="34" charset="-120"/>
            </a:endParaRPr>
          </a:p>
          <a:p>
            <a:r>
              <a:rPr lang="zh-TW" altLang="en-US" sz="1600" dirty="0">
                <a:latin typeface="微軟正黑體" panose="020B0604030504040204" pitchFamily="34" charset="-120"/>
                <a:ea typeface="微軟正黑體" panose="020B0604030504040204" pitchFamily="34" charset="-120"/>
              </a:rPr>
              <a:t>第三方服務全速運轉，新加入的訊息註定無法在 </a:t>
            </a:r>
            <a:r>
              <a:rPr lang="en-US" altLang="zh-TW" sz="1600" dirty="0">
                <a:latin typeface="微軟正黑體" panose="020B0604030504040204" pitchFamily="34" charset="-120"/>
                <a:ea typeface="微軟正黑體" panose="020B0604030504040204" pitchFamily="34" charset="-120"/>
              </a:rPr>
              <a:t>30 </a:t>
            </a:r>
            <a:r>
              <a:rPr lang="zh-TW" altLang="en-US" sz="1600" dirty="0">
                <a:latin typeface="微軟正黑體" panose="020B0604030504040204" pitchFamily="34" charset="-120"/>
                <a:ea typeface="微軟正黑體" panose="020B0604030504040204" pitchFamily="34" charset="-120"/>
              </a:rPr>
              <a:t>秒內送出</a:t>
            </a:r>
            <a:r>
              <a:rPr lang="en-US" altLang="zh-TW" sz="1600" dirty="0">
                <a:latin typeface="微軟正黑體" panose="020B0604030504040204" pitchFamily="34" charset="-120"/>
                <a:ea typeface="微軟正黑體" panose="020B0604030504040204" pitchFamily="34" charset="-120"/>
              </a:rPr>
              <a:t>…</a:t>
            </a:r>
            <a:endParaRPr lang="en-US" sz="1600" dirty="0">
              <a:latin typeface="微軟正黑體" panose="020B0604030504040204" pitchFamily="34" charset="-120"/>
              <a:ea typeface="微軟正黑體" panose="020B0604030504040204" pitchFamily="34" charset="-120"/>
            </a:endParaRPr>
          </a:p>
        </p:txBody>
      </p:sp>
      <p:sp>
        <p:nvSpPr>
          <p:cNvPr id="44" name="Google Shape;480;p23">
            <a:extLst>
              <a:ext uri="{FF2B5EF4-FFF2-40B4-BE49-F238E27FC236}">
                <a16:creationId xmlns:a16="http://schemas.microsoft.com/office/drawing/2014/main" id="{66E145E7-A085-4F59-B40B-A451337C7360}"/>
              </a:ext>
            </a:extLst>
          </p:cNvPr>
          <p:cNvSpPr/>
          <p:nvPr/>
        </p:nvSpPr>
        <p:spPr>
          <a:xfrm rot="16200000">
            <a:off x="4786016" y="1057523"/>
            <a:ext cx="196800" cy="31028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45" name="Google Shape;481;p23">
            <a:extLst>
              <a:ext uri="{FF2B5EF4-FFF2-40B4-BE49-F238E27FC236}">
                <a16:creationId xmlns:a16="http://schemas.microsoft.com/office/drawing/2014/main" id="{E67119E3-2859-4A2B-B69E-E618FFBFA586}"/>
              </a:ext>
            </a:extLst>
          </p:cNvPr>
          <p:cNvSpPr txBox="1"/>
          <p:nvPr/>
        </p:nvSpPr>
        <p:spPr>
          <a:xfrm>
            <a:off x="4367116" y="2112923"/>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D</a:t>
            </a:r>
            <a:r>
              <a:rPr lang="zh-TW" sz="1600" b="0" i="0" u="none" strike="noStrike" cap="none">
                <a:solidFill>
                  <a:srgbClr val="000000"/>
                </a:solidFill>
                <a:latin typeface="Arial"/>
                <a:ea typeface="Arial"/>
                <a:cs typeface="Arial"/>
                <a:sym typeface="Arial"/>
              </a:rPr>
              <a:t>: Queue Length</a:t>
            </a:r>
            <a:endParaRPr sz="1600" b="0" i="0" u="none" strike="noStrike" cap="none">
              <a:solidFill>
                <a:srgbClr val="000000"/>
              </a:solidFill>
              <a:latin typeface="Arial"/>
              <a:ea typeface="Arial"/>
              <a:cs typeface="Arial"/>
              <a:sym typeface="Arial"/>
            </a:endParaRPr>
          </a:p>
        </p:txBody>
      </p:sp>
      <p:sp>
        <p:nvSpPr>
          <p:cNvPr id="6" name="文字方塊 5">
            <a:extLst>
              <a:ext uri="{FF2B5EF4-FFF2-40B4-BE49-F238E27FC236}">
                <a16:creationId xmlns:a16="http://schemas.microsoft.com/office/drawing/2014/main" id="{5209E31C-FA12-489D-B689-5CD597332C7B}"/>
              </a:ext>
            </a:extLst>
          </p:cNvPr>
          <p:cNvSpPr txBox="1"/>
          <p:nvPr/>
        </p:nvSpPr>
        <p:spPr>
          <a:xfrm>
            <a:off x="8959499" y="4600673"/>
            <a:ext cx="3081293" cy="830997"/>
          </a:xfrm>
          <a:prstGeom prst="rect">
            <a:avLst/>
          </a:prstGeom>
          <a:noFill/>
        </p:spPr>
        <p:txBody>
          <a:bodyPr wrap="none" rtlCol="0">
            <a:spAutoFit/>
          </a:bodyPr>
          <a:lstStyle/>
          <a:p>
            <a:r>
              <a:rPr lang="en-US" altLang="zh-TW" sz="1600" b="0" i="0" u="none" strike="noStrike" cap="none" dirty="0">
                <a:solidFill>
                  <a:srgbClr val="4424B5"/>
                </a:solidFill>
                <a:latin typeface="Arial"/>
                <a:ea typeface="Arial"/>
                <a:cs typeface="Arial"/>
                <a:sym typeface="Arial"/>
              </a:rPr>
              <a:t>1.</a:t>
            </a:r>
            <a:r>
              <a:rPr lang="zh-TW" altLang="en-US" sz="1600" b="0" i="0" u="none" strike="noStrike" cap="none" dirty="0">
                <a:solidFill>
                  <a:srgbClr val="4424B5"/>
                </a:solidFill>
                <a:latin typeface="Arial"/>
                <a:ea typeface="Arial"/>
                <a:cs typeface="Arial"/>
                <a:sym typeface="Arial"/>
              </a:rPr>
              <a:t> 假設第三方服務最大的容量是</a:t>
            </a:r>
            <a:endParaRPr lang="en-US" altLang="zh-TW" sz="1600" b="0" i="0" u="none" strike="noStrike" cap="none" dirty="0">
              <a:solidFill>
                <a:srgbClr val="4424B5"/>
              </a:solidFill>
              <a:latin typeface="Arial"/>
              <a:ea typeface="Arial"/>
              <a:cs typeface="Arial"/>
              <a:sym typeface="Arial"/>
            </a:endParaRPr>
          </a:p>
          <a:p>
            <a:r>
              <a:rPr lang="zh-TW" altLang="en-US" sz="1600" b="0" i="0" u="none" strike="noStrike" cap="none" dirty="0">
                <a:solidFill>
                  <a:srgbClr val="4424B5"/>
                </a:solidFill>
                <a:latin typeface="Arial"/>
                <a:ea typeface="Arial"/>
                <a:cs typeface="Arial"/>
                <a:sym typeface="Arial"/>
              </a:rPr>
              <a:t>每分鐘送出 </a:t>
            </a:r>
            <a:r>
              <a:rPr lang="en-US" altLang="zh-TW" sz="1600" b="1" i="0" u="none" strike="noStrike" cap="none" dirty="0">
                <a:solidFill>
                  <a:srgbClr val="FF0000"/>
                </a:solidFill>
                <a:latin typeface="Arial"/>
                <a:ea typeface="Arial"/>
                <a:cs typeface="Arial"/>
                <a:sym typeface="Arial"/>
              </a:rPr>
              <a:t>X</a:t>
            </a:r>
            <a:r>
              <a:rPr lang="zh-TW" altLang="en-US" sz="1600" b="0" i="0" u="none" strike="noStrike" cap="none" dirty="0">
                <a:solidFill>
                  <a:srgbClr val="4424B5"/>
                </a:solidFill>
                <a:latin typeface="Arial"/>
                <a:ea typeface="Arial"/>
                <a:cs typeface="Arial"/>
                <a:sym typeface="Arial"/>
              </a:rPr>
              <a:t> 筆簡訊</a:t>
            </a:r>
            <a:r>
              <a:rPr lang="en-US" altLang="zh-TW" sz="1600" b="0" i="0" u="none" strike="noStrike" cap="none" dirty="0">
                <a:solidFill>
                  <a:srgbClr val="4424B5"/>
                </a:solidFill>
                <a:latin typeface="Arial"/>
                <a:ea typeface="Arial"/>
                <a:cs typeface="Arial"/>
                <a:sym typeface="Arial"/>
              </a:rPr>
              <a:t>…</a:t>
            </a:r>
            <a:endParaRPr lang="zh-TW" altLang="en-US" sz="1600" b="0" i="0" u="none" strike="noStrike" cap="none" dirty="0">
              <a:solidFill>
                <a:srgbClr val="4424B5"/>
              </a:solidFill>
              <a:latin typeface="Arial"/>
              <a:ea typeface="Arial"/>
              <a:cs typeface="Arial"/>
              <a:sym typeface="Arial"/>
            </a:endParaRPr>
          </a:p>
          <a:p>
            <a:endParaRPr lang="en-US" sz="1600" dirty="0">
              <a:solidFill>
                <a:srgbClr val="4424B5"/>
              </a:solidFill>
            </a:endParaRPr>
          </a:p>
        </p:txBody>
      </p:sp>
    </p:spTree>
    <p:extLst>
      <p:ext uri="{BB962C8B-B14F-4D97-AF65-F5344CB8AC3E}">
        <p14:creationId xmlns:p14="http://schemas.microsoft.com/office/powerpoint/2010/main" val="31863051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46830D-D67E-4990-98A6-151D4100987A}"/>
              </a:ext>
            </a:extLst>
          </p:cNvPr>
          <p:cNvSpPr>
            <a:spLocks noGrp="1"/>
          </p:cNvSpPr>
          <p:nvPr>
            <p:ph type="title"/>
          </p:nvPr>
        </p:nvSpPr>
        <p:spPr/>
        <p:txBody>
          <a:bodyPr>
            <a:normAutofit/>
          </a:bodyPr>
          <a:lstStyle/>
          <a:p>
            <a:r>
              <a:rPr lang="en-US" altLang="zh-TW" sz="3200" dirty="0"/>
              <a:t>Think:</a:t>
            </a:r>
            <a:r>
              <a:rPr lang="zh-TW" altLang="en-US" sz="3200" dirty="0"/>
              <a:t> 註定無法在期限內送出的訊息，還需要發送嗎</a:t>
            </a:r>
            <a:r>
              <a:rPr lang="en-US" altLang="zh-TW" sz="3200" dirty="0"/>
              <a:t>?</a:t>
            </a:r>
            <a:endParaRPr lang="en-US" sz="3200" dirty="0"/>
          </a:p>
        </p:txBody>
      </p:sp>
      <p:sp>
        <p:nvSpPr>
          <p:cNvPr id="3" name="文字版面配置區 2">
            <a:extLst>
              <a:ext uri="{FF2B5EF4-FFF2-40B4-BE49-F238E27FC236}">
                <a16:creationId xmlns:a16="http://schemas.microsoft.com/office/drawing/2014/main" id="{236BF810-ED43-4B0F-985F-26D64D8F39D0}"/>
              </a:ext>
            </a:extLst>
          </p:cNvPr>
          <p:cNvSpPr>
            <a:spLocks noGrp="1"/>
          </p:cNvSpPr>
          <p:nvPr>
            <p:ph idx="1"/>
          </p:nvPr>
        </p:nvSpPr>
        <p:spPr/>
        <p:txBody>
          <a:bodyPr>
            <a:normAutofit fontScale="92500"/>
          </a:bodyPr>
          <a:lstStyle/>
          <a:p>
            <a:pPr marL="133350" indent="0">
              <a:buNone/>
            </a:pPr>
            <a:r>
              <a:rPr lang="zh-TW" altLang="en-US" dirty="0"/>
              <a:t>背景</a:t>
            </a:r>
            <a:r>
              <a:rPr lang="en-US" altLang="zh-TW" dirty="0"/>
              <a:t>:</a:t>
            </a:r>
            <a:r>
              <a:rPr lang="zh-TW" altLang="en-US" dirty="0"/>
              <a:t> 驗證簡訊通常都有輸入的期限，一般而言是 </a:t>
            </a:r>
            <a:r>
              <a:rPr lang="en-US" altLang="zh-TW" dirty="0"/>
              <a:t>5 </a:t>
            </a:r>
            <a:r>
              <a:rPr lang="zh-TW" altLang="en-US" dirty="0"/>
              <a:t>分鐘。若考慮使用者操作習慣，通常超過 </a:t>
            </a:r>
            <a:r>
              <a:rPr lang="en-US" altLang="zh-TW" dirty="0"/>
              <a:t>30 </a:t>
            </a:r>
            <a:r>
              <a:rPr lang="zh-TW" altLang="en-US" dirty="0"/>
              <a:t>秒還沒發送成功的驗證碼，就不會被輸入了。</a:t>
            </a:r>
            <a:endParaRPr lang="en-US" altLang="zh-TW" dirty="0"/>
          </a:p>
          <a:p>
            <a:pPr marL="133350" indent="0">
              <a:buNone/>
            </a:pPr>
            <a:endParaRPr lang="en-US" altLang="zh-TW" dirty="0"/>
          </a:p>
          <a:p>
            <a:pPr marL="133350" indent="0">
              <a:buNone/>
            </a:pPr>
            <a:r>
              <a:rPr lang="zh-TW" altLang="en-US" dirty="0"/>
              <a:t>因此，若確定會延遲超過 </a:t>
            </a:r>
            <a:r>
              <a:rPr lang="en-US" altLang="zh-TW" dirty="0"/>
              <a:t>30 </a:t>
            </a:r>
            <a:r>
              <a:rPr lang="zh-TW" altLang="en-US" dirty="0"/>
              <a:t>秒才能送出的簡訊，那麼你還需要處理嗎</a:t>
            </a:r>
            <a:r>
              <a:rPr lang="en-US" altLang="zh-TW" dirty="0"/>
              <a:t>?</a:t>
            </a:r>
          </a:p>
          <a:p>
            <a:pPr marL="133350" indent="0">
              <a:buNone/>
            </a:pPr>
            <a:endParaRPr lang="en-US" altLang="zh-TW" dirty="0"/>
          </a:p>
          <a:p>
            <a:pPr marL="133350" indent="0">
              <a:buNone/>
            </a:pPr>
            <a:r>
              <a:rPr lang="en-US" altLang="zh-TW" dirty="0"/>
              <a:t>Q: </a:t>
            </a:r>
            <a:r>
              <a:rPr lang="zh-TW" altLang="en-US" dirty="0"/>
              <a:t>如何從數據判讀這種狀況</a:t>
            </a:r>
            <a:r>
              <a:rPr lang="en-US" altLang="zh-TW" dirty="0"/>
              <a:t>?</a:t>
            </a:r>
          </a:p>
          <a:p>
            <a:pPr marL="133350" indent="0">
              <a:buNone/>
            </a:pPr>
            <a:r>
              <a:rPr lang="en-US" altLang="zh-TW" dirty="0"/>
              <a:t>Q:</a:t>
            </a:r>
            <a:r>
              <a:rPr lang="zh-TW" altLang="en-US" dirty="0"/>
              <a:t> 發生當下，前台系統能知道嗎</a:t>
            </a:r>
            <a:r>
              <a:rPr lang="en-US" altLang="zh-TW" dirty="0"/>
              <a:t>?</a:t>
            </a:r>
          </a:p>
          <a:p>
            <a:pPr marL="133350" indent="0">
              <a:buNone/>
            </a:pPr>
            <a:r>
              <a:rPr lang="en-US" altLang="zh-TW" dirty="0"/>
              <a:t>Q:</a:t>
            </a:r>
            <a:r>
              <a:rPr lang="zh-TW" altLang="en-US" dirty="0"/>
              <a:t> 當下該如何處理</a:t>
            </a:r>
            <a:r>
              <a:rPr lang="en-US" altLang="zh-TW" dirty="0"/>
              <a:t>?</a:t>
            </a:r>
          </a:p>
          <a:p>
            <a:pPr marL="133350" indent="0">
              <a:buNone/>
            </a:pPr>
            <a:r>
              <a:rPr lang="en-US" altLang="zh-TW" dirty="0"/>
              <a:t>Q:</a:t>
            </a:r>
            <a:r>
              <a:rPr lang="zh-TW" altLang="en-US" dirty="0"/>
              <a:t> 事後改善該如何處理</a:t>
            </a:r>
            <a:r>
              <a:rPr lang="en-US" altLang="zh-TW" dirty="0"/>
              <a:t>?</a:t>
            </a:r>
          </a:p>
          <a:p>
            <a:pPr marL="133350" indent="0">
              <a:buNone/>
            </a:pPr>
            <a:endParaRPr lang="en-US" dirty="0"/>
          </a:p>
        </p:txBody>
      </p:sp>
      <p:sp>
        <p:nvSpPr>
          <p:cNvPr id="4" name="投影片編號版面配置區 3">
            <a:extLst>
              <a:ext uri="{FF2B5EF4-FFF2-40B4-BE49-F238E27FC236}">
                <a16:creationId xmlns:a16="http://schemas.microsoft.com/office/drawing/2014/main" id="{4E299E80-3AEE-423C-9BAD-3ECA0506DE11}"/>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altLang="zh-TW" smtClean="0"/>
              <a:t>48</a:t>
            </a:fld>
            <a:endParaRPr lang="zh-TW" altLang="en-US"/>
          </a:p>
        </p:txBody>
      </p:sp>
    </p:spTree>
    <p:extLst>
      <p:ext uri="{BB962C8B-B14F-4D97-AF65-F5344CB8AC3E}">
        <p14:creationId xmlns:p14="http://schemas.microsoft.com/office/powerpoint/2010/main" val="38361704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4ED295C4-7CF4-4BA1-93D2-85EA5474D36B}"/>
              </a:ext>
            </a:extLst>
          </p:cNvPr>
          <p:cNvSpPr>
            <a:spLocks noGrp="1"/>
          </p:cNvSpPr>
          <p:nvPr>
            <p:ph type="body" idx="1"/>
          </p:nvPr>
        </p:nvSpPr>
        <p:spPr>
          <a:xfrm>
            <a:off x="415600" y="587298"/>
            <a:ext cx="11360800" cy="5504535"/>
          </a:xfrm>
        </p:spPr>
        <p:txBody>
          <a:bodyPr/>
          <a:lstStyle/>
          <a:p>
            <a:pPr marL="133350" indent="0">
              <a:buNone/>
            </a:pPr>
            <a:r>
              <a:rPr lang="en-US" altLang="zh-TW" dirty="0"/>
              <a:t>Q: </a:t>
            </a:r>
            <a:r>
              <a:rPr lang="zh-TW" altLang="en-US" dirty="0"/>
              <a:t>如何從數據判讀這種狀況</a:t>
            </a:r>
            <a:r>
              <a:rPr lang="en-US" altLang="zh-TW" dirty="0"/>
              <a:t>?</a:t>
            </a:r>
          </a:p>
          <a:p>
            <a:pPr marL="133350" indent="0">
              <a:buNone/>
            </a:pPr>
            <a:br>
              <a:rPr lang="en-US" altLang="zh-TW" sz="2000" dirty="0"/>
            </a:br>
            <a:r>
              <a:rPr lang="zh-TW" altLang="en-US" sz="2000" dirty="0"/>
              <a:t>若 </a:t>
            </a:r>
            <a:r>
              <a:rPr lang="en-US" altLang="zh-TW" sz="2000" b="1" dirty="0"/>
              <a:t>{</a:t>
            </a:r>
            <a:r>
              <a:rPr lang="zh-TW" altLang="en-US" sz="2000" b="1" dirty="0"/>
              <a:t> </a:t>
            </a:r>
            <a:r>
              <a:rPr lang="en-US" altLang="zh-TW" sz="2000" b="1" dirty="0"/>
              <a:t>Queue Length }</a:t>
            </a:r>
            <a:r>
              <a:rPr lang="en-US" altLang="zh-TW" sz="2000" dirty="0"/>
              <a:t> </a:t>
            </a:r>
            <a:r>
              <a:rPr lang="zh-TW" altLang="en-US" sz="2000" dirty="0"/>
              <a:t>超過上限，代表接下來的簡訊會超過允許的時間；</a:t>
            </a:r>
            <a:br>
              <a:rPr lang="en-US" altLang="zh-TW" sz="2000" dirty="0"/>
            </a:br>
            <a:r>
              <a:rPr lang="zh-TW" altLang="en-US" sz="2000" dirty="0"/>
              <a:t>若 </a:t>
            </a:r>
            <a:r>
              <a:rPr lang="en-US" altLang="zh-TW" sz="2000" b="1" dirty="0"/>
              <a:t>{ </a:t>
            </a:r>
            <a:r>
              <a:rPr lang="zh-TW" altLang="en-US" sz="2000" b="1" dirty="0"/>
              <a:t>發送速率 </a:t>
            </a:r>
            <a:r>
              <a:rPr lang="en-US" altLang="zh-TW" sz="2000" b="1" dirty="0"/>
              <a:t>}</a:t>
            </a:r>
            <a:r>
              <a:rPr lang="zh-TW" altLang="en-US" sz="2000" dirty="0"/>
              <a:t> </a:t>
            </a:r>
            <a:r>
              <a:rPr lang="en-US" altLang="zh-TW" sz="2000" dirty="0"/>
              <a:t>&gt;</a:t>
            </a:r>
            <a:r>
              <a:rPr lang="zh-TW" altLang="en-US" sz="2000" dirty="0"/>
              <a:t> 處理的速率 </a:t>
            </a:r>
            <a:r>
              <a:rPr lang="en-US" altLang="zh-TW" sz="2000" b="1" dirty="0"/>
              <a:t>{ Rate Limit }</a:t>
            </a:r>
            <a:r>
              <a:rPr lang="en-US" altLang="zh-TW" sz="2000" dirty="0"/>
              <a:t> </a:t>
            </a:r>
            <a:r>
              <a:rPr lang="zh-TW" altLang="en-US" sz="2000" dirty="0"/>
              <a:t>，代表情況在持續惡化中 </a:t>
            </a:r>
            <a:r>
              <a:rPr lang="en-US" altLang="zh-TW" sz="2000" dirty="0"/>
              <a:t>(</a:t>
            </a:r>
            <a:r>
              <a:rPr lang="zh-TW" altLang="en-US" sz="2000" dirty="0"/>
              <a:t>越累積越多</a:t>
            </a:r>
            <a:r>
              <a:rPr lang="en-US" altLang="zh-TW" sz="2000" dirty="0"/>
              <a:t>)</a:t>
            </a:r>
            <a:r>
              <a:rPr lang="zh-TW" altLang="en-US" sz="2000" dirty="0"/>
              <a:t>。</a:t>
            </a:r>
            <a:endParaRPr lang="en-US" altLang="zh-TW" sz="2000" dirty="0"/>
          </a:p>
          <a:p>
            <a:pPr marL="133350" indent="0">
              <a:buNone/>
            </a:pPr>
            <a:endParaRPr lang="en-US" sz="2000" dirty="0"/>
          </a:p>
          <a:p>
            <a:pPr marL="133350" marR="0" lvl="0" indent="0" algn="l" defTabSz="914400" rtl="0" eaLnBrk="1" fontAlgn="auto" latinLnBrk="0" hangingPunct="1">
              <a:lnSpc>
                <a:spcPct val="90000"/>
              </a:lnSpc>
              <a:spcBef>
                <a:spcPts val="400"/>
              </a:spcBef>
              <a:spcAft>
                <a:spcPts val="0"/>
              </a:spcAft>
              <a:buClr>
                <a:srgbClr val="3A3838"/>
              </a:buClr>
              <a:buSzPts val="1500"/>
              <a:buFont typeface="Arial"/>
              <a:buNone/>
              <a:tabLst/>
              <a:defRPr/>
            </a:pPr>
            <a:r>
              <a:rPr kumimoji="0" lang="en-US" altLang="zh-TW" sz="2800" b="0" i="0" u="none" strike="noStrike" kern="0" cap="none" spc="0" normalizeH="0" baseline="0" noProof="0" dirty="0">
                <a:ln>
                  <a:noFill/>
                </a:ln>
                <a:solidFill>
                  <a:srgbClr val="3A3838"/>
                </a:solidFill>
                <a:effectLst/>
                <a:uLnTx/>
                <a:uFillTx/>
                <a:latin typeface="Microsoft JhengHei"/>
                <a:ea typeface="Microsoft JhengHei"/>
                <a:sym typeface="Microsoft JhengHei"/>
              </a:rPr>
              <a:t>Q:</a:t>
            </a:r>
            <a:r>
              <a:rPr kumimoji="0" lang="zh-TW" altLang="en-US" sz="2800" b="0" i="0" u="none" strike="noStrike" kern="0" cap="none" spc="0" normalizeH="0" baseline="0" noProof="0" dirty="0">
                <a:ln>
                  <a:noFill/>
                </a:ln>
                <a:solidFill>
                  <a:srgbClr val="3A3838"/>
                </a:solidFill>
                <a:effectLst/>
                <a:uLnTx/>
                <a:uFillTx/>
                <a:latin typeface="Microsoft JhengHei"/>
                <a:ea typeface="Microsoft JhengHei"/>
                <a:sym typeface="Microsoft JhengHei"/>
              </a:rPr>
              <a:t> 發生當下，前台系統能知道嗎</a:t>
            </a:r>
            <a:r>
              <a:rPr kumimoji="0" lang="en-US" altLang="zh-TW" sz="2800" b="0" i="0" u="none" strike="noStrike" kern="0" cap="none" spc="0" normalizeH="0" baseline="0" noProof="0" dirty="0">
                <a:ln>
                  <a:noFill/>
                </a:ln>
                <a:solidFill>
                  <a:srgbClr val="3A3838"/>
                </a:solidFill>
                <a:effectLst/>
                <a:uLnTx/>
                <a:uFillTx/>
                <a:latin typeface="Microsoft JhengHei"/>
                <a:ea typeface="Microsoft JhengHei"/>
                <a:sym typeface="Microsoft JhengHei"/>
              </a:rPr>
              <a:t>?</a:t>
            </a:r>
          </a:p>
          <a:p>
            <a:pPr marL="133350" indent="0">
              <a:buNone/>
            </a:pPr>
            <a:endParaRPr lang="en-US" altLang="zh-TW" sz="2000" b="1" dirty="0"/>
          </a:p>
          <a:p>
            <a:pPr marL="133350" indent="0">
              <a:buNone/>
            </a:pPr>
            <a:r>
              <a:rPr lang="en-US" altLang="zh-TW" sz="2000" b="1" dirty="0"/>
              <a:t>Design For Operation</a:t>
            </a:r>
            <a:r>
              <a:rPr lang="zh-TW" altLang="en-US" sz="2000" b="1" dirty="0"/>
              <a:t>；   </a:t>
            </a:r>
            <a:r>
              <a:rPr lang="zh-TW" altLang="en-US" sz="2000" dirty="0"/>
              <a:t>無法得知。除非你在開發的時候就有考慮到這個問題，或是搭配監控系統，偵測到這種狀況時自動調整系統 </a:t>
            </a:r>
            <a:r>
              <a:rPr lang="en-US" altLang="zh-TW" sz="2000" dirty="0"/>
              <a:t>configuration / feature toggle, </a:t>
            </a:r>
            <a:r>
              <a:rPr lang="zh-TW" altLang="en-US" sz="2000" dirty="0"/>
              <a:t>來告訴系統實際的狀況。</a:t>
            </a:r>
            <a:endParaRPr lang="en-US" altLang="zh-TW" sz="2000" dirty="0"/>
          </a:p>
          <a:p>
            <a:pPr marL="133350" indent="0">
              <a:buNone/>
            </a:pPr>
            <a:endParaRPr lang="en-US" sz="2000" dirty="0"/>
          </a:p>
          <a:p>
            <a:pPr marL="133350" marR="0" lvl="0" indent="0" algn="l" defTabSz="914400" rtl="0" eaLnBrk="1" fontAlgn="auto" latinLnBrk="0" hangingPunct="1">
              <a:lnSpc>
                <a:spcPct val="90000"/>
              </a:lnSpc>
              <a:spcBef>
                <a:spcPts val="400"/>
              </a:spcBef>
              <a:spcAft>
                <a:spcPts val="0"/>
              </a:spcAft>
              <a:buClr>
                <a:srgbClr val="3A3838"/>
              </a:buClr>
              <a:buSzPts val="1500"/>
              <a:buFont typeface="Arial"/>
              <a:buNone/>
              <a:tabLst/>
              <a:defRPr/>
            </a:pPr>
            <a:r>
              <a:rPr kumimoji="0" lang="en-US" altLang="zh-TW" sz="2800" b="0" i="0" u="none" strike="noStrike" kern="0" cap="none" spc="0" normalizeH="0" baseline="0" noProof="0" dirty="0">
                <a:ln>
                  <a:noFill/>
                </a:ln>
                <a:solidFill>
                  <a:srgbClr val="3A3838"/>
                </a:solidFill>
                <a:effectLst/>
                <a:uLnTx/>
                <a:uFillTx/>
                <a:latin typeface="Microsoft JhengHei"/>
                <a:ea typeface="Microsoft JhengHei"/>
                <a:sym typeface="Microsoft JhengHei"/>
              </a:rPr>
              <a:t>Q:</a:t>
            </a:r>
            <a:r>
              <a:rPr kumimoji="0" lang="zh-TW" altLang="en-US" sz="2800" b="0" i="0" u="none" strike="noStrike" kern="0" cap="none" spc="0" normalizeH="0" baseline="0" noProof="0" dirty="0">
                <a:ln>
                  <a:noFill/>
                </a:ln>
                <a:solidFill>
                  <a:srgbClr val="3A3838"/>
                </a:solidFill>
                <a:effectLst/>
                <a:uLnTx/>
                <a:uFillTx/>
                <a:latin typeface="Microsoft JhengHei"/>
                <a:ea typeface="Microsoft JhengHei"/>
                <a:sym typeface="Microsoft JhengHei"/>
              </a:rPr>
              <a:t> 當下該如何處理</a:t>
            </a:r>
            <a:r>
              <a:rPr kumimoji="0" lang="en-US" altLang="zh-TW" sz="2800" b="0" i="0" u="none" strike="noStrike" kern="0" cap="none" spc="0" normalizeH="0" baseline="0" noProof="0" dirty="0">
                <a:ln>
                  <a:noFill/>
                </a:ln>
                <a:solidFill>
                  <a:srgbClr val="3A3838"/>
                </a:solidFill>
                <a:effectLst/>
                <a:uLnTx/>
                <a:uFillTx/>
                <a:latin typeface="Microsoft JhengHei"/>
                <a:ea typeface="Microsoft JhengHei"/>
                <a:sym typeface="Microsoft JhengHei"/>
              </a:rPr>
              <a:t>?</a:t>
            </a:r>
          </a:p>
          <a:p>
            <a:pPr marL="133350" marR="0" lvl="0" indent="0" algn="l" defTabSz="914400" rtl="0" eaLnBrk="1" fontAlgn="auto" latinLnBrk="0" hangingPunct="1">
              <a:lnSpc>
                <a:spcPct val="90000"/>
              </a:lnSpc>
              <a:spcBef>
                <a:spcPts val="400"/>
              </a:spcBef>
              <a:spcAft>
                <a:spcPts val="0"/>
              </a:spcAft>
              <a:buClr>
                <a:srgbClr val="3A3838"/>
              </a:buClr>
              <a:buSzPts val="1500"/>
              <a:buFont typeface="Arial"/>
              <a:buNone/>
              <a:tabLst/>
              <a:defRPr/>
            </a:pPr>
            <a:endPar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endParaRPr>
          </a:p>
          <a:p>
            <a:pPr marL="133350" marR="0" lvl="0" indent="0" algn="l" defTabSz="914400" rtl="0" eaLnBrk="1" fontAlgn="auto" latinLnBrk="0" hangingPunct="1">
              <a:lnSpc>
                <a:spcPct val="90000"/>
              </a:lnSpc>
              <a:spcBef>
                <a:spcPts val="400"/>
              </a:spcBef>
              <a:spcAft>
                <a:spcPts val="0"/>
              </a:spcAft>
              <a:buClr>
                <a:srgbClr val="3A3838"/>
              </a:buClr>
              <a:buSzPts val="1500"/>
              <a:buFont typeface="Arial"/>
              <a:buNone/>
              <a:tabLst/>
              <a:defRPr/>
            </a:pPr>
            <a:r>
              <a:rPr kumimoji="0" lang="zh-TW" altLang="en-US"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需要靠</a:t>
            </a:r>
            <a:r>
              <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a:t>
            </a:r>
            <a:r>
              <a:rPr kumimoji="0" lang="zh-TW" altLang="en-US"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繩子</a:t>
            </a:r>
            <a:r>
              <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a:t>
            </a:r>
            <a:r>
              <a:rPr kumimoji="0" lang="zh-TW" altLang="en-US"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做為回饋機制 </a:t>
            </a:r>
            <a:r>
              <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a:t>
            </a:r>
            <a:r>
              <a:rPr kumimoji="0" lang="zh-TW" altLang="en-US"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生產者 </a:t>
            </a:r>
            <a:r>
              <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 </a:t>
            </a:r>
            <a:r>
              <a:rPr kumimoji="0" lang="zh-TW" altLang="en-US"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消費者問題</a:t>
            </a:r>
            <a:r>
              <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a:t>
            </a:r>
            <a:r>
              <a:rPr kumimoji="0" lang="zh-TW" altLang="en-US"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。例如</a:t>
            </a:r>
            <a:r>
              <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a:t>
            </a:r>
          </a:p>
          <a:p>
            <a:pPr marL="647700" marR="0" lvl="0" indent="-514350" algn="l" defTabSz="914400" rtl="0" eaLnBrk="1" fontAlgn="auto" latinLnBrk="0" hangingPunct="1">
              <a:lnSpc>
                <a:spcPct val="90000"/>
              </a:lnSpc>
              <a:spcBef>
                <a:spcPts val="400"/>
              </a:spcBef>
              <a:spcAft>
                <a:spcPts val="0"/>
              </a:spcAft>
              <a:buClr>
                <a:srgbClr val="3A3838"/>
              </a:buClr>
              <a:buSzPts val="1500"/>
              <a:buFont typeface="Arial"/>
              <a:buAutoNum type="arabicPeriod"/>
              <a:tabLst/>
              <a:defRPr/>
            </a:pPr>
            <a:r>
              <a:rPr kumimoji="0" lang="zh-TW" altLang="en-US"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若狀況發生，停用前台發送驗證簡訊的功能 </a:t>
            </a:r>
            <a:r>
              <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a:t>
            </a:r>
            <a:r>
              <a:rPr kumimoji="0" lang="zh-TW" altLang="en-US"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配合熔斷機制、健康偵測機制</a:t>
            </a:r>
            <a:r>
              <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a:t>
            </a:r>
            <a:r>
              <a:rPr kumimoji="0" lang="zh-TW" altLang="en-US"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a:t>
            </a:r>
            <a:endPar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endParaRPr>
          </a:p>
          <a:p>
            <a:pPr marL="647700" marR="0" lvl="0" indent="-514350" algn="l" defTabSz="914400" rtl="0" eaLnBrk="1" fontAlgn="auto" latinLnBrk="0" hangingPunct="1">
              <a:lnSpc>
                <a:spcPct val="90000"/>
              </a:lnSpc>
              <a:spcBef>
                <a:spcPts val="400"/>
              </a:spcBef>
              <a:spcAft>
                <a:spcPts val="0"/>
              </a:spcAft>
              <a:buClr>
                <a:srgbClr val="3A3838"/>
              </a:buClr>
              <a:buSzPts val="1500"/>
              <a:buFont typeface="Arial"/>
              <a:buAutoNum type="arabicPeriod"/>
              <a:tabLst/>
              <a:defRPr/>
            </a:pPr>
            <a:r>
              <a:rPr kumimoji="0" lang="zh-TW" altLang="en-US"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提供替代的方案，例如播號驗證 </a:t>
            </a:r>
            <a:r>
              <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a:t>
            </a:r>
            <a:r>
              <a:rPr kumimoji="0" lang="zh-TW" altLang="en-US"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提供 </a:t>
            </a:r>
            <a:r>
              <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routing)</a:t>
            </a:r>
            <a:r>
              <a:rPr kumimoji="0" lang="zh-TW" altLang="en-US"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a:t>
            </a:r>
            <a:endPar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endParaRPr>
          </a:p>
          <a:p>
            <a:pPr marL="647700" marR="0" lvl="0" indent="-514350" algn="l" defTabSz="914400" rtl="0" eaLnBrk="1" fontAlgn="auto" latinLnBrk="0" hangingPunct="1">
              <a:lnSpc>
                <a:spcPct val="90000"/>
              </a:lnSpc>
              <a:spcBef>
                <a:spcPts val="400"/>
              </a:spcBef>
              <a:spcAft>
                <a:spcPts val="0"/>
              </a:spcAft>
              <a:buClr>
                <a:srgbClr val="3A3838"/>
              </a:buClr>
              <a:buSzPts val="1500"/>
              <a:buFont typeface="Arial"/>
              <a:buAutoNum type="arabicPeriod"/>
              <a:tabLst/>
              <a:defRPr/>
            </a:pPr>
            <a:r>
              <a:rPr kumimoji="0" lang="zh-TW" altLang="en-US" sz="2000" b="0" i="0" u="none" strike="noStrike" kern="0" cap="none" spc="0" normalizeH="0" baseline="0" noProof="0" dirty="0">
                <a:ln>
                  <a:noFill/>
                </a:ln>
                <a:solidFill>
                  <a:srgbClr val="3A3838"/>
                </a:solidFill>
                <a:effectLst/>
                <a:uLnTx/>
                <a:uFillTx/>
                <a:latin typeface="Microsoft JhengHei"/>
                <a:ea typeface="Microsoft JhengHei"/>
                <a:sym typeface="Microsoft JhengHei"/>
              </a:rPr>
              <a:t>啟用備援方案，例如備援用的第二家簡訊商。</a:t>
            </a:r>
            <a:endParaRPr kumimoji="0" lang="en-US" altLang="zh-TW" sz="2000" b="0" i="0" u="none" strike="noStrike" kern="0" cap="none" spc="0" normalizeH="0" baseline="0" noProof="0" dirty="0">
              <a:ln>
                <a:noFill/>
              </a:ln>
              <a:solidFill>
                <a:srgbClr val="3A3838"/>
              </a:solidFill>
              <a:effectLst/>
              <a:uLnTx/>
              <a:uFillTx/>
              <a:latin typeface="Microsoft JhengHei"/>
              <a:ea typeface="Microsoft JhengHei"/>
              <a:sym typeface="Microsoft JhengHei"/>
            </a:endParaRPr>
          </a:p>
          <a:p>
            <a:pPr marL="133350" indent="0">
              <a:buNone/>
            </a:pPr>
            <a:endParaRPr lang="en-US" sz="2000" dirty="0"/>
          </a:p>
        </p:txBody>
      </p:sp>
      <p:sp>
        <p:nvSpPr>
          <p:cNvPr id="4" name="投影片編號版面配置區 3">
            <a:extLst>
              <a:ext uri="{FF2B5EF4-FFF2-40B4-BE49-F238E27FC236}">
                <a16:creationId xmlns:a16="http://schemas.microsoft.com/office/drawing/2014/main" id="{45042601-AE5E-4368-A322-81EC378B4FE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49</a:t>
            </a:fld>
            <a:endParaRPr lang="zh-TW" altLang="en-US"/>
          </a:p>
        </p:txBody>
      </p:sp>
    </p:spTree>
    <p:extLst>
      <p:ext uri="{BB962C8B-B14F-4D97-AF65-F5344CB8AC3E}">
        <p14:creationId xmlns:p14="http://schemas.microsoft.com/office/powerpoint/2010/main" val="853442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Message Queue Based RPC</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US" altLang="zh-TW" dirty="0"/>
              <a:t>Andrew Wu, Chief Architect @ 91APP</a:t>
            </a:r>
            <a:endParaRPr lang="en-US" dirty="0"/>
          </a:p>
        </p:txBody>
      </p:sp>
      <p:sp>
        <p:nvSpPr>
          <p:cNvPr id="5" name="矩形 4">
            <a:extLst>
              <a:ext uri="{FF2B5EF4-FFF2-40B4-BE49-F238E27FC236}">
                <a16:creationId xmlns:a16="http://schemas.microsoft.com/office/drawing/2014/main" id="{35497455-E8E2-4B45-A739-F7031367501E}"/>
              </a:ext>
            </a:extLst>
          </p:cNvPr>
          <p:cNvSpPr/>
          <p:nvPr/>
        </p:nvSpPr>
        <p:spPr>
          <a:xfrm rot="18922289">
            <a:off x="-1554481" y="298141"/>
            <a:ext cx="4297680" cy="67056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400" b="1" dirty="0"/>
              <a:t>回顧</a:t>
            </a:r>
            <a:r>
              <a:rPr lang="en-US" altLang="zh-TW" sz="2400" b="1" dirty="0"/>
              <a:t>-2018</a:t>
            </a:r>
            <a:endParaRPr lang="en-US" sz="2400" b="1" dirty="0"/>
          </a:p>
        </p:txBody>
      </p:sp>
    </p:spTree>
    <p:extLst>
      <p:ext uri="{BB962C8B-B14F-4D97-AF65-F5344CB8AC3E}">
        <p14:creationId xmlns:p14="http://schemas.microsoft.com/office/powerpoint/2010/main" val="167443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5C835FAD-C5D4-4098-A4B0-FCC4D276A817}"/>
              </a:ext>
            </a:extLst>
          </p:cNvPr>
          <p:cNvSpPr>
            <a:spLocks noGrp="1"/>
          </p:cNvSpPr>
          <p:nvPr>
            <p:ph type="body" idx="1"/>
          </p:nvPr>
        </p:nvSpPr>
        <p:spPr>
          <a:xfrm>
            <a:off x="415600" y="498088"/>
            <a:ext cx="11360800" cy="5593745"/>
          </a:xfrm>
        </p:spPr>
        <p:txBody>
          <a:bodyPr/>
          <a:lstStyle/>
          <a:p>
            <a:pPr marL="133350" indent="0">
              <a:buNone/>
            </a:pPr>
            <a:endParaRPr lang="en-US" altLang="zh-TW" dirty="0"/>
          </a:p>
          <a:p>
            <a:pPr marL="133350" indent="0">
              <a:buNone/>
            </a:pPr>
            <a:r>
              <a:rPr lang="en-US" altLang="zh-TW" dirty="0"/>
              <a:t>Q:</a:t>
            </a:r>
            <a:r>
              <a:rPr lang="zh-TW" altLang="en-US" dirty="0"/>
              <a:t> 事後改善該如何處理</a:t>
            </a:r>
            <a:r>
              <a:rPr lang="en-US" altLang="zh-TW" dirty="0"/>
              <a:t>?</a:t>
            </a:r>
          </a:p>
          <a:p>
            <a:pPr marL="133350" indent="0">
              <a:buNone/>
            </a:pPr>
            <a:endParaRPr lang="en-US" altLang="zh-TW" sz="2000" dirty="0"/>
          </a:p>
          <a:p>
            <a:pPr marL="133350" indent="0">
              <a:buNone/>
            </a:pPr>
            <a:r>
              <a:rPr lang="zh-TW" altLang="en-US" sz="2000" dirty="0"/>
              <a:t>對外</a:t>
            </a:r>
            <a:r>
              <a:rPr lang="en-US" altLang="zh-TW" sz="2000" dirty="0"/>
              <a:t>: 	</a:t>
            </a:r>
            <a:r>
              <a:rPr lang="zh-TW" altLang="en-US" sz="2000" dirty="0"/>
              <a:t>針對瓶頸改善。擴大 </a:t>
            </a:r>
            <a:r>
              <a:rPr lang="en-US" altLang="zh-TW" sz="2000" dirty="0"/>
              <a:t>91APP / </a:t>
            </a:r>
            <a:r>
              <a:rPr lang="zh-TW" altLang="en-US" sz="2000" dirty="0"/>
              <a:t>第三方 之間的乘載量上限</a:t>
            </a:r>
            <a:endParaRPr lang="en-US" altLang="zh-TW" sz="2000" dirty="0"/>
          </a:p>
          <a:p>
            <a:pPr marL="133350" indent="0">
              <a:buNone/>
            </a:pPr>
            <a:r>
              <a:rPr lang="zh-TW" altLang="en-US" sz="2000" dirty="0"/>
              <a:t>對內</a:t>
            </a:r>
            <a:r>
              <a:rPr lang="en-US" altLang="zh-TW" sz="2000" dirty="0"/>
              <a:t>:</a:t>
            </a:r>
            <a:r>
              <a:rPr lang="zh-TW" altLang="en-US" sz="2000" dirty="0"/>
              <a:t> </a:t>
            </a:r>
            <a:r>
              <a:rPr lang="en-US" altLang="zh-TW" sz="2000" dirty="0"/>
              <a:t>	</a:t>
            </a:r>
            <a:r>
              <a:rPr lang="zh-TW" altLang="en-US" sz="2000" dirty="0"/>
              <a:t>從產品設計與開發，就建立回饋機制，進行自動化控制</a:t>
            </a:r>
            <a:br>
              <a:rPr lang="en-US" altLang="zh-TW" sz="2000" dirty="0"/>
            </a:br>
            <a:r>
              <a:rPr lang="en-US" altLang="zh-TW" sz="2000" dirty="0"/>
              <a:t>	(</a:t>
            </a:r>
            <a:r>
              <a:rPr lang="zh-TW" altLang="en-US" sz="2000" dirty="0"/>
              <a:t>例如</a:t>
            </a:r>
            <a:r>
              <a:rPr lang="en-US" altLang="zh-TW" sz="2000" dirty="0"/>
              <a:t>: </a:t>
            </a:r>
            <a:r>
              <a:rPr lang="zh-TW" altLang="en-US" sz="2000" dirty="0"/>
              <a:t>自動啟用備援服務，自動啟用熔斷機制等等</a:t>
            </a:r>
            <a:r>
              <a:rPr lang="en-US" altLang="zh-TW" sz="2000" dirty="0"/>
              <a:t>)</a:t>
            </a:r>
            <a:endParaRPr lang="en-US" sz="2000" dirty="0"/>
          </a:p>
        </p:txBody>
      </p:sp>
      <p:sp>
        <p:nvSpPr>
          <p:cNvPr id="4" name="投影片編號版面配置區 3">
            <a:extLst>
              <a:ext uri="{FF2B5EF4-FFF2-40B4-BE49-F238E27FC236}">
                <a16:creationId xmlns:a16="http://schemas.microsoft.com/office/drawing/2014/main" id="{919F4B9B-86A0-4779-8F57-C02DEE12DE7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50</a:t>
            </a:fld>
            <a:endParaRPr lang="zh-TW" altLang="en-US"/>
          </a:p>
        </p:txBody>
      </p:sp>
    </p:spTree>
    <p:extLst>
      <p:ext uri="{BB962C8B-B14F-4D97-AF65-F5344CB8AC3E}">
        <p14:creationId xmlns:p14="http://schemas.microsoft.com/office/powerpoint/2010/main" val="1513206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74DC7EDC-CB5A-4FDB-8664-51871209206F}"/>
              </a:ext>
            </a:extLst>
          </p:cNvPr>
          <p:cNvSpPr>
            <a:spLocks noGrp="1"/>
          </p:cNvSpPr>
          <p:nvPr>
            <p:ph type="title"/>
          </p:nvPr>
        </p:nvSpPr>
        <p:spPr/>
        <p:txBody>
          <a:bodyPr>
            <a:normAutofit/>
          </a:bodyPr>
          <a:lstStyle/>
          <a:p>
            <a:r>
              <a:rPr lang="en-US" altLang="zh-TW" dirty="0"/>
              <a:t>SLO</a:t>
            </a:r>
            <a:r>
              <a:rPr lang="zh-TW" altLang="en-US" dirty="0"/>
              <a:t> 與成本息息相關</a:t>
            </a:r>
            <a:endParaRPr lang="en-US" dirty="0"/>
          </a:p>
        </p:txBody>
      </p:sp>
      <p:sp>
        <p:nvSpPr>
          <p:cNvPr id="5" name="文字版面配置區 4">
            <a:extLst>
              <a:ext uri="{FF2B5EF4-FFF2-40B4-BE49-F238E27FC236}">
                <a16:creationId xmlns:a16="http://schemas.microsoft.com/office/drawing/2014/main" id="{E395F1BE-4AF6-4B28-9CC5-041FFB852ECA}"/>
              </a:ext>
            </a:extLst>
          </p:cNvPr>
          <p:cNvSpPr>
            <a:spLocks noGrp="1"/>
          </p:cNvSpPr>
          <p:nvPr>
            <p:ph type="body" idx="1"/>
          </p:nvPr>
        </p:nvSpPr>
        <p:spPr/>
        <p:txBody>
          <a:bodyPr/>
          <a:lstStyle/>
          <a:p>
            <a:r>
              <a:rPr lang="en-US" dirty="0"/>
              <a:t>Think: </a:t>
            </a:r>
            <a:r>
              <a:rPr lang="zh-TW" altLang="en-US" dirty="0"/>
              <a:t>你願意為 </a:t>
            </a:r>
            <a:r>
              <a:rPr lang="en-US" altLang="zh-TW" dirty="0"/>
              <a:t>“service level” </a:t>
            </a:r>
            <a:r>
              <a:rPr lang="zh-TW" altLang="en-US" dirty="0"/>
              <a:t>付出多少成本</a:t>
            </a:r>
            <a:r>
              <a:rPr lang="en-US" altLang="zh-TW" dirty="0"/>
              <a:t>?</a:t>
            </a:r>
          </a:p>
          <a:p>
            <a:r>
              <a:rPr lang="en-US" dirty="0"/>
              <a:t>// </a:t>
            </a:r>
            <a:r>
              <a:rPr lang="zh-TW" altLang="en-US" dirty="0"/>
              <a:t>還記得前面的案例</a:t>
            </a:r>
            <a:r>
              <a:rPr lang="en-US" altLang="zh-TW" dirty="0"/>
              <a:t>: “</a:t>
            </a:r>
            <a:r>
              <a:rPr lang="zh-TW" altLang="en-US" dirty="0"/>
              <a:t>錢要花在刀口上</a:t>
            </a:r>
            <a:r>
              <a:rPr lang="en-US" altLang="zh-TW" dirty="0"/>
              <a:t>”</a:t>
            </a:r>
            <a:r>
              <a:rPr lang="zh-TW" altLang="en-US" dirty="0"/>
              <a:t> 嗎</a:t>
            </a:r>
            <a:r>
              <a:rPr lang="en-US" altLang="zh-TW" dirty="0"/>
              <a:t>?</a:t>
            </a:r>
            <a:endParaRPr lang="en-US" dirty="0"/>
          </a:p>
        </p:txBody>
      </p:sp>
    </p:spTree>
    <p:extLst>
      <p:ext uri="{BB962C8B-B14F-4D97-AF65-F5344CB8AC3E}">
        <p14:creationId xmlns:p14="http://schemas.microsoft.com/office/powerpoint/2010/main" val="4901747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AA2F59-DFBD-47FD-812E-13152E54DEFB}"/>
              </a:ext>
            </a:extLst>
          </p:cNvPr>
          <p:cNvSpPr>
            <a:spLocks noGrp="1"/>
          </p:cNvSpPr>
          <p:nvPr>
            <p:ph type="title"/>
          </p:nvPr>
        </p:nvSpPr>
        <p:spPr/>
        <p:txBody>
          <a:bodyPr>
            <a:normAutofit/>
          </a:bodyPr>
          <a:lstStyle/>
          <a:p>
            <a:r>
              <a:rPr lang="en-US" altLang="zh-TW" sz="3600" dirty="0"/>
              <a:t>(</a:t>
            </a:r>
            <a:r>
              <a:rPr lang="zh-TW" altLang="en-US" sz="3600" dirty="0"/>
              <a:t>進階</a:t>
            </a:r>
            <a:r>
              <a:rPr lang="en-US" altLang="zh-TW" sz="3600" dirty="0"/>
              <a:t>) </a:t>
            </a:r>
            <a:r>
              <a:rPr lang="zh-TW" altLang="en-US" sz="3600" dirty="0"/>
              <a:t>內部共用平台，該如何界定費用認列問題</a:t>
            </a:r>
            <a:r>
              <a:rPr lang="en-US" altLang="zh-TW" sz="3600" dirty="0"/>
              <a:t>?</a:t>
            </a:r>
            <a:endParaRPr lang="en-US" sz="3600" dirty="0"/>
          </a:p>
        </p:txBody>
      </p:sp>
      <p:sp>
        <p:nvSpPr>
          <p:cNvPr id="3" name="文字版面配置區 2">
            <a:extLst>
              <a:ext uri="{FF2B5EF4-FFF2-40B4-BE49-F238E27FC236}">
                <a16:creationId xmlns:a16="http://schemas.microsoft.com/office/drawing/2014/main" id="{2BEA1F47-6CE3-437C-83F9-0B1541EE41EA}"/>
              </a:ext>
            </a:extLst>
          </p:cNvPr>
          <p:cNvSpPr>
            <a:spLocks noGrp="1"/>
          </p:cNvSpPr>
          <p:nvPr>
            <p:ph idx="1"/>
          </p:nvPr>
        </p:nvSpPr>
        <p:spPr>
          <a:xfrm>
            <a:off x="838200" y="1825625"/>
            <a:ext cx="10782300" cy="4351338"/>
          </a:xfrm>
        </p:spPr>
        <p:txBody>
          <a:bodyPr>
            <a:normAutofit/>
          </a:bodyPr>
          <a:lstStyle/>
          <a:p>
            <a:pPr marL="133350" indent="0">
              <a:buNone/>
            </a:pPr>
            <a:r>
              <a:rPr lang="en-US" dirty="0"/>
              <a:t>91APP </a:t>
            </a:r>
            <a:r>
              <a:rPr lang="zh-TW" altLang="en-US" dirty="0"/>
              <a:t>內部的非同步平台 </a:t>
            </a:r>
            <a:r>
              <a:rPr lang="en-US" altLang="zh-TW" dirty="0"/>
              <a:t>NMQ</a:t>
            </a:r>
            <a:r>
              <a:rPr lang="zh-TW" altLang="en-US" dirty="0"/>
              <a:t>，透過 </a:t>
            </a:r>
            <a:r>
              <a:rPr lang="en-US" altLang="zh-TW" dirty="0"/>
              <a:t>Process Pool </a:t>
            </a:r>
            <a:r>
              <a:rPr lang="zh-TW" altLang="en-US" dirty="0"/>
              <a:t>能夠大幅提高運算資源的利用率，降低成本。不過高度共用，也帶來費用分攤認列的難題。</a:t>
            </a:r>
            <a:endParaRPr lang="en-US" altLang="zh-TW" dirty="0"/>
          </a:p>
          <a:p>
            <a:pPr marL="133350" indent="0">
              <a:buNone/>
            </a:pPr>
            <a:endParaRPr lang="en-US" dirty="0"/>
          </a:p>
          <a:p>
            <a:pPr marL="133350" indent="0">
              <a:buNone/>
            </a:pPr>
            <a:r>
              <a:rPr lang="en-US" altLang="zh-TW" dirty="0"/>
              <a:t>SLO</a:t>
            </a:r>
            <a:r>
              <a:rPr lang="zh-TW" altLang="en-US" dirty="0"/>
              <a:t> 帶來解套的契機。</a:t>
            </a:r>
            <a:r>
              <a:rPr lang="zh-TW" altLang="en-US" b="1" u="sng" dirty="0"/>
              <a:t>第一步請先搞清楚你為了 </a:t>
            </a:r>
            <a:r>
              <a:rPr lang="en-US" altLang="zh-TW" b="1" u="sng" dirty="0"/>
              <a:t>“SLO” </a:t>
            </a:r>
            <a:r>
              <a:rPr lang="zh-TW" altLang="en-US" b="1" u="sng" dirty="0"/>
              <a:t>花了多少錢</a:t>
            </a:r>
            <a:r>
              <a:rPr lang="en-US" altLang="zh-TW" dirty="0"/>
              <a:t>:</a:t>
            </a:r>
          </a:p>
          <a:p>
            <a:pPr marL="647700" indent="-514350">
              <a:buAutoNum type="arabicPeriod"/>
            </a:pPr>
            <a:r>
              <a:rPr lang="en-US" altLang="zh-TW" sz="2000" dirty="0"/>
              <a:t>NMQ</a:t>
            </a:r>
            <a:r>
              <a:rPr lang="zh-TW" altLang="en-US" sz="2000" dirty="0"/>
              <a:t> 所有 </a:t>
            </a:r>
            <a:r>
              <a:rPr lang="en-US" altLang="zh-TW" sz="2000" dirty="0"/>
              <a:t>nodes </a:t>
            </a:r>
            <a:r>
              <a:rPr lang="zh-TW" altLang="en-US" sz="2000" dirty="0"/>
              <a:t>的費用掛在架構團隊身上</a:t>
            </a:r>
            <a:endParaRPr lang="en-US" altLang="zh-TW" sz="2000" dirty="0"/>
          </a:p>
          <a:p>
            <a:pPr marL="647700" indent="-514350">
              <a:buAutoNum type="arabicPeriod"/>
            </a:pPr>
            <a:r>
              <a:rPr lang="en-US" altLang="zh-TW" sz="2000" dirty="0"/>
              <a:t>NMQ</a:t>
            </a:r>
            <a:r>
              <a:rPr lang="zh-TW" altLang="en-US" sz="2000" dirty="0"/>
              <a:t> 本身提供 </a:t>
            </a:r>
            <a:r>
              <a:rPr lang="en-US" altLang="zh-TW" sz="2000" dirty="0"/>
              <a:t>usage logs, </a:t>
            </a:r>
            <a:r>
              <a:rPr lang="zh-TW" altLang="en-US" sz="2000" dirty="0"/>
              <a:t>並且提供合理的團隊費用攤提費用規則與試算。</a:t>
            </a:r>
            <a:endParaRPr lang="en-US" altLang="zh-TW" sz="2000" dirty="0"/>
          </a:p>
          <a:p>
            <a:pPr marL="647700" indent="-514350">
              <a:buAutoNum type="arabicPeriod"/>
            </a:pPr>
            <a:r>
              <a:rPr lang="en-US" sz="2000" dirty="0"/>
              <a:t>Task </a:t>
            </a:r>
            <a:r>
              <a:rPr lang="zh-TW" altLang="en-US" sz="2000" dirty="0"/>
              <a:t>提交時同時規範 </a:t>
            </a:r>
            <a:r>
              <a:rPr lang="en-US" altLang="zh-TW" sz="2000" dirty="0"/>
              <a:t>SLO, </a:t>
            </a:r>
            <a:r>
              <a:rPr lang="zh-TW" altLang="en-US" sz="2000" dirty="0"/>
              <a:t>提供監控與調度工具給各個團隊使用。</a:t>
            </a:r>
            <a:endParaRPr lang="en-US" altLang="zh-TW" sz="2000" dirty="0"/>
          </a:p>
          <a:p>
            <a:pPr marL="647700" indent="-514350">
              <a:buAutoNum type="arabicPeriod"/>
            </a:pPr>
            <a:r>
              <a:rPr lang="zh-TW" altLang="en-US" sz="2000" dirty="0"/>
              <a:t>需要擴充資源時，架構團隊提出須追加的成本與團隊確認。由團隊評估該進行哪一項</a:t>
            </a:r>
            <a:r>
              <a:rPr lang="en-US" altLang="zh-TW" sz="2000" dirty="0"/>
              <a:t>?</a:t>
            </a:r>
            <a:r>
              <a:rPr lang="zh-TW" altLang="en-US" sz="2000" dirty="0"/>
              <a:t> 擴充資源</a:t>
            </a:r>
            <a:r>
              <a:rPr lang="en-US" altLang="zh-TW" sz="2000" dirty="0"/>
              <a:t>,</a:t>
            </a:r>
            <a:r>
              <a:rPr lang="zh-TW" altLang="en-US" sz="2000" dirty="0"/>
              <a:t> 程式碼優化</a:t>
            </a:r>
            <a:r>
              <a:rPr lang="en-US" altLang="zh-TW" sz="2000" dirty="0"/>
              <a:t>, </a:t>
            </a:r>
            <a:r>
              <a:rPr lang="zh-TW" altLang="en-US" sz="2000" dirty="0"/>
              <a:t>調低 </a:t>
            </a:r>
            <a:r>
              <a:rPr lang="en-US" altLang="zh-TW" sz="2000" dirty="0"/>
              <a:t>SLO</a:t>
            </a:r>
            <a:r>
              <a:rPr lang="zh-TW" altLang="en-US" sz="2000" dirty="0"/>
              <a:t> 期待等決策。</a:t>
            </a:r>
            <a:endParaRPr lang="en-US" sz="2000" dirty="0"/>
          </a:p>
        </p:txBody>
      </p:sp>
      <p:sp>
        <p:nvSpPr>
          <p:cNvPr id="4" name="投影片編號版面配置區 3">
            <a:extLst>
              <a:ext uri="{FF2B5EF4-FFF2-40B4-BE49-F238E27FC236}">
                <a16:creationId xmlns:a16="http://schemas.microsoft.com/office/drawing/2014/main" id="{941CE492-31A3-4268-8D64-97A2AB92AA14}"/>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altLang="zh-TW" smtClean="0"/>
              <a:t>52</a:t>
            </a:fld>
            <a:endParaRPr lang="zh-TW" altLang="en-US"/>
          </a:p>
        </p:txBody>
      </p:sp>
    </p:spTree>
    <p:extLst>
      <p:ext uri="{BB962C8B-B14F-4D97-AF65-F5344CB8AC3E}">
        <p14:creationId xmlns:p14="http://schemas.microsoft.com/office/powerpoint/2010/main" val="4335857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6DFC22-7794-4D0B-B5E4-A507ABB9F35E}"/>
              </a:ext>
            </a:extLst>
          </p:cNvPr>
          <p:cNvSpPr>
            <a:spLocks noGrp="1"/>
          </p:cNvSpPr>
          <p:nvPr>
            <p:ph type="title"/>
          </p:nvPr>
        </p:nvSpPr>
        <p:spPr/>
        <p:txBody>
          <a:bodyPr/>
          <a:lstStyle/>
          <a:p>
            <a:r>
              <a:rPr lang="zh-TW" altLang="en-US" dirty="0"/>
              <a:t>回歸團隊，找到 </a:t>
            </a:r>
            <a:r>
              <a:rPr lang="en-US" altLang="zh-TW" dirty="0"/>
              <a:t>SLO </a:t>
            </a:r>
            <a:r>
              <a:rPr lang="zh-TW" altLang="en-US" dirty="0"/>
              <a:t>與 </a:t>
            </a:r>
            <a:r>
              <a:rPr lang="en-US" altLang="zh-TW" dirty="0"/>
              <a:t>COST</a:t>
            </a:r>
            <a:r>
              <a:rPr lang="zh-TW" altLang="en-US" dirty="0"/>
              <a:t> 的平衡點</a:t>
            </a:r>
            <a:endParaRPr lang="en-US" dirty="0"/>
          </a:p>
        </p:txBody>
      </p:sp>
      <p:sp>
        <p:nvSpPr>
          <p:cNvPr id="3" name="文字版面配置區 2">
            <a:extLst>
              <a:ext uri="{FF2B5EF4-FFF2-40B4-BE49-F238E27FC236}">
                <a16:creationId xmlns:a16="http://schemas.microsoft.com/office/drawing/2014/main" id="{9E76C706-8799-4567-9DA1-03A32AE0A0D7}"/>
              </a:ext>
            </a:extLst>
          </p:cNvPr>
          <p:cNvSpPr>
            <a:spLocks noGrp="1"/>
          </p:cNvSpPr>
          <p:nvPr>
            <p:ph type="body" idx="1"/>
          </p:nvPr>
        </p:nvSpPr>
        <p:spPr/>
        <p:txBody>
          <a:bodyPr/>
          <a:lstStyle/>
          <a:p>
            <a:pPr marL="133350" indent="0">
              <a:buNone/>
            </a:pPr>
            <a:r>
              <a:rPr lang="en-US" altLang="zh-TW" b="1" dirty="0"/>
              <a:t>(Infra) </a:t>
            </a:r>
            <a:r>
              <a:rPr lang="en-US" b="1" dirty="0"/>
              <a:t>Infrastructure / Platform</a:t>
            </a:r>
            <a:r>
              <a:rPr lang="en-US" dirty="0"/>
              <a:t>:</a:t>
            </a:r>
          </a:p>
          <a:p>
            <a:pPr marL="133350" indent="0">
              <a:buNone/>
            </a:pPr>
            <a:r>
              <a:rPr lang="zh-TW" altLang="en-US" dirty="0"/>
              <a:t>用更有效率的基礎建設，降低維持 </a:t>
            </a:r>
            <a:r>
              <a:rPr lang="en-US" altLang="zh-TW" dirty="0"/>
              <a:t>SLO </a:t>
            </a:r>
            <a:r>
              <a:rPr lang="zh-TW" altLang="en-US" dirty="0"/>
              <a:t>所需要的 </a:t>
            </a:r>
            <a:r>
              <a:rPr lang="en-US" altLang="zh-TW" dirty="0"/>
              <a:t>COST</a:t>
            </a:r>
            <a:r>
              <a:rPr lang="zh-TW" altLang="en-US" dirty="0"/>
              <a:t>。</a:t>
            </a:r>
            <a:br>
              <a:rPr lang="en-US" altLang="zh-TW" dirty="0"/>
            </a:br>
            <a:r>
              <a:rPr lang="en-US" altLang="zh-TW" dirty="0"/>
              <a:t>(</a:t>
            </a:r>
            <a:r>
              <a:rPr lang="zh-TW" altLang="en-US" dirty="0"/>
              <a:t>例如 </a:t>
            </a:r>
            <a:r>
              <a:rPr lang="en-US" altLang="zh-TW" dirty="0"/>
              <a:t>Process Pool)</a:t>
            </a:r>
          </a:p>
          <a:p>
            <a:pPr marL="133350" indent="0">
              <a:buNone/>
            </a:pPr>
            <a:endParaRPr lang="en-US" dirty="0"/>
          </a:p>
          <a:p>
            <a:pPr marL="133350" indent="0">
              <a:buNone/>
            </a:pPr>
            <a:r>
              <a:rPr lang="en-US" altLang="zh-TW" b="1" dirty="0"/>
              <a:t>(Dev) Business Logic / Application Developer</a:t>
            </a:r>
            <a:r>
              <a:rPr lang="en-US" altLang="zh-TW" dirty="0"/>
              <a:t>:</a:t>
            </a:r>
          </a:p>
          <a:p>
            <a:pPr marL="133350" indent="0">
              <a:buNone/>
            </a:pPr>
            <a:r>
              <a:rPr lang="zh-TW" altLang="en-US" dirty="0"/>
              <a:t>從服務本身開始優化效能，降低成本。</a:t>
            </a:r>
            <a:endParaRPr lang="en-US" altLang="zh-TW" dirty="0"/>
          </a:p>
          <a:p>
            <a:pPr marL="133350" indent="0">
              <a:buNone/>
            </a:pPr>
            <a:endParaRPr lang="en-US" dirty="0"/>
          </a:p>
          <a:p>
            <a:pPr marL="133350" indent="0">
              <a:buNone/>
            </a:pPr>
            <a:r>
              <a:rPr lang="en-US" b="1" dirty="0"/>
              <a:t>(Ops) Operation Team</a:t>
            </a:r>
            <a:r>
              <a:rPr lang="en-US" dirty="0"/>
              <a:t>:</a:t>
            </a:r>
          </a:p>
          <a:p>
            <a:pPr marL="133350" indent="0">
              <a:buNone/>
            </a:pPr>
            <a:r>
              <a:rPr lang="zh-TW" altLang="en-US" dirty="0"/>
              <a:t>找出 </a:t>
            </a:r>
            <a:r>
              <a:rPr lang="en-US" altLang="zh-TW" dirty="0"/>
              <a:t>SLO </a:t>
            </a:r>
            <a:r>
              <a:rPr lang="zh-TW" altLang="en-US" dirty="0"/>
              <a:t>與 </a:t>
            </a:r>
            <a:r>
              <a:rPr lang="en-US" altLang="zh-TW" dirty="0"/>
              <a:t>COST </a:t>
            </a:r>
            <a:r>
              <a:rPr lang="zh-TW" altLang="en-US" dirty="0"/>
              <a:t>之間的關聯，定義最佳的平衡點。善用各種監控指標 </a:t>
            </a:r>
            <a:r>
              <a:rPr lang="en-US" altLang="zh-TW" dirty="0"/>
              <a:t>(</a:t>
            </a:r>
            <a:r>
              <a:rPr lang="zh-TW" altLang="en-US" dirty="0"/>
              <a:t>例如</a:t>
            </a:r>
            <a:r>
              <a:rPr lang="en-US" altLang="zh-TW" dirty="0"/>
              <a:t>: </a:t>
            </a:r>
            <a:r>
              <a:rPr lang="zh-TW" altLang="en-US" dirty="0"/>
              <a:t>系統效能監控 搭配 轉換率的監控；</a:t>
            </a:r>
            <a:r>
              <a:rPr lang="en-US" altLang="zh-TW" dirty="0"/>
              <a:t>)</a:t>
            </a:r>
            <a:endParaRPr lang="en-US" dirty="0"/>
          </a:p>
        </p:txBody>
      </p:sp>
      <p:sp>
        <p:nvSpPr>
          <p:cNvPr id="4" name="投影片編號版面配置區 3">
            <a:extLst>
              <a:ext uri="{FF2B5EF4-FFF2-40B4-BE49-F238E27FC236}">
                <a16:creationId xmlns:a16="http://schemas.microsoft.com/office/drawing/2014/main" id="{642D5BE5-140C-4F5F-8082-268BB053010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53</a:t>
            </a:fld>
            <a:endParaRPr lang="zh-TW" altLang="en-US"/>
          </a:p>
        </p:txBody>
      </p:sp>
    </p:spTree>
    <p:extLst>
      <p:ext uri="{BB962C8B-B14F-4D97-AF65-F5344CB8AC3E}">
        <p14:creationId xmlns:p14="http://schemas.microsoft.com/office/powerpoint/2010/main" val="19352241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28D2755-FE88-4814-8FDE-1AEBB3E95A0F}"/>
              </a:ext>
            </a:extLst>
          </p:cNvPr>
          <p:cNvSpPr>
            <a:spLocks noGrp="1"/>
          </p:cNvSpPr>
          <p:nvPr>
            <p:ph type="title"/>
          </p:nvPr>
        </p:nvSpPr>
        <p:spPr/>
        <p:txBody>
          <a:bodyPr/>
          <a:lstStyle/>
          <a:p>
            <a:r>
              <a:rPr lang="zh-TW" altLang="en-US" dirty="0"/>
              <a:t>試著評估不同的 </a:t>
            </a:r>
            <a:r>
              <a:rPr lang="en-US" altLang="zh-TW" dirty="0"/>
              <a:t>SLO </a:t>
            </a:r>
            <a:r>
              <a:rPr lang="zh-TW" altLang="en-US" dirty="0"/>
              <a:t>所需要投入的 </a:t>
            </a:r>
            <a:r>
              <a:rPr lang="en-US" altLang="zh-TW" dirty="0"/>
              <a:t>COST</a:t>
            </a:r>
            <a:endParaRPr lang="en-US" dirty="0"/>
          </a:p>
        </p:txBody>
      </p:sp>
      <p:sp>
        <p:nvSpPr>
          <p:cNvPr id="5" name="內容版面配置區 4">
            <a:extLst>
              <a:ext uri="{FF2B5EF4-FFF2-40B4-BE49-F238E27FC236}">
                <a16:creationId xmlns:a16="http://schemas.microsoft.com/office/drawing/2014/main" id="{FE3BAB20-1B3D-4A87-B3E4-806E3D69DCA1}"/>
              </a:ext>
            </a:extLst>
          </p:cNvPr>
          <p:cNvSpPr>
            <a:spLocks noGrp="1"/>
          </p:cNvSpPr>
          <p:nvPr>
            <p:ph sz="half" idx="1"/>
          </p:nvPr>
        </p:nvSpPr>
        <p:spPr/>
        <p:txBody>
          <a:bodyPr/>
          <a:lstStyle/>
          <a:p>
            <a:pPr marL="0" indent="0">
              <a:buNone/>
            </a:pPr>
            <a:r>
              <a:rPr lang="zh-TW" altLang="en-US" dirty="0"/>
              <a:t>簡訊驗證</a:t>
            </a:r>
            <a:r>
              <a:rPr lang="en-US" altLang="zh-TW" dirty="0"/>
              <a:t>:</a:t>
            </a:r>
            <a:r>
              <a:rPr lang="zh-TW" altLang="en-US" dirty="0"/>
              <a:t> </a:t>
            </a:r>
            <a:r>
              <a:rPr lang="en-US" altLang="zh-TW" dirty="0"/>
              <a:t>SLO</a:t>
            </a:r>
            <a:r>
              <a:rPr lang="zh-TW" altLang="en-US" dirty="0"/>
              <a:t> </a:t>
            </a:r>
            <a:r>
              <a:rPr lang="en-US" altLang="zh-TW" dirty="0"/>
              <a:t>= </a:t>
            </a:r>
            <a:r>
              <a:rPr lang="en-US" altLang="zh-TW" b="1" dirty="0">
                <a:solidFill>
                  <a:srgbClr val="00B050"/>
                </a:solidFill>
              </a:rPr>
              <a:t>5 sec</a:t>
            </a:r>
          </a:p>
          <a:p>
            <a:pPr marL="0" indent="0">
              <a:buNone/>
            </a:pPr>
            <a:endParaRPr lang="en-US" dirty="0"/>
          </a:p>
          <a:p>
            <a:pPr marL="514350" indent="-514350">
              <a:buAutoNum type="arabicPeriod"/>
            </a:pPr>
            <a:r>
              <a:rPr lang="en-US" dirty="0"/>
              <a:t>Message Queue: </a:t>
            </a:r>
            <a:r>
              <a:rPr lang="en-US" b="1" dirty="0">
                <a:solidFill>
                  <a:srgbClr val="00B050"/>
                </a:solidFill>
              </a:rPr>
              <a:t>1x</a:t>
            </a:r>
          </a:p>
          <a:p>
            <a:pPr marL="514350" indent="-514350">
              <a:buAutoNum type="arabicPeriod"/>
            </a:pPr>
            <a:r>
              <a:rPr lang="zh-TW" altLang="en-US" dirty="0"/>
              <a:t>簡訊商承諾 </a:t>
            </a:r>
            <a:r>
              <a:rPr lang="en-US" altLang="zh-TW" dirty="0"/>
              <a:t>(</a:t>
            </a:r>
            <a:r>
              <a:rPr lang="zh-TW" altLang="en-US" dirty="0"/>
              <a:t>基本費用</a:t>
            </a:r>
            <a:r>
              <a:rPr lang="en-US" altLang="zh-TW" dirty="0"/>
              <a:t>):</a:t>
            </a:r>
            <a:r>
              <a:rPr lang="zh-TW" altLang="en-US" dirty="0"/>
              <a:t> </a:t>
            </a:r>
            <a:r>
              <a:rPr lang="en-US" altLang="zh-TW" b="1" dirty="0">
                <a:solidFill>
                  <a:srgbClr val="00B050"/>
                </a:solidFill>
              </a:rPr>
              <a:t>1x</a:t>
            </a:r>
          </a:p>
          <a:p>
            <a:pPr marL="514350" indent="-514350">
              <a:buAutoNum type="arabicPeriod"/>
            </a:pPr>
            <a:r>
              <a:rPr lang="en-US" dirty="0"/>
              <a:t>Message Worker: </a:t>
            </a:r>
            <a:r>
              <a:rPr lang="en-US" b="1" dirty="0">
                <a:solidFill>
                  <a:srgbClr val="00B050"/>
                </a:solidFill>
              </a:rPr>
              <a:t>1x</a:t>
            </a:r>
            <a:br>
              <a:rPr lang="en-US" dirty="0"/>
            </a:br>
            <a:endParaRPr lang="en-US" dirty="0"/>
          </a:p>
          <a:p>
            <a:pPr marL="514350" indent="-514350">
              <a:buAutoNum type="arabicPeriod"/>
            </a:pPr>
            <a:r>
              <a:rPr lang="zh-TW" altLang="en-US" dirty="0"/>
              <a:t>備援管道費用</a:t>
            </a:r>
            <a:r>
              <a:rPr lang="en-US" altLang="zh-TW" dirty="0"/>
              <a:t>: </a:t>
            </a:r>
            <a:r>
              <a:rPr lang="en-US" altLang="zh-TW" b="1" dirty="0">
                <a:solidFill>
                  <a:srgbClr val="00B050"/>
                </a:solidFill>
              </a:rPr>
              <a:t>1x</a:t>
            </a:r>
          </a:p>
          <a:p>
            <a:pPr marL="514350" indent="-514350">
              <a:buAutoNum type="arabicPeriod"/>
            </a:pPr>
            <a:r>
              <a:rPr lang="en-US" altLang="zh-TW" dirty="0"/>
              <a:t>…</a:t>
            </a:r>
            <a:endParaRPr lang="en-US" dirty="0"/>
          </a:p>
        </p:txBody>
      </p:sp>
      <p:sp>
        <p:nvSpPr>
          <p:cNvPr id="6" name="內容版面配置區 5">
            <a:extLst>
              <a:ext uri="{FF2B5EF4-FFF2-40B4-BE49-F238E27FC236}">
                <a16:creationId xmlns:a16="http://schemas.microsoft.com/office/drawing/2014/main" id="{1621A5E0-EA14-4093-A565-74488CDE6BB3}"/>
              </a:ext>
            </a:extLst>
          </p:cNvPr>
          <p:cNvSpPr>
            <a:spLocks noGrp="1"/>
          </p:cNvSpPr>
          <p:nvPr>
            <p:ph sz="half" idx="2"/>
          </p:nvPr>
        </p:nvSpPr>
        <p:spPr/>
        <p:txBody>
          <a:bodyPr/>
          <a:lstStyle/>
          <a:p>
            <a:pPr marL="0" indent="0">
              <a:buNone/>
            </a:pPr>
            <a:r>
              <a:rPr lang="zh-TW" altLang="en-US" dirty="0"/>
              <a:t>簡訊驗證</a:t>
            </a:r>
            <a:r>
              <a:rPr lang="en-US" altLang="zh-TW" dirty="0"/>
              <a:t>:</a:t>
            </a:r>
            <a:r>
              <a:rPr lang="zh-TW" altLang="en-US" dirty="0"/>
              <a:t> </a:t>
            </a:r>
            <a:r>
              <a:rPr lang="en-US" altLang="zh-TW" dirty="0"/>
              <a:t>SLO</a:t>
            </a:r>
            <a:r>
              <a:rPr lang="zh-TW" altLang="en-US" dirty="0"/>
              <a:t> </a:t>
            </a:r>
            <a:r>
              <a:rPr lang="en-US" altLang="zh-TW" dirty="0"/>
              <a:t>=</a:t>
            </a:r>
            <a:r>
              <a:rPr lang="zh-TW" altLang="en-US" dirty="0"/>
              <a:t> </a:t>
            </a:r>
            <a:r>
              <a:rPr lang="en-US" altLang="zh-TW" b="1" dirty="0">
                <a:solidFill>
                  <a:srgbClr val="FF0000"/>
                </a:solidFill>
              </a:rPr>
              <a:t>1 sec</a:t>
            </a:r>
          </a:p>
          <a:p>
            <a:pPr marL="0" indent="0">
              <a:buNone/>
            </a:pPr>
            <a:endParaRPr lang="en-US" dirty="0"/>
          </a:p>
          <a:p>
            <a:pPr marL="514350" indent="-514350">
              <a:buAutoNum type="arabicPeriod"/>
            </a:pPr>
            <a:r>
              <a:rPr lang="en-US" dirty="0"/>
              <a:t>Message Queue: </a:t>
            </a:r>
            <a:r>
              <a:rPr lang="en-US" b="1" dirty="0">
                <a:solidFill>
                  <a:srgbClr val="FF0000"/>
                </a:solidFill>
              </a:rPr>
              <a:t>3x</a:t>
            </a:r>
          </a:p>
          <a:p>
            <a:pPr marL="514350" indent="-514350">
              <a:buAutoNum type="arabicPeriod"/>
            </a:pPr>
            <a:r>
              <a:rPr lang="zh-TW" altLang="en-US" dirty="0"/>
              <a:t>簡訊商承諾 </a:t>
            </a:r>
            <a:r>
              <a:rPr lang="en-US" altLang="zh-TW" dirty="0"/>
              <a:t>(</a:t>
            </a:r>
            <a:r>
              <a:rPr lang="zh-TW" altLang="en-US" dirty="0"/>
              <a:t>基本費用</a:t>
            </a:r>
            <a:r>
              <a:rPr lang="en-US" altLang="zh-TW" dirty="0"/>
              <a:t>): </a:t>
            </a:r>
            <a:r>
              <a:rPr lang="en-US" altLang="zh-TW" b="1" dirty="0">
                <a:solidFill>
                  <a:srgbClr val="FF0000"/>
                </a:solidFill>
              </a:rPr>
              <a:t>2x</a:t>
            </a:r>
          </a:p>
          <a:p>
            <a:pPr marL="514350" indent="-514350">
              <a:buAutoNum type="arabicPeriod"/>
            </a:pPr>
            <a:r>
              <a:rPr lang="en-US" dirty="0"/>
              <a:t>Message Worker: </a:t>
            </a:r>
            <a:r>
              <a:rPr lang="en-US" b="1" dirty="0">
                <a:solidFill>
                  <a:srgbClr val="FF0000"/>
                </a:solidFill>
              </a:rPr>
              <a:t>5x</a:t>
            </a:r>
            <a:br>
              <a:rPr lang="en-US" dirty="0"/>
            </a:br>
            <a:r>
              <a:rPr lang="en-US" sz="2000" dirty="0"/>
              <a:t>( </a:t>
            </a:r>
            <a:r>
              <a:rPr lang="zh-TW" altLang="en-US" sz="2000" dirty="0"/>
              <a:t>有了 </a:t>
            </a:r>
            <a:r>
              <a:rPr lang="en-US" altLang="zh-TW" sz="2000" dirty="0"/>
              <a:t>Process Pool: </a:t>
            </a:r>
            <a:r>
              <a:rPr lang="en-US" altLang="zh-TW" sz="2000" b="1" dirty="0">
                <a:solidFill>
                  <a:srgbClr val="FF0000"/>
                </a:solidFill>
              </a:rPr>
              <a:t>1.2x</a:t>
            </a:r>
            <a:r>
              <a:rPr lang="en-US" altLang="zh-TW" sz="2000" dirty="0"/>
              <a:t> )</a:t>
            </a:r>
          </a:p>
          <a:p>
            <a:pPr marL="514350" indent="-514350">
              <a:buAutoNum type="arabicPeriod"/>
            </a:pPr>
            <a:r>
              <a:rPr lang="zh-TW" altLang="en-US" dirty="0"/>
              <a:t>備援管道費用</a:t>
            </a:r>
            <a:r>
              <a:rPr lang="en-US" altLang="zh-TW" dirty="0"/>
              <a:t>: </a:t>
            </a:r>
            <a:r>
              <a:rPr lang="en-US" altLang="zh-TW" b="1" dirty="0">
                <a:solidFill>
                  <a:srgbClr val="FF0000"/>
                </a:solidFill>
              </a:rPr>
              <a:t>10x</a:t>
            </a:r>
            <a:endParaRPr lang="en-US" b="1" dirty="0">
              <a:solidFill>
                <a:srgbClr val="FF0000"/>
              </a:solidFill>
            </a:endParaRPr>
          </a:p>
        </p:txBody>
      </p:sp>
    </p:spTree>
    <p:extLst>
      <p:ext uri="{BB962C8B-B14F-4D97-AF65-F5344CB8AC3E}">
        <p14:creationId xmlns:p14="http://schemas.microsoft.com/office/powerpoint/2010/main" val="1210959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16E87497-60B9-4BB1-A94C-B23FE7EC336D}"/>
              </a:ext>
            </a:extLst>
          </p:cNvPr>
          <p:cNvSpPr/>
          <p:nvPr/>
        </p:nvSpPr>
        <p:spPr>
          <a:xfrm rot="16200000">
            <a:off x="2074427" y="3636526"/>
            <a:ext cx="3577826" cy="975361"/>
          </a:xfrm>
          <a:prstGeom prst="rect">
            <a:avLst/>
          </a:prstGeom>
          <a:solidFill>
            <a:schemeClr val="bg1">
              <a:lumMod val="75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矩形 12">
            <a:extLst>
              <a:ext uri="{FF2B5EF4-FFF2-40B4-BE49-F238E27FC236}">
                <a16:creationId xmlns:a16="http://schemas.microsoft.com/office/drawing/2014/main" id="{9C9BDEE6-9300-4A35-AC37-1EA95BE1B93E}"/>
              </a:ext>
            </a:extLst>
          </p:cNvPr>
          <p:cNvSpPr/>
          <p:nvPr/>
        </p:nvSpPr>
        <p:spPr>
          <a:xfrm>
            <a:off x="2796540" y="3428999"/>
            <a:ext cx="6972258" cy="2484105"/>
          </a:xfrm>
          <a:prstGeom prst="rect">
            <a:avLst/>
          </a:prstGeom>
          <a:solidFill>
            <a:schemeClr val="bg1">
              <a:lumMod val="75000"/>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B6F4690A-A75D-4DBB-A313-BDC7560EE292}"/>
              </a:ext>
            </a:extLst>
          </p:cNvPr>
          <p:cNvSpPr>
            <a:spLocks noGrp="1"/>
          </p:cNvSpPr>
          <p:nvPr>
            <p:ph type="title"/>
          </p:nvPr>
        </p:nvSpPr>
        <p:spPr/>
        <p:txBody>
          <a:bodyPr/>
          <a:lstStyle/>
          <a:p>
            <a:r>
              <a:rPr lang="zh-TW" altLang="en-US" dirty="0"/>
              <a:t>了解 </a:t>
            </a:r>
            <a:r>
              <a:rPr lang="en-US" altLang="zh-TW" dirty="0"/>
              <a:t>SLO </a:t>
            </a:r>
            <a:r>
              <a:rPr lang="zh-TW" altLang="en-US" dirty="0"/>
              <a:t>需要的 </a:t>
            </a:r>
            <a:r>
              <a:rPr lang="en-US" altLang="zh-TW" dirty="0"/>
              <a:t>COST </a:t>
            </a:r>
            <a:r>
              <a:rPr lang="zh-TW" altLang="en-US" dirty="0"/>
              <a:t>之後</a:t>
            </a:r>
            <a:r>
              <a:rPr lang="en-US" altLang="zh-TW" dirty="0"/>
              <a:t>…</a:t>
            </a:r>
            <a:endParaRPr lang="en-US" dirty="0"/>
          </a:p>
        </p:txBody>
      </p:sp>
      <p:cxnSp>
        <p:nvCxnSpPr>
          <p:cNvPr id="6" name="直線接點 5">
            <a:extLst>
              <a:ext uri="{FF2B5EF4-FFF2-40B4-BE49-F238E27FC236}">
                <a16:creationId xmlns:a16="http://schemas.microsoft.com/office/drawing/2014/main" id="{048895DC-CE15-4E69-ADC7-66004C3ADA8E}"/>
              </a:ext>
            </a:extLst>
          </p:cNvPr>
          <p:cNvCxnSpPr/>
          <p:nvPr/>
        </p:nvCxnSpPr>
        <p:spPr>
          <a:xfrm>
            <a:off x="2796540" y="1874520"/>
            <a:ext cx="0" cy="4335780"/>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3BF8F1A9-9BC7-435F-AB74-F1CBF7964CD2}"/>
              </a:ext>
            </a:extLst>
          </p:cNvPr>
          <p:cNvCxnSpPr>
            <a:cxnSpLocks/>
          </p:cNvCxnSpPr>
          <p:nvPr/>
        </p:nvCxnSpPr>
        <p:spPr>
          <a:xfrm>
            <a:off x="2720340" y="5913120"/>
            <a:ext cx="7353300"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弧形 8">
            <a:extLst>
              <a:ext uri="{FF2B5EF4-FFF2-40B4-BE49-F238E27FC236}">
                <a16:creationId xmlns:a16="http://schemas.microsoft.com/office/drawing/2014/main" id="{F3C69EF9-0104-4A9E-9770-B1AE314916EA}"/>
              </a:ext>
            </a:extLst>
          </p:cNvPr>
          <p:cNvSpPr/>
          <p:nvPr/>
        </p:nvSpPr>
        <p:spPr>
          <a:xfrm rot="10800000">
            <a:off x="3375659" y="129540"/>
            <a:ext cx="11452857" cy="5333989"/>
          </a:xfrm>
          <a:prstGeom prst="arc">
            <a:avLst>
              <a:gd name="adj1" fmla="val 16302440"/>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文字方塊 10">
            <a:extLst>
              <a:ext uri="{FF2B5EF4-FFF2-40B4-BE49-F238E27FC236}">
                <a16:creationId xmlns:a16="http://schemas.microsoft.com/office/drawing/2014/main" id="{32B76825-F1C1-411B-AAA8-A26C40B72F3D}"/>
              </a:ext>
            </a:extLst>
          </p:cNvPr>
          <p:cNvSpPr txBox="1"/>
          <p:nvPr/>
        </p:nvSpPr>
        <p:spPr>
          <a:xfrm>
            <a:off x="1836277" y="1965958"/>
            <a:ext cx="870751" cy="369332"/>
          </a:xfrm>
          <a:prstGeom prst="rect">
            <a:avLst/>
          </a:prstGeom>
          <a:noFill/>
        </p:spPr>
        <p:txBody>
          <a:bodyPr wrap="none" rtlCol="0">
            <a:spAutoFit/>
          </a:bodyPr>
          <a:lstStyle/>
          <a:p>
            <a:r>
              <a:rPr lang="en-US" altLang="zh-TW" dirty="0"/>
              <a:t>SLI</a:t>
            </a:r>
            <a:r>
              <a:rPr lang="zh-TW" altLang="en-US" dirty="0"/>
              <a:t> </a:t>
            </a:r>
            <a:r>
              <a:rPr lang="en-US" altLang="zh-TW" dirty="0"/>
              <a:t>(</a:t>
            </a:r>
            <a:r>
              <a:rPr lang="zh-TW" altLang="en-US" dirty="0"/>
              <a:t>秒</a:t>
            </a:r>
            <a:r>
              <a:rPr lang="en-US" altLang="zh-TW" dirty="0"/>
              <a:t>)</a:t>
            </a:r>
            <a:endParaRPr lang="en-US" dirty="0"/>
          </a:p>
        </p:txBody>
      </p:sp>
      <p:sp>
        <p:nvSpPr>
          <p:cNvPr id="12" name="文字方塊 11">
            <a:extLst>
              <a:ext uri="{FF2B5EF4-FFF2-40B4-BE49-F238E27FC236}">
                <a16:creationId xmlns:a16="http://schemas.microsoft.com/office/drawing/2014/main" id="{31B54325-1457-4D83-B284-6D31A2632D71}"/>
              </a:ext>
            </a:extLst>
          </p:cNvPr>
          <p:cNvSpPr txBox="1"/>
          <p:nvPr/>
        </p:nvSpPr>
        <p:spPr>
          <a:xfrm>
            <a:off x="9692640" y="5993379"/>
            <a:ext cx="1102738" cy="369332"/>
          </a:xfrm>
          <a:prstGeom prst="rect">
            <a:avLst/>
          </a:prstGeom>
          <a:noFill/>
        </p:spPr>
        <p:txBody>
          <a:bodyPr wrap="none" rtlCol="0">
            <a:spAutoFit/>
          </a:bodyPr>
          <a:lstStyle/>
          <a:p>
            <a:r>
              <a:rPr lang="en-US" altLang="zh-TW" dirty="0"/>
              <a:t>COST</a:t>
            </a:r>
            <a:r>
              <a:rPr lang="zh-TW" altLang="en-US" dirty="0"/>
              <a:t> </a:t>
            </a:r>
            <a:r>
              <a:rPr lang="en-US" altLang="zh-TW" dirty="0"/>
              <a:t>($$)</a:t>
            </a:r>
            <a:endParaRPr lang="en-US" dirty="0"/>
          </a:p>
        </p:txBody>
      </p:sp>
      <p:sp>
        <p:nvSpPr>
          <p:cNvPr id="15" name="文字方塊 14">
            <a:extLst>
              <a:ext uri="{FF2B5EF4-FFF2-40B4-BE49-F238E27FC236}">
                <a16:creationId xmlns:a16="http://schemas.microsoft.com/office/drawing/2014/main" id="{8FE4B3D6-5C05-41B8-B58B-791B877B2CDB}"/>
              </a:ext>
            </a:extLst>
          </p:cNvPr>
          <p:cNvSpPr txBox="1"/>
          <p:nvPr/>
        </p:nvSpPr>
        <p:spPr>
          <a:xfrm>
            <a:off x="4351021" y="2282428"/>
            <a:ext cx="1570302" cy="369332"/>
          </a:xfrm>
          <a:prstGeom prst="rect">
            <a:avLst/>
          </a:prstGeom>
          <a:noFill/>
        </p:spPr>
        <p:txBody>
          <a:bodyPr wrap="none" rtlCol="0">
            <a:spAutoFit/>
          </a:bodyPr>
          <a:lstStyle/>
          <a:p>
            <a:r>
              <a:rPr lang="en-US" dirty="0"/>
              <a:t>Cost </a:t>
            </a:r>
            <a:r>
              <a:rPr lang="zh-TW" altLang="en-US" dirty="0"/>
              <a:t>接受範圍</a:t>
            </a:r>
            <a:endParaRPr lang="en-US" dirty="0"/>
          </a:p>
        </p:txBody>
      </p:sp>
      <p:sp>
        <p:nvSpPr>
          <p:cNvPr id="16" name="文字方塊 15">
            <a:extLst>
              <a:ext uri="{FF2B5EF4-FFF2-40B4-BE49-F238E27FC236}">
                <a16:creationId xmlns:a16="http://schemas.microsoft.com/office/drawing/2014/main" id="{F64C1BB1-D850-4AA2-AE0D-32AB0F260B57}"/>
              </a:ext>
            </a:extLst>
          </p:cNvPr>
          <p:cNvSpPr txBox="1"/>
          <p:nvPr/>
        </p:nvSpPr>
        <p:spPr>
          <a:xfrm>
            <a:off x="8346239" y="3118598"/>
            <a:ext cx="1511696" cy="369332"/>
          </a:xfrm>
          <a:prstGeom prst="rect">
            <a:avLst/>
          </a:prstGeom>
          <a:noFill/>
        </p:spPr>
        <p:txBody>
          <a:bodyPr wrap="none" rtlCol="0">
            <a:spAutoFit/>
          </a:bodyPr>
          <a:lstStyle/>
          <a:p>
            <a:r>
              <a:rPr lang="en-US" altLang="zh-TW" dirty="0"/>
              <a:t>SLO</a:t>
            </a:r>
            <a:r>
              <a:rPr lang="en-US" dirty="0"/>
              <a:t> </a:t>
            </a:r>
            <a:r>
              <a:rPr lang="zh-TW" altLang="en-US" dirty="0"/>
              <a:t>接受範圍</a:t>
            </a:r>
            <a:endParaRPr lang="en-US" dirty="0"/>
          </a:p>
        </p:txBody>
      </p:sp>
      <p:cxnSp>
        <p:nvCxnSpPr>
          <p:cNvPr id="18" name="直線接點 17">
            <a:extLst>
              <a:ext uri="{FF2B5EF4-FFF2-40B4-BE49-F238E27FC236}">
                <a16:creationId xmlns:a16="http://schemas.microsoft.com/office/drawing/2014/main" id="{F063DACC-5236-47F3-ACBB-5D4F1E90C098}"/>
              </a:ext>
            </a:extLst>
          </p:cNvPr>
          <p:cNvCxnSpPr>
            <a:stCxn id="14" idx="3"/>
            <a:endCxn id="14" idx="1"/>
          </p:cNvCxnSpPr>
          <p:nvPr/>
        </p:nvCxnSpPr>
        <p:spPr>
          <a:xfrm>
            <a:off x="3863341" y="2335294"/>
            <a:ext cx="0" cy="3577826"/>
          </a:xfrm>
          <a:prstGeom prst="line">
            <a:avLst/>
          </a:prstGeom>
          <a:ln>
            <a:solidFill>
              <a:srgbClr val="737474"/>
            </a:solidFill>
            <a:prstDash val="lgDash"/>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EB060491-1F9A-427A-95FF-8F435F16C1DB}"/>
              </a:ext>
            </a:extLst>
          </p:cNvPr>
          <p:cNvCxnSpPr>
            <a:cxnSpLocks/>
          </p:cNvCxnSpPr>
          <p:nvPr/>
        </p:nvCxnSpPr>
        <p:spPr>
          <a:xfrm>
            <a:off x="2796540" y="3863340"/>
            <a:ext cx="6972258" cy="0"/>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AC834BD1-0ECB-4C08-B7B0-67FBD8F893FF}"/>
              </a:ext>
            </a:extLst>
          </p:cNvPr>
          <p:cNvSpPr txBox="1"/>
          <p:nvPr/>
        </p:nvSpPr>
        <p:spPr>
          <a:xfrm>
            <a:off x="1208644" y="3688317"/>
            <a:ext cx="1107996" cy="369332"/>
          </a:xfrm>
          <a:prstGeom prst="rect">
            <a:avLst/>
          </a:prstGeom>
          <a:noFill/>
        </p:spPr>
        <p:txBody>
          <a:bodyPr wrap="none" rtlCol="0">
            <a:spAutoFit/>
          </a:bodyPr>
          <a:lstStyle/>
          <a:p>
            <a:r>
              <a:rPr lang="zh-TW" altLang="en-US" dirty="0"/>
              <a:t>監控基準</a:t>
            </a:r>
            <a:endParaRPr lang="en-US" dirty="0"/>
          </a:p>
        </p:txBody>
      </p:sp>
    </p:spTree>
    <p:extLst>
      <p:ext uri="{BB962C8B-B14F-4D97-AF65-F5344CB8AC3E}">
        <p14:creationId xmlns:p14="http://schemas.microsoft.com/office/powerpoint/2010/main" val="1150759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3"/>
          <p:cNvSpPr txBox="1">
            <a:spLocks noGrp="1"/>
          </p:cNvSpPr>
          <p:nvPr>
            <p:ph type="title"/>
          </p:nvPr>
        </p:nvSpPr>
        <p:spPr>
          <a:xfrm>
            <a:off x="831850" y="1709738"/>
            <a:ext cx="10515600" cy="217214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7200"/>
              <a:buFont typeface="Microsoft JhengHei"/>
              <a:buNone/>
            </a:pPr>
            <a:r>
              <a:rPr lang="zh-TW" altLang="en-US" sz="6000" dirty="0"/>
              <a:t>更重要的交易後處理程序</a:t>
            </a:r>
            <a:endParaRPr sz="6000" dirty="0"/>
          </a:p>
        </p:txBody>
      </p:sp>
      <p:sp>
        <p:nvSpPr>
          <p:cNvPr id="569" name="Google Shape;569;p33"/>
          <p:cNvSpPr txBox="1">
            <a:spLocks noGrp="1"/>
          </p:cNvSpPr>
          <p:nvPr>
            <p:ph type="body" idx="1"/>
          </p:nvPr>
        </p:nvSpPr>
        <p:spPr>
          <a:xfrm>
            <a:off x="831850" y="3881887"/>
            <a:ext cx="10515600" cy="22077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000"/>
              <a:buNone/>
            </a:pPr>
            <a:endParaRPr dirty="0"/>
          </a:p>
          <a:p>
            <a:pPr marL="0" lvl="0" indent="0" algn="l" rtl="0">
              <a:lnSpc>
                <a:spcPct val="90000"/>
              </a:lnSpc>
              <a:spcBef>
                <a:spcPts val="0"/>
              </a:spcBef>
              <a:spcAft>
                <a:spcPts val="0"/>
              </a:spcAft>
              <a:buClr>
                <a:schemeClr val="lt1"/>
              </a:buClr>
              <a:buSzPts val="4000"/>
              <a:buNone/>
            </a:pPr>
            <a:r>
              <a:rPr lang="zh-TW" altLang="en-US" dirty="0"/>
              <a:t>比起時效，確保順利完成還更重要的任務</a:t>
            </a:r>
            <a:endParaRPr dirty="0"/>
          </a:p>
        </p:txBody>
      </p:sp>
    </p:spTree>
    <p:extLst>
      <p:ext uri="{BB962C8B-B14F-4D97-AF65-F5344CB8AC3E}">
        <p14:creationId xmlns:p14="http://schemas.microsoft.com/office/powerpoint/2010/main" val="39073427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9"/>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sz="3600" dirty="0"/>
              <a:t>案例2, 交易後任務隨著流量增加，開始出現延遲</a:t>
            </a:r>
            <a:endParaRPr sz="3600" dirty="0"/>
          </a:p>
        </p:txBody>
      </p:sp>
      <p:pic>
        <p:nvPicPr>
          <p:cNvPr id="696" name="Google Shape;696;p39"/>
          <p:cNvPicPr preferRelativeResize="0"/>
          <p:nvPr/>
        </p:nvPicPr>
        <p:blipFill rotWithShape="1">
          <a:blip r:embed="rId3">
            <a:alphaModFix/>
          </a:blip>
          <a:srcRect t="7313" r="9640" b="6649"/>
          <a:stretch/>
        </p:blipFill>
        <p:spPr>
          <a:xfrm>
            <a:off x="591901" y="3985260"/>
            <a:ext cx="6494699" cy="2205168"/>
          </a:xfrm>
          <a:prstGeom prst="rect">
            <a:avLst/>
          </a:prstGeom>
          <a:noFill/>
          <a:ln w="9525" cap="flat" cmpd="sng">
            <a:solidFill>
              <a:srgbClr val="B7B7B7"/>
            </a:solidFill>
            <a:prstDash val="solid"/>
            <a:round/>
            <a:headEnd type="none" w="sm" len="sm"/>
            <a:tailEnd type="none" w="sm" len="sm"/>
          </a:ln>
        </p:spPr>
      </p:pic>
      <p:pic>
        <p:nvPicPr>
          <p:cNvPr id="697" name="Google Shape;697;p39"/>
          <p:cNvPicPr preferRelativeResize="0"/>
          <p:nvPr/>
        </p:nvPicPr>
        <p:blipFill rotWithShape="1">
          <a:blip r:embed="rId4">
            <a:alphaModFix/>
          </a:blip>
          <a:srcRect t="7530" r="7621" b="8137"/>
          <a:stretch/>
        </p:blipFill>
        <p:spPr>
          <a:xfrm>
            <a:off x="591901" y="1754358"/>
            <a:ext cx="6494701" cy="2131802"/>
          </a:xfrm>
          <a:prstGeom prst="rect">
            <a:avLst/>
          </a:prstGeom>
          <a:noFill/>
          <a:ln w="9525" cap="flat" cmpd="sng">
            <a:solidFill>
              <a:srgbClr val="B7B7B7"/>
            </a:solidFill>
            <a:prstDash val="solid"/>
            <a:round/>
            <a:headEnd type="none" w="sm" len="sm"/>
            <a:tailEnd type="none" w="sm" len="sm"/>
          </a:ln>
        </p:spPr>
      </p:pic>
      <p:sp>
        <p:nvSpPr>
          <p:cNvPr id="698" name="Google Shape;698;p39"/>
          <p:cNvSpPr txBox="1"/>
          <p:nvPr/>
        </p:nvSpPr>
        <p:spPr>
          <a:xfrm>
            <a:off x="7004078" y="3526911"/>
            <a:ext cx="19672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dirty="0">
                <a:solidFill>
                  <a:schemeClr val="dk1"/>
                </a:solidFill>
                <a:latin typeface="Arial"/>
                <a:ea typeface="Arial"/>
                <a:cs typeface="Arial"/>
                <a:sym typeface="Arial"/>
              </a:rPr>
              <a:t>Efficiency</a:t>
            </a:r>
            <a:endParaRPr sz="1867" b="0" i="0" u="none" strike="noStrike" cap="none" dirty="0">
              <a:solidFill>
                <a:srgbClr val="000000"/>
              </a:solidFill>
              <a:latin typeface="Arial"/>
              <a:ea typeface="Arial"/>
              <a:cs typeface="Arial"/>
              <a:sym typeface="Arial"/>
            </a:endParaRPr>
          </a:p>
        </p:txBody>
      </p:sp>
      <p:sp>
        <p:nvSpPr>
          <p:cNvPr id="699" name="Google Shape;699;p39"/>
          <p:cNvSpPr txBox="1"/>
          <p:nvPr/>
        </p:nvSpPr>
        <p:spPr>
          <a:xfrm>
            <a:off x="7004078" y="5836581"/>
            <a:ext cx="37196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dirty="0">
                <a:solidFill>
                  <a:srgbClr val="4424B5"/>
                </a:solidFill>
                <a:latin typeface="Arial"/>
                <a:ea typeface="Arial"/>
                <a:cs typeface="Arial"/>
                <a:sym typeface="Arial"/>
              </a:rPr>
              <a:t>Received / Dequeue-Over-SLO</a:t>
            </a:r>
            <a:endParaRPr sz="1867" b="0" i="0" u="none" strike="noStrike" cap="none" dirty="0">
              <a:solidFill>
                <a:srgbClr val="4424B5"/>
              </a:solidFill>
              <a:latin typeface="Arial"/>
              <a:ea typeface="Arial"/>
              <a:cs typeface="Arial"/>
              <a:sym typeface="Arial"/>
            </a:endParaRPr>
          </a:p>
        </p:txBody>
      </p:sp>
      <p:sp>
        <p:nvSpPr>
          <p:cNvPr id="700" name="Google Shape;700;p39"/>
          <p:cNvSpPr/>
          <p:nvPr/>
        </p:nvSpPr>
        <p:spPr>
          <a:xfrm>
            <a:off x="6033000" y="1874520"/>
            <a:ext cx="688400" cy="201164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01" name="Google Shape;701;p39"/>
          <p:cNvSpPr/>
          <p:nvPr/>
        </p:nvSpPr>
        <p:spPr>
          <a:xfrm>
            <a:off x="6033000" y="4069080"/>
            <a:ext cx="688400" cy="2121348"/>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02" name="Google Shape;702;p39"/>
          <p:cNvSpPr txBox="1"/>
          <p:nvPr/>
        </p:nvSpPr>
        <p:spPr>
          <a:xfrm>
            <a:off x="7369278" y="1926253"/>
            <a:ext cx="31832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1. Task 執行的效率不佳</a:t>
            </a:r>
            <a:endParaRPr sz="1867" b="0" i="0" u="none" strike="noStrike" cap="none" dirty="0">
              <a:solidFill>
                <a:srgbClr val="000000"/>
              </a:solidFill>
              <a:latin typeface="Arial"/>
              <a:ea typeface="Arial"/>
              <a:cs typeface="Arial"/>
              <a:sym typeface="Arial"/>
            </a:endParaRPr>
          </a:p>
        </p:txBody>
      </p:sp>
      <p:sp>
        <p:nvSpPr>
          <p:cNvPr id="703" name="Google Shape;703;p39"/>
          <p:cNvSpPr txBox="1"/>
          <p:nvPr/>
        </p:nvSpPr>
        <p:spPr>
          <a:xfrm>
            <a:off x="7369278" y="4016765"/>
            <a:ext cx="35856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2. 導致消化速度低於產生速度，於是 task 開始在 queue 累積, 光是排隊時間就超過額定 SLO</a:t>
            </a:r>
            <a:endParaRPr sz="1867" b="0" i="0" u="none" strike="noStrike" cap="none" dirty="0">
              <a:solidFill>
                <a:srgbClr val="000000"/>
              </a:solidFill>
              <a:latin typeface="Arial"/>
              <a:ea typeface="Arial"/>
              <a:cs typeface="Arial"/>
              <a:sym typeface="Arial"/>
            </a:endParaRPr>
          </a:p>
        </p:txBody>
      </p:sp>
      <p:sp>
        <p:nvSpPr>
          <p:cNvPr id="704" name="Google Shape;704;p39"/>
          <p:cNvSpPr/>
          <p:nvPr/>
        </p:nvSpPr>
        <p:spPr>
          <a:xfrm>
            <a:off x="7369278" y="1799523"/>
            <a:ext cx="3984522" cy="1347537"/>
          </a:xfrm>
          <a:prstGeom prst="rect">
            <a:avLst/>
          </a:prstGeom>
          <a:noFill/>
          <a:ln w="6350" cap="flat" cmpd="sng">
            <a:solidFill>
              <a:srgbClr val="FF0000"/>
            </a:solidFill>
            <a:prstDash val="lgDash"/>
            <a:round/>
            <a:headEnd type="none" w="sm" len="sm"/>
            <a:tailEnd type="none" w="sm" len="sm"/>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400"/>
              <a:buFont typeface="Arial"/>
              <a:buNone/>
            </a:pPr>
            <a:r>
              <a:rPr lang="zh-TW" sz="2400" b="0" i="0" u="none" strike="noStrike" cap="none">
                <a:solidFill>
                  <a:srgbClr val="FF0000"/>
                </a:solidFill>
                <a:latin typeface="Microsoft JhengHei"/>
                <a:ea typeface="Microsoft JhengHei"/>
                <a:cs typeface="Microsoft JhengHei"/>
                <a:sym typeface="Microsoft JhengHei"/>
              </a:rPr>
              <a:t>原因</a:t>
            </a:r>
            <a:endParaRPr sz="2400" b="0" i="0" u="none" strike="noStrike" cap="none">
              <a:solidFill>
                <a:srgbClr val="FF0000"/>
              </a:solidFill>
              <a:latin typeface="Microsoft JhengHei"/>
              <a:ea typeface="Microsoft JhengHei"/>
              <a:cs typeface="Microsoft JhengHei"/>
              <a:sym typeface="Microsoft JhengHei"/>
            </a:endParaRPr>
          </a:p>
        </p:txBody>
      </p:sp>
      <p:sp>
        <p:nvSpPr>
          <p:cNvPr id="705" name="Google Shape;705;p39"/>
          <p:cNvSpPr/>
          <p:nvPr/>
        </p:nvSpPr>
        <p:spPr>
          <a:xfrm>
            <a:off x="7369278" y="4016765"/>
            <a:ext cx="3984522" cy="1550911"/>
          </a:xfrm>
          <a:prstGeom prst="rect">
            <a:avLst/>
          </a:prstGeom>
          <a:noFill/>
          <a:ln w="6350" cap="flat" cmpd="sng">
            <a:solidFill>
              <a:srgbClr val="FF0000"/>
            </a:solidFill>
            <a:prstDash val="lgDash"/>
            <a:round/>
            <a:headEnd type="none" w="sm" len="sm"/>
            <a:tailEnd type="none" w="sm" len="sm"/>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400"/>
              <a:buFont typeface="Arial"/>
              <a:buNone/>
            </a:pPr>
            <a:r>
              <a:rPr lang="zh-TW" sz="2400" b="0" i="0" u="none" strike="noStrike" cap="none">
                <a:solidFill>
                  <a:srgbClr val="FF0000"/>
                </a:solidFill>
                <a:latin typeface="Microsoft JhengHei"/>
                <a:ea typeface="Microsoft JhengHei"/>
                <a:cs typeface="Microsoft JhengHei"/>
                <a:sym typeface="Microsoft JhengHei"/>
              </a:rPr>
              <a:t>現象</a:t>
            </a:r>
            <a:endParaRPr sz="2400" b="0" i="0" u="none" strike="noStrike" cap="none">
              <a:solidFill>
                <a:srgbClr val="FF0000"/>
              </a:solidFill>
              <a:latin typeface="Microsoft JhengHei"/>
              <a:ea typeface="Microsoft JhengHei"/>
              <a:cs typeface="Microsoft JhengHei"/>
              <a:sym typeface="Microsoft JhengHe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0"/>
                                        </p:tgtEl>
                                        <p:attrNameLst>
                                          <p:attrName>style.visibility</p:attrName>
                                        </p:attrNameLst>
                                      </p:cBhvr>
                                      <p:to>
                                        <p:strVal val="visible"/>
                                      </p:to>
                                    </p:set>
                                    <p:animEffect transition="in" filter="fade">
                                      <p:cBhvr>
                                        <p:cTn id="7" dur="1000"/>
                                        <p:tgtEl>
                                          <p:spTgt spid="700"/>
                                        </p:tgtEl>
                                      </p:cBhvr>
                                    </p:animEffect>
                                  </p:childTnLst>
                                </p:cTn>
                              </p:par>
                              <p:par>
                                <p:cTn id="8" presetID="10" presetClass="entr" presetSubtype="0" fill="hold" nodeType="withEffect">
                                  <p:stCondLst>
                                    <p:cond delay="0"/>
                                  </p:stCondLst>
                                  <p:childTnLst>
                                    <p:set>
                                      <p:cBhvr>
                                        <p:cTn id="9" dur="1" fill="hold">
                                          <p:stCondLst>
                                            <p:cond delay="0"/>
                                          </p:stCondLst>
                                        </p:cTn>
                                        <p:tgtEl>
                                          <p:spTgt spid="702"/>
                                        </p:tgtEl>
                                        <p:attrNameLst>
                                          <p:attrName>style.visibility</p:attrName>
                                        </p:attrNameLst>
                                      </p:cBhvr>
                                      <p:to>
                                        <p:strVal val="visible"/>
                                      </p:to>
                                    </p:set>
                                    <p:animEffect transition="in" filter="fade">
                                      <p:cBhvr>
                                        <p:cTn id="10" dur="1000"/>
                                        <p:tgtEl>
                                          <p:spTgt spid="70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4"/>
                                        </p:tgtEl>
                                        <p:attrNameLst>
                                          <p:attrName>style.visibility</p:attrName>
                                        </p:attrNameLst>
                                      </p:cBhvr>
                                      <p:to>
                                        <p:strVal val="visible"/>
                                      </p:to>
                                    </p:set>
                                    <p:animEffect transition="in" filter="fade">
                                      <p:cBhvr>
                                        <p:cTn id="13" dur="500"/>
                                        <p:tgtEl>
                                          <p:spTgt spid="70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01"/>
                                        </p:tgtEl>
                                        <p:attrNameLst>
                                          <p:attrName>style.visibility</p:attrName>
                                        </p:attrNameLst>
                                      </p:cBhvr>
                                      <p:to>
                                        <p:strVal val="visible"/>
                                      </p:to>
                                    </p:set>
                                    <p:animEffect transition="in" filter="fade">
                                      <p:cBhvr>
                                        <p:cTn id="18" dur="1000"/>
                                        <p:tgtEl>
                                          <p:spTgt spid="701"/>
                                        </p:tgtEl>
                                      </p:cBhvr>
                                    </p:animEffect>
                                  </p:childTnLst>
                                </p:cTn>
                              </p:par>
                              <p:par>
                                <p:cTn id="19" presetID="10" presetClass="entr" presetSubtype="0" fill="hold" nodeType="withEffect">
                                  <p:stCondLst>
                                    <p:cond delay="0"/>
                                  </p:stCondLst>
                                  <p:childTnLst>
                                    <p:set>
                                      <p:cBhvr>
                                        <p:cTn id="20" dur="1" fill="hold">
                                          <p:stCondLst>
                                            <p:cond delay="0"/>
                                          </p:stCondLst>
                                        </p:cTn>
                                        <p:tgtEl>
                                          <p:spTgt spid="703"/>
                                        </p:tgtEl>
                                        <p:attrNameLst>
                                          <p:attrName>style.visibility</p:attrName>
                                        </p:attrNameLst>
                                      </p:cBhvr>
                                      <p:to>
                                        <p:strVal val="visible"/>
                                      </p:to>
                                    </p:set>
                                    <p:animEffect transition="in" filter="fade">
                                      <p:cBhvr>
                                        <p:cTn id="21" dur="1000"/>
                                        <p:tgtEl>
                                          <p:spTgt spid="70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05"/>
                                        </p:tgtEl>
                                        <p:attrNameLst>
                                          <p:attrName>style.visibility</p:attrName>
                                        </p:attrNameLst>
                                      </p:cBhvr>
                                      <p:to>
                                        <p:strVal val="visible"/>
                                      </p:to>
                                    </p:set>
                                    <p:animEffect transition="in" filter="fade">
                                      <p:cBhvr>
                                        <p:cTn id="24" dur="500"/>
                                        <p:tgtEl>
                                          <p:spTgt spid="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4" grpId="0" animBg="1"/>
      <p:bldP spid="70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40"/>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a:t>先從數據指標，還原實際的狀況</a:t>
            </a:r>
            <a:endParaRPr/>
          </a:p>
        </p:txBody>
      </p:sp>
      <p:sp>
        <p:nvSpPr>
          <p:cNvPr id="711" name="Google Shape;711;p40"/>
          <p:cNvSpPr/>
          <p:nvPr/>
        </p:nvSpPr>
        <p:spPr>
          <a:xfrm>
            <a:off x="3236767" y="1752500"/>
            <a:ext cx="5159200" cy="3076000"/>
          </a:xfrm>
          <a:prstGeom prst="rect">
            <a:avLst/>
          </a:prstGeom>
          <a:solidFill>
            <a:srgbClr val="FFFFFF"/>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712" name="Google Shape;712;p40"/>
          <p:cNvCxnSpPr/>
          <p:nvPr/>
        </p:nvCxnSpPr>
        <p:spPr>
          <a:xfrm>
            <a:off x="3442400" y="2870167"/>
            <a:ext cx="2995200" cy="0"/>
          </a:xfrm>
          <a:prstGeom prst="straightConnector1">
            <a:avLst/>
          </a:prstGeom>
          <a:noFill/>
          <a:ln w="9525" cap="flat" cmpd="sng">
            <a:solidFill>
              <a:schemeClr val="dk2"/>
            </a:solidFill>
            <a:prstDash val="solid"/>
            <a:round/>
            <a:headEnd type="none" w="sm" len="sm"/>
            <a:tailEnd type="none" w="sm" len="sm"/>
          </a:ln>
        </p:spPr>
      </p:cxnSp>
      <p:cxnSp>
        <p:nvCxnSpPr>
          <p:cNvPr id="713" name="Google Shape;713;p40"/>
          <p:cNvCxnSpPr/>
          <p:nvPr/>
        </p:nvCxnSpPr>
        <p:spPr>
          <a:xfrm>
            <a:off x="3442400" y="4005700"/>
            <a:ext cx="2995200" cy="0"/>
          </a:xfrm>
          <a:prstGeom prst="straightConnector1">
            <a:avLst/>
          </a:prstGeom>
          <a:noFill/>
          <a:ln w="9525" cap="flat" cmpd="sng">
            <a:solidFill>
              <a:schemeClr val="dk2"/>
            </a:solidFill>
            <a:prstDash val="solid"/>
            <a:round/>
            <a:headEnd type="none" w="sm" len="sm"/>
            <a:tailEnd type="none" w="sm" len="sm"/>
          </a:ln>
        </p:spPr>
      </p:cxnSp>
      <p:sp>
        <p:nvSpPr>
          <p:cNvPr id="714" name="Google Shape;714;p40"/>
          <p:cNvSpPr/>
          <p:nvPr/>
        </p:nvSpPr>
        <p:spPr>
          <a:xfrm>
            <a:off x="3335100" y="2941700"/>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15" name="Google Shape;715;p40"/>
          <p:cNvSpPr/>
          <p:nvPr/>
        </p:nvSpPr>
        <p:spPr>
          <a:xfrm>
            <a:off x="49177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16" name="Google Shape;716;p40"/>
          <p:cNvSpPr/>
          <p:nvPr/>
        </p:nvSpPr>
        <p:spPr>
          <a:xfrm>
            <a:off x="5302200" y="2941700"/>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17" name="Google Shape;717;p40"/>
          <p:cNvSpPr/>
          <p:nvPr/>
        </p:nvSpPr>
        <p:spPr>
          <a:xfrm>
            <a:off x="56867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18" name="Google Shape;718;p40"/>
          <p:cNvSpPr/>
          <p:nvPr/>
        </p:nvSpPr>
        <p:spPr>
          <a:xfrm>
            <a:off x="60712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19" name="Google Shape;719;p40"/>
          <p:cNvSpPr/>
          <p:nvPr/>
        </p:nvSpPr>
        <p:spPr>
          <a:xfrm>
            <a:off x="7207500" y="2056500"/>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交易後處理</a:t>
            </a:r>
            <a:endParaRPr sz="1867" b="0" i="0" u="none" strike="noStrike" cap="none">
              <a:solidFill>
                <a:srgbClr val="000000"/>
              </a:solidFill>
              <a:latin typeface="Arial"/>
              <a:ea typeface="Arial"/>
              <a:cs typeface="Arial"/>
              <a:sym typeface="Arial"/>
            </a:endParaRPr>
          </a:p>
        </p:txBody>
      </p:sp>
      <p:cxnSp>
        <p:nvCxnSpPr>
          <p:cNvPr id="720" name="Google Shape;720;p40"/>
          <p:cNvCxnSpPr>
            <a:stCxn id="718" idx="3"/>
            <a:endCxn id="719" idx="1"/>
          </p:cNvCxnSpPr>
          <p:nvPr/>
        </p:nvCxnSpPr>
        <p:spPr>
          <a:xfrm rot="10800000" flipH="1">
            <a:off x="6393200" y="2409600"/>
            <a:ext cx="814200" cy="1023900"/>
          </a:xfrm>
          <a:prstGeom prst="curvedConnector3">
            <a:avLst>
              <a:gd name="adj1" fmla="val 50006"/>
            </a:avLst>
          </a:prstGeom>
          <a:noFill/>
          <a:ln w="9525" cap="flat" cmpd="sng">
            <a:solidFill>
              <a:schemeClr val="dk2"/>
            </a:solidFill>
            <a:prstDash val="solid"/>
            <a:round/>
            <a:headEnd type="none" w="sm" len="sm"/>
            <a:tailEnd type="triangle" w="med" len="med"/>
          </a:ln>
        </p:spPr>
      </p:cxnSp>
      <p:sp>
        <p:nvSpPr>
          <p:cNvPr id="721" name="Google Shape;721;p40"/>
          <p:cNvSpPr/>
          <p:nvPr/>
        </p:nvSpPr>
        <p:spPr>
          <a:xfrm>
            <a:off x="305667" y="1587100"/>
            <a:ext cx="1984800" cy="1283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前台 (消費者)</a:t>
            </a:r>
            <a:endParaRPr sz="1867"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交易</a:t>
            </a:r>
            <a:endParaRPr sz="1867" b="0" i="0" u="none" strike="noStrike" cap="none" dirty="0">
              <a:solidFill>
                <a:srgbClr val="000000"/>
              </a:solidFill>
              <a:latin typeface="Arial"/>
              <a:ea typeface="Arial"/>
              <a:cs typeface="Arial"/>
              <a:sym typeface="Arial"/>
            </a:endParaRPr>
          </a:p>
        </p:txBody>
      </p:sp>
      <p:cxnSp>
        <p:nvCxnSpPr>
          <p:cNvPr id="722" name="Google Shape;722;p40"/>
          <p:cNvCxnSpPr>
            <a:stCxn id="721" idx="3"/>
            <a:endCxn id="711" idx="1"/>
          </p:cNvCxnSpPr>
          <p:nvPr/>
        </p:nvCxnSpPr>
        <p:spPr>
          <a:xfrm>
            <a:off x="2290467" y="2228700"/>
            <a:ext cx="946200" cy="1061700"/>
          </a:xfrm>
          <a:prstGeom prst="curvedConnector3">
            <a:avLst>
              <a:gd name="adj1" fmla="val 50006"/>
            </a:avLst>
          </a:prstGeom>
          <a:noFill/>
          <a:ln w="9525" cap="flat" cmpd="sng">
            <a:solidFill>
              <a:schemeClr val="dk2"/>
            </a:solidFill>
            <a:prstDash val="solid"/>
            <a:round/>
            <a:headEnd type="none" w="sm" len="sm"/>
            <a:tailEnd type="triangle" w="med" len="med"/>
          </a:ln>
        </p:spPr>
      </p:cxnSp>
      <p:sp>
        <p:nvSpPr>
          <p:cNvPr id="723" name="Google Shape;723;p40"/>
          <p:cNvSpPr/>
          <p:nvPr/>
        </p:nvSpPr>
        <p:spPr>
          <a:xfrm>
            <a:off x="4510900" y="2941700"/>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724" name="Google Shape;724;p40"/>
          <p:cNvCxnSpPr/>
          <p:nvPr/>
        </p:nvCxnSpPr>
        <p:spPr>
          <a:xfrm>
            <a:off x="956733" y="5060800"/>
            <a:ext cx="2298000" cy="0"/>
          </a:xfrm>
          <a:prstGeom prst="straightConnector1">
            <a:avLst/>
          </a:prstGeom>
          <a:noFill/>
          <a:ln w="9525" cap="flat" cmpd="sng">
            <a:solidFill>
              <a:srgbClr val="FF0000"/>
            </a:solidFill>
            <a:prstDash val="solid"/>
            <a:round/>
            <a:headEnd type="triangle" w="med" len="med"/>
            <a:tailEnd type="triangle" w="med" len="med"/>
          </a:ln>
        </p:spPr>
      </p:cxnSp>
      <p:cxnSp>
        <p:nvCxnSpPr>
          <p:cNvPr id="725" name="Google Shape;725;p40"/>
          <p:cNvCxnSpPr/>
          <p:nvPr/>
        </p:nvCxnSpPr>
        <p:spPr>
          <a:xfrm>
            <a:off x="3335100" y="5060800"/>
            <a:ext cx="3800000" cy="0"/>
          </a:xfrm>
          <a:prstGeom prst="straightConnector1">
            <a:avLst/>
          </a:prstGeom>
          <a:noFill/>
          <a:ln w="9525" cap="flat" cmpd="sng">
            <a:solidFill>
              <a:srgbClr val="FF0000"/>
            </a:solidFill>
            <a:prstDash val="solid"/>
            <a:round/>
            <a:headEnd type="triangle" w="med" len="med"/>
            <a:tailEnd type="triangle" w="med" len="med"/>
          </a:ln>
        </p:spPr>
      </p:cxnSp>
      <p:cxnSp>
        <p:nvCxnSpPr>
          <p:cNvPr id="726" name="Google Shape;726;p40"/>
          <p:cNvCxnSpPr>
            <a:cxnSpLocks/>
          </p:cNvCxnSpPr>
          <p:nvPr/>
        </p:nvCxnSpPr>
        <p:spPr>
          <a:xfrm>
            <a:off x="7215533" y="5060800"/>
            <a:ext cx="3764701" cy="0"/>
          </a:xfrm>
          <a:prstGeom prst="straightConnector1">
            <a:avLst/>
          </a:prstGeom>
          <a:noFill/>
          <a:ln w="9525" cap="flat" cmpd="sng">
            <a:solidFill>
              <a:schemeClr val="dk2"/>
            </a:solidFill>
            <a:prstDash val="solid"/>
            <a:round/>
            <a:headEnd type="triangle" w="med" len="med"/>
            <a:tailEnd type="triangle" w="med" len="med"/>
          </a:ln>
        </p:spPr>
      </p:cxnSp>
      <p:sp>
        <p:nvSpPr>
          <p:cNvPr id="728" name="Google Shape;728;p40"/>
          <p:cNvSpPr txBox="1"/>
          <p:nvPr/>
        </p:nvSpPr>
        <p:spPr>
          <a:xfrm>
            <a:off x="956733" y="5096567"/>
            <a:ext cx="19224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FF0000"/>
                </a:solidFill>
                <a:latin typeface="Arial"/>
                <a:ea typeface="Arial"/>
                <a:cs typeface="Arial"/>
                <a:sym typeface="Arial"/>
              </a:rPr>
              <a:t>A</a:t>
            </a:r>
            <a:r>
              <a:rPr lang="zh-TW" sz="1600" b="0" i="0" u="none" strike="noStrike" cap="none">
                <a:solidFill>
                  <a:srgbClr val="000000"/>
                </a:solidFill>
                <a:latin typeface="Arial"/>
                <a:ea typeface="Arial"/>
                <a:cs typeface="Arial"/>
                <a:sym typeface="Arial"/>
              </a:rPr>
              <a:t>: 準備時間</a:t>
            </a:r>
            <a:endParaRPr sz="1600" b="0" i="0" u="none" strike="noStrike" cap="none">
              <a:solidFill>
                <a:srgbClr val="000000"/>
              </a:solidFill>
              <a:latin typeface="Arial"/>
              <a:ea typeface="Arial"/>
              <a:cs typeface="Arial"/>
              <a:sym typeface="Arial"/>
            </a:endParaRPr>
          </a:p>
        </p:txBody>
      </p:sp>
      <p:sp>
        <p:nvSpPr>
          <p:cNvPr id="729" name="Google Shape;729;p40"/>
          <p:cNvSpPr txBox="1"/>
          <p:nvPr/>
        </p:nvSpPr>
        <p:spPr>
          <a:xfrm>
            <a:off x="3379800" y="5096567"/>
            <a:ext cx="19224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FF0000"/>
                </a:solidFill>
                <a:latin typeface="Arial"/>
                <a:ea typeface="Arial"/>
                <a:cs typeface="Arial"/>
                <a:sym typeface="Arial"/>
              </a:rPr>
              <a:t>B</a:t>
            </a:r>
            <a:r>
              <a:rPr lang="zh-TW" sz="1600" b="0" i="0" u="none" strike="noStrike" cap="none">
                <a:solidFill>
                  <a:srgbClr val="000000"/>
                </a:solidFill>
                <a:latin typeface="Arial"/>
                <a:ea typeface="Arial"/>
                <a:cs typeface="Arial"/>
                <a:sym typeface="Arial"/>
              </a:rPr>
              <a:t>: 等待時間</a:t>
            </a:r>
            <a:endParaRPr sz="1600" b="0" i="0" u="none" strike="noStrike" cap="none">
              <a:solidFill>
                <a:srgbClr val="000000"/>
              </a:solidFill>
              <a:latin typeface="Arial"/>
              <a:ea typeface="Arial"/>
              <a:cs typeface="Arial"/>
              <a:sym typeface="Arial"/>
            </a:endParaRPr>
          </a:p>
        </p:txBody>
      </p:sp>
      <p:sp>
        <p:nvSpPr>
          <p:cNvPr id="730" name="Google Shape;730;p40"/>
          <p:cNvSpPr txBox="1"/>
          <p:nvPr/>
        </p:nvSpPr>
        <p:spPr>
          <a:xfrm>
            <a:off x="7215533" y="5096567"/>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a:solidFill>
                  <a:srgbClr val="000000"/>
                </a:solidFill>
                <a:latin typeface="Arial"/>
                <a:ea typeface="Arial"/>
                <a:cs typeface="Arial"/>
                <a:sym typeface="Arial"/>
              </a:rPr>
              <a:t>C1</a:t>
            </a:r>
            <a:r>
              <a:rPr lang="zh-TW" sz="1600" b="0" i="0" u="none" strike="noStrike" cap="none">
                <a:solidFill>
                  <a:srgbClr val="000000"/>
                </a:solidFill>
                <a:latin typeface="Arial"/>
                <a:ea typeface="Arial"/>
                <a:cs typeface="Arial"/>
                <a:sym typeface="Arial"/>
              </a:rPr>
              <a:t>: 執行時間(內部)</a:t>
            </a:r>
            <a:endParaRPr sz="1600" b="0" i="0" u="none" strike="noStrike" cap="none">
              <a:solidFill>
                <a:srgbClr val="000000"/>
              </a:solidFill>
              <a:latin typeface="Arial"/>
              <a:ea typeface="Arial"/>
              <a:cs typeface="Arial"/>
              <a:sym typeface="Arial"/>
            </a:endParaRPr>
          </a:p>
        </p:txBody>
      </p:sp>
      <p:sp>
        <p:nvSpPr>
          <p:cNvPr id="732" name="Google Shape;732;p40"/>
          <p:cNvSpPr/>
          <p:nvPr/>
        </p:nvSpPr>
        <p:spPr>
          <a:xfrm rot="-5400000">
            <a:off x="4788100" y="1082321"/>
            <a:ext cx="196800" cy="31028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33" name="Google Shape;733;p40"/>
          <p:cNvSpPr txBox="1"/>
          <p:nvPr/>
        </p:nvSpPr>
        <p:spPr>
          <a:xfrm>
            <a:off x="4369200" y="2137721"/>
            <a:ext cx="198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zh-TW" sz="1600" b="1" i="0" u="none" strike="noStrike" cap="none" dirty="0">
                <a:solidFill>
                  <a:srgbClr val="000000"/>
                </a:solidFill>
                <a:latin typeface="Arial"/>
                <a:ea typeface="Arial"/>
                <a:cs typeface="Arial"/>
                <a:sym typeface="Arial"/>
              </a:rPr>
              <a:t>D</a:t>
            </a:r>
            <a:r>
              <a:rPr lang="zh-TW" sz="1600" b="0" i="0" u="none" strike="noStrike" cap="none" dirty="0">
                <a:solidFill>
                  <a:srgbClr val="000000"/>
                </a:solidFill>
                <a:latin typeface="Arial"/>
                <a:ea typeface="Arial"/>
                <a:cs typeface="Arial"/>
                <a:sym typeface="Arial"/>
              </a:rPr>
              <a:t>: Queue Length</a:t>
            </a:r>
            <a:endParaRPr sz="1600" b="0" i="0" u="none" strike="noStrike" cap="none" dirty="0">
              <a:solidFill>
                <a:srgbClr val="000000"/>
              </a:solidFill>
              <a:latin typeface="Arial"/>
              <a:ea typeface="Arial"/>
              <a:cs typeface="Arial"/>
              <a:sym typeface="Arial"/>
            </a:endParaRPr>
          </a:p>
        </p:txBody>
      </p:sp>
      <p:cxnSp>
        <p:nvCxnSpPr>
          <p:cNvPr id="734" name="Google Shape;734;p40"/>
          <p:cNvCxnSpPr/>
          <p:nvPr/>
        </p:nvCxnSpPr>
        <p:spPr>
          <a:xfrm>
            <a:off x="7163333" y="1279400"/>
            <a:ext cx="0" cy="4572000"/>
          </a:xfrm>
          <a:prstGeom prst="straightConnector1">
            <a:avLst/>
          </a:prstGeom>
          <a:noFill/>
          <a:ln w="9525" cap="flat" cmpd="sng">
            <a:solidFill>
              <a:srgbClr val="FF0000"/>
            </a:solidFill>
            <a:prstDash val="dash"/>
            <a:round/>
            <a:headEnd type="none" w="sm" len="sm"/>
            <a:tailEnd type="none" w="sm" len="sm"/>
          </a:ln>
        </p:spPr>
      </p:cxnSp>
      <p:sp>
        <p:nvSpPr>
          <p:cNvPr id="735" name="Google Shape;735;p40"/>
          <p:cNvSpPr/>
          <p:nvPr/>
        </p:nvSpPr>
        <p:spPr>
          <a:xfrm rot="2700000">
            <a:off x="9928978" y="263336"/>
            <a:ext cx="3503289" cy="436144"/>
          </a:xfrm>
          <a:prstGeom prst="rect">
            <a:avLst/>
          </a:prstGeom>
          <a:solidFill>
            <a:srgbClr val="FF0000"/>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1" i="0" u="none" strike="noStrike" cap="none">
                <a:solidFill>
                  <a:srgbClr val="FFFFFF"/>
                </a:solidFill>
                <a:latin typeface="Arial"/>
                <a:ea typeface="Arial"/>
                <a:cs typeface="Arial"/>
                <a:sym typeface="Arial"/>
              </a:rPr>
              <a:t>RECAP</a:t>
            </a:r>
            <a:endParaRPr sz="1867" b="1" i="0" u="none" strike="noStrike" cap="none">
              <a:solidFill>
                <a:srgbClr val="FFFFFF"/>
              </a:solidFill>
              <a:latin typeface="Arial"/>
              <a:ea typeface="Arial"/>
              <a:cs typeface="Arial"/>
              <a:sym typeface="Arial"/>
            </a:endParaRPr>
          </a:p>
        </p:txBody>
      </p:sp>
      <p:sp>
        <p:nvSpPr>
          <p:cNvPr id="736" name="Google Shape;736;p40"/>
          <p:cNvSpPr txBox="1"/>
          <p:nvPr/>
        </p:nvSpPr>
        <p:spPr>
          <a:xfrm>
            <a:off x="6716900" y="6030133"/>
            <a:ext cx="1984800" cy="6320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瓶頸</a:t>
            </a:r>
            <a:endParaRPr sz="1867" b="0" i="0" u="none" strike="noStrike" cap="none">
              <a:solidFill>
                <a:srgbClr val="000000"/>
              </a:solidFill>
              <a:latin typeface="Arial"/>
              <a:ea typeface="Arial"/>
              <a:cs typeface="Arial"/>
              <a:sym typeface="Arial"/>
            </a:endParaRPr>
          </a:p>
        </p:txBody>
      </p:sp>
      <p:sp>
        <p:nvSpPr>
          <p:cNvPr id="737" name="Google Shape;737;p40"/>
          <p:cNvSpPr txBox="1"/>
          <p:nvPr/>
        </p:nvSpPr>
        <p:spPr>
          <a:xfrm>
            <a:off x="4190933" y="6030133"/>
            <a:ext cx="1984800" cy="6320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緩衝</a:t>
            </a:r>
            <a:endParaRPr sz="1867" b="0" i="0" u="none" strike="noStrike" cap="none">
              <a:solidFill>
                <a:srgbClr val="000000"/>
              </a:solidFill>
              <a:latin typeface="Arial"/>
              <a:ea typeface="Arial"/>
              <a:cs typeface="Arial"/>
              <a:sym typeface="Arial"/>
            </a:endParaRPr>
          </a:p>
        </p:txBody>
      </p:sp>
      <p:sp>
        <p:nvSpPr>
          <p:cNvPr id="738" name="Google Shape;738;p40"/>
          <p:cNvSpPr txBox="1"/>
          <p:nvPr/>
        </p:nvSpPr>
        <p:spPr>
          <a:xfrm>
            <a:off x="305667" y="6030133"/>
            <a:ext cx="1984800" cy="6320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來源</a:t>
            </a:r>
            <a:endParaRPr sz="1867" b="0" i="0" u="none" strike="noStrike" cap="none">
              <a:solidFill>
                <a:srgbClr val="000000"/>
              </a:solidFill>
              <a:latin typeface="Arial"/>
              <a:ea typeface="Arial"/>
              <a:cs typeface="Arial"/>
              <a:sym typeface="Arial"/>
            </a:endParaRPr>
          </a:p>
        </p:txBody>
      </p:sp>
      <p:sp>
        <p:nvSpPr>
          <p:cNvPr id="739" name="Google Shape;739;p40"/>
          <p:cNvSpPr txBox="1"/>
          <p:nvPr/>
        </p:nvSpPr>
        <p:spPr>
          <a:xfrm>
            <a:off x="9942700" y="6030133"/>
            <a:ext cx="1984800" cy="632000"/>
          </a:xfrm>
          <a:prstGeom prst="rect">
            <a:avLst/>
          </a:prstGeom>
          <a:no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產出</a:t>
            </a:r>
            <a:endParaRPr sz="1867" b="0" i="0" u="none" strike="noStrike" cap="none">
              <a:solidFill>
                <a:srgbClr val="000000"/>
              </a:solidFill>
              <a:latin typeface="Arial"/>
              <a:ea typeface="Arial"/>
              <a:cs typeface="Arial"/>
              <a:sym typeface="Arial"/>
            </a:endParaRPr>
          </a:p>
        </p:txBody>
      </p:sp>
      <p:cxnSp>
        <p:nvCxnSpPr>
          <p:cNvPr id="740" name="Google Shape;740;p40"/>
          <p:cNvCxnSpPr>
            <a:stCxn id="738" idx="3"/>
            <a:endCxn id="737" idx="1"/>
          </p:cNvCxnSpPr>
          <p:nvPr/>
        </p:nvCxnSpPr>
        <p:spPr>
          <a:xfrm>
            <a:off x="2290467" y="6346133"/>
            <a:ext cx="1900500" cy="0"/>
          </a:xfrm>
          <a:prstGeom prst="straightConnector1">
            <a:avLst/>
          </a:prstGeom>
          <a:noFill/>
          <a:ln w="9525" cap="flat" cmpd="sng">
            <a:solidFill>
              <a:srgbClr val="D9D9D9"/>
            </a:solidFill>
            <a:prstDash val="solid"/>
            <a:round/>
            <a:headEnd type="none" w="sm" len="sm"/>
            <a:tailEnd type="triangle" w="med" len="med"/>
          </a:ln>
        </p:spPr>
      </p:cxnSp>
      <p:cxnSp>
        <p:nvCxnSpPr>
          <p:cNvPr id="741" name="Google Shape;741;p40"/>
          <p:cNvCxnSpPr>
            <a:stCxn id="737" idx="3"/>
          </p:cNvCxnSpPr>
          <p:nvPr/>
        </p:nvCxnSpPr>
        <p:spPr>
          <a:xfrm>
            <a:off x="6175733" y="6346133"/>
            <a:ext cx="557700" cy="0"/>
          </a:xfrm>
          <a:prstGeom prst="straightConnector1">
            <a:avLst/>
          </a:prstGeom>
          <a:noFill/>
          <a:ln w="9525" cap="flat" cmpd="sng">
            <a:solidFill>
              <a:srgbClr val="D9D9D9"/>
            </a:solidFill>
            <a:prstDash val="solid"/>
            <a:round/>
            <a:headEnd type="none" w="sm" len="sm"/>
            <a:tailEnd type="triangle" w="med" len="med"/>
          </a:ln>
        </p:spPr>
      </p:cxnSp>
      <p:cxnSp>
        <p:nvCxnSpPr>
          <p:cNvPr id="742" name="Google Shape;742;p40"/>
          <p:cNvCxnSpPr>
            <a:stCxn id="736" idx="3"/>
          </p:cNvCxnSpPr>
          <p:nvPr/>
        </p:nvCxnSpPr>
        <p:spPr>
          <a:xfrm>
            <a:off x="8701700" y="6346133"/>
            <a:ext cx="1241100" cy="0"/>
          </a:xfrm>
          <a:prstGeom prst="straightConnector1">
            <a:avLst/>
          </a:prstGeom>
          <a:noFill/>
          <a:ln w="9525" cap="flat" cmpd="sng">
            <a:solidFill>
              <a:srgbClr val="D9D9D9"/>
            </a:solidFill>
            <a:prstDash val="solid"/>
            <a:round/>
            <a:headEnd type="none" w="sm" len="sm"/>
            <a:tailEnd type="triangle" w="med" len="med"/>
          </a:ln>
        </p:spPr>
      </p:cxnSp>
      <p:sp>
        <p:nvSpPr>
          <p:cNvPr id="743" name="Google Shape;743;p40"/>
          <p:cNvSpPr txBox="1"/>
          <p:nvPr/>
        </p:nvSpPr>
        <p:spPr>
          <a:xfrm>
            <a:off x="6914433" y="1292934"/>
            <a:ext cx="1809200" cy="632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觀察到的瓶頸</a:t>
            </a:r>
            <a:endParaRPr sz="1867" b="0" i="0" u="none" strike="noStrike" cap="none" dirty="0">
              <a:solidFill>
                <a:srgbClr val="000000"/>
              </a:solidFill>
              <a:latin typeface="Arial"/>
              <a:ea typeface="Arial"/>
              <a:cs typeface="Arial"/>
              <a:sym typeface="Arial"/>
            </a:endParaRPr>
          </a:p>
        </p:txBody>
      </p:sp>
      <p:sp>
        <p:nvSpPr>
          <p:cNvPr id="744" name="Google Shape;744;p40"/>
          <p:cNvSpPr txBox="1"/>
          <p:nvPr/>
        </p:nvSpPr>
        <p:spPr>
          <a:xfrm>
            <a:off x="9300133" y="1292934"/>
            <a:ext cx="1809200" cy="632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1" i="0" u="none" strike="noStrike" cap="none" dirty="0">
                <a:solidFill>
                  <a:srgbClr val="FF0000"/>
                </a:solidFill>
                <a:latin typeface="Arial"/>
                <a:ea typeface="Arial"/>
                <a:cs typeface="Arial"/>
                <a:sym typeface="Arial"/>
              </a:rPr>
              <a:t>實際的瓶頸</a:t>
            </a:r>
            <a:endParaRPr sz="1867" b="1" i="0" u="none" strike="noStrike" cap="none" dirty="0">
              <a:solidFill>
                <a:srgbClr val="FF0000"/>
              </a:solidFill>
              <a:latin typeface="Arial"/>
              <a:ea typeface="Arial"/>
              <a:cs typeface="Arial"/>
              <a:sym typeface="Arial"/>
            </a:endParaRPr>
          </a:p>
        </p:txBody>
      </p:sp>
      <p:sp>
        <p:nvSpPr>
          <p:cNvPr id="745" name="Google Shape;745;p40"/>
          <p:cNvSpPr/>
          <p:nvPr/>
        </p:nvSpPr>
        <p:spPr>
          <a:xfrm>
            <a:off x="9812633" y="2863367"/>
            <a:ext cx="1716800" cy="14036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Database</a:t>
            </a:r>
            <a:endParaRPr sz="1867" b="0" i="0" u="none" strike="noStrike" cap="none">
              <a:solidFill>
                <a:srgbClr val="000000"/>
              </a:solidFill>
              <a:latin typeface="Arial"/>
              <a:ea typeface="Arial"/>
              <a:cs typeface="Arial"/>
              <a:sym typeface="Arial"/>
            </a:endParaRPr>
          </a:p>
        </p:txBody>
      </p:sp>
      <p:cxnSp>
        <p:nvCxnSpPr>
          <p:cNvPr id="746" name="Google Shape;746;p40"/>
          <p:cNvCxnSpPr/>
          <p:nvPr/>
        </p:nvCxnSpPr>
        <p:spPr>
          <a:xfrm>
            <a:off x="7026600" y="2050367"/>
            <a:ext cx="0" cy="903200"/>
          </a:xfrm>
          <a:prstGeom prst="straightConnector1">
            <a:avLst/>
          </a:prstGeom>
          <a:noFill/>
          <a:ln w="9525" cap="flat" cmpd="sng">
            <a:solidFill>
              <a:srgbClr val="FF0000"/>
            </a:solidFill>
            <a:prstDash val="dash"/>
            <a:round/>
            <a:headEnd type="none" w="sm" len="sm"/>
            <a:tailEnd type="none" w="sm" len="sm"/>
          </a:ln>
        </p:spPr>
      </p:cxnSp>
      <p:sp>
        <p:nvSpPr>
          <p:cNvPr id="747" name="Google Shape;747;p40"/>
          <p:cNvSpPr txBox="1"/>
          <p:nvPr/>
        </p:nvSpPr>
        <p:spPr>
          <a:xfrm>
            <a:off x="5908500" y="1897984"/>
            <a:ext cx="13500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33"/>
              <a:buFont typeface="Arial"/>
              <a:buNone/>
            </a:pPr>
            <a:r>
              <a:rPr lang="zh-TW" sz="1333" b="0" i="0" u="none" strike="noStrike" cap="none">
                <a:solidFill>
                  <a:srgbClr val="000000"/>
                </a:solidFill>
                <a:latin typeface="Arial"/>
                <a:ea typeface="Arial"/>
                <a:cs typeface="Arial"/>
                <a:sym typeface="Arial"/>
              </a:rPr>
              <a:t>Rate Limiter</a:t>
            </a:r>
            <a:endParaRPr sz="1333" b="0" i="0" u="none" strike="noStrike" cap="none">
              <a:solidFill>
                <a:srgbClr val="000000"/>
              </a:solidFill>
              <a:latin typeface="Arial"/>
              <a:ea typeface="Arial"/>
              <a:cs typeface="Arial"/>
              <a:sym typeface="Arial"/>
            </a:endParaRPr>
          </a:p>
        </p:txBody>
      </p:sp>
      <p:cxnSp>
        <p:nvCxnSpPr>
          <p:cNvPr id="748" name="Google Shape;748;p40"/>
          <p:cNvCxnSpPr/>
          <p:nvPr/>
        </p:nvCxnSpPr>
        <p:spPr>
          <a:xfrm>
            <a:off x="9505800" y="1241767"/>
            <a:ext cx="0" cy="4609600"/>
          </a:xfrm>
          <a:prstGeom prst="straightConnector1">
            <a:avLst/>
          </a:prstGeom>
          <a:noFill/>
          <a:ln w="9525" cap="flat" cmpd="sng">
            <a:solidFill>
              <a:srgbClr val="3C78D8"/>
            </a:solidFill>
            <a:prstDash val="dash"/>
            <a:round/>
            <a:headEnd type="none" w="sm" len="sm"/>
            <a:tailEnd type="none" w="sm" len="sm"/>
          </a:ln>
        </p:spPr>
      </p:cxnSp>
      <p:cxnSp>
        <p:nvCxnSpPr>
          <p:cNvPr id="749" name="Google Shape;749;p40"/>
          <p:cNvCxnSpPr>
            <a:stCxn id="719" idx="3"/>
            <a:endCxn id="745" idx="1"/>
          </p:cNvCxnSpPr>
          <p:nvPr/>
        </p:nvCxnSpPr>
        <p:spPr>
          <a:xfrm>
            <a:off x="8807900" y="2409700"/>
            <a:ext cx="1863000" cy="453600"/>
          </a:xfrm>
          <a:prstGeom prst="bentConnector2">
            <a:avLst/>
          </a:prstGeom>
          <a:noFill/>
          <a:ln w="9525" cap="flat" cmpd="sng">
            <a:solidFill>
              <a:schemeClr val="dk2"/>
            </a:solidFill>
            <a:prstDash val="solid"/>
            <a:round/>
            <a:headEnd type="none" w="sm" len="sm"/>
            <a:tailEnd type="none" w="sm" len="sm"/>
          </a:ln>
        </p:spPr>
      </p:cxnSp>
      <p:sp>
        <p:nvSpPr>
          <p:cNvPr id="750" name="Google Shape;750;p40"/>
          <p:cNvSpPr/>
          <p:nvPr/>
        </p:nvSpPr>
        <p:spPr>
          <a:xfrm>
            <a:off x="6799999" y="1356359"/>
            <a:ext cx="4267693" cy="4495007"/>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400"/>
              <a:buFont typeface="Arial"/>
              <a:buNone/>
            </a:pPr>
            <a:r>
              <a:rPr lang="zh-TW" sz="2400" b="0" i="0" u="none" strike="noStrike" cap="none">
                <a:solidFill>
                  <a:srgbClr val="FF0000"/>
                </a:solidFill>
                <a:latin typeface="Microsoft JhengHei"/>
                <a:ea typeface="Microsoft JhengHei"/>
                <a:cs typeface="Microsoft JhengHei"/>
                <a:sym typeface="Microsoft JhengHei"/>
              </a:rPr>
              <a:t>原因</a:t>
            </a:r>
            <a:endParaRPr sz="2400" b="0" i="0" u="none" strike="noStrike" cap="none">
              <a:solidFill>
                <a:srgbClr val="FF0000"/>
              </a:solidFill>
              <a:latin typeface="Microsoft JhengHei"/>
              <a:ea typeface="Microsoft JhengHei"/>
              <a:cs typeface="Microsoft JhengHei"/>
              <a:sym typeface="Microsoft JhengHei"/>
            </a:endParaRPr>
          </a:p>
        </p:txBody>
      </p:sp>
      <p:sp>
        <p:nvSpPr>
          <p:cNvPr id="751" name="Google Shape;751;p40"/>
          <p:cNvSpPr/>
          <p:nvPr/>
        </p:nvSpPr>
        <p:spPr>
          <a:xfrm>
            <a:off x="200532" y="1356360"/>
            <a:ext cx="6408427" cy="4495007"/>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400"/>
              <a:buFont typeface="Arial"/>
              <a:buNone/>
            </a:pPr>
            <a:r>
              <a:rPr lang="zh-TW" sz="2400" b="0" i="0" u="none" strike="noStrike" cap="none">
                <a:solidFill>
                  <a:srgbClr val="FF0000"/>
                </a:solidFill>
                <a:latin typeface="Microsoft JhengHei"/>
                <a:ea typeface="Microsoft JhengHei"/>
                <a:cs typeface="Microsoft JhengHei"/>
                <a:sym typeface="Microsoft JhengHei"/>
              </a:rPr>
              <a:t>現象</a:t>
            </a:r>
            <a:endParaRPr sz="2400" b="0" i="0" u="none" strike="noStrike" cap="none">
              <a:solidFill>
                <a:srgbClr val="FF0000"/>
              </a:solidFill>
              <a:latin typeface="Microsoft JhengHei"/>
              <a:ea typeface="Microsoft JhengHei"/>
              <a:cs typeface="Microsoft JhengHei"/>
              <a:sym typeface="Microsoft JhengHe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1"/>
                                        </p:tgtEl>
                                        <p:attrNameLst>
                                          <p:attrName>style.visibility</p:attrName>
                                        </p:attrNameLst>
                                      </p:cBhvr>
                                      <p:to>
                                        <p:strVal val="visible"/>
                                      </p:to>
                                    </p:set>
                                    <p:animEffect transition="in" filter="fade">
                                      <p:cBhvr>
                                        <p:cTn id="7" dur="500"/>
                                        <p:tgtEl>
                                          <p:spTgt spid="7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50"/>
                                        </p:tgtEl>
                                        <p:attrNameLst>
                                          <p:attrName>style.visibility</p:attrName>
                                        </p:attrNameLst>
                                      </p:cBhvr>
                                      <p:to>
                                        <p:strVal val="visible"/>
                                      </p:to>
                                    </p:set>
                                    <p:animEffect transition="in" filter="fade">
                                      <p:cBhvr>
                                        <p:cTn id="12" dur="500"/>
                                        <p:tgtEl>
                                          <p:spTgt spid="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0" grpId="0" animBg="1"/>
      <p:bldP spid="75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E7AE73-1358-43A9-BEF3-CC10139BAE3C}"/>
              </a:ext>
            </a:extLst>
          </p:cNvPr>
          <p:cNvSpPr>
            <a:spLocks noGrp="1"/>
          </p:cNvSpPr>
          <p:nvPr>
            <p:ph type="title"/>
          </p:nvPr>
        </p:nvSpPr>
        <p:spPr/>
        <p:txBody>
          <a:bodyPr>
            <a:normAutofit/>
          </a:bodyPr>
          <a:lstStyle/>
          <a:p>
            <a:r>
              <a:rPr lang="zh-TW" altLang="en-US" sz="4000" dirty="0"/>
              <a:t>綜觀全局；避免局部優化影響整體產出。</a:t>
            </a:r>
            <a:endParaRPr lang="en-US" sz="4000" dirty="0"/>
          </a:p>
        </p:txBody>
      </p:sp>
      <p:sp>
        <p:nvSpPr>
          <p:cNvPr id="4" name="投影片編號版面配置區 3">
            <a:extLst>
              <a:ext uri="{FF2B5EF4-FFF2-40B4-BE49-F238E27FC236}">
                <a16:creationId xmlns:a16="http://schemas.microsoft.com/office/drawing/2014/main" id="{2A647A75-F060-46D2-841C-ED4DE561729A}"/>
              </a:ext>
            </a:extLst>
          </p:cNvPr>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altLang="zh-TW" smtClean="0"/>
              <a:t>59</a:t>
            </a:fld>
            <a:endParaRPr lang="zh-TW" altLang="en-US"/>
          </a:p>
        </p:txBody>
      </p:sp>
      <p:sp>
        <p:nvSpPr>
          <p:cNvPr id="5" name="Google Shape;711;p40">
            <a:extLst>
              <a:ext uri="{FF2B5EF4-FFF2-40B4-BE49-F238E27FC236}">
                <a16:creationId xmlns:a16="http://schemas.microsoft.com/office/drawing/2014/main" id="{9F8AC6A2-E074-4420-94C6-4F1D90B2F260}"/>
              </a:ext>
            </a:extLst>
          </p:cNvPr>
          <p:cNvSpPr/>
          <p:nvPr/>
        </p:nvSpPr>
        <p:spPr>
          <a:xfrm>
            <a:off x="3236767" y="3261632"/>
            <a:ext cx="5159200" cy="3076000"/>
          </a:xfrm>
          <a:prstGeom prst="rect">
            <a:avLst/>
          </a:prstGeom>
          <a:solidFill>
            <a:srgbClr val="FFFFFF"/>
          </a:solidFill>
          <a:ln w="952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cxnSp>
        <p:nvCxnSpPr>
          <p:cNvPr id="6" name="Google Shape;712;p40">
            <a:extLst>
              <a:ext uri="{FF2B5EF4-FFF2-40B4-BE49-F238E27FC236}">
                <a16:creationId xmlns:a16="http://schemas.microsoft.com/office/drawing/2014/main" id="{7CFF567D-513F-483E-962B-53BDD508135F}"/>
              </a:ext>
            </a:extLst>
          </p:cNvPr>
          <p:cNvCxnSpPr/>
          <p:nvPr/>
        </p:nvCxnSpPr>
        <p:spPr>
          <a:xfrm>
            <a:off x="3442400" y="4379299"/>
            <a:ext cx="2995200" cy="0"/>
          </a:xfrm>
          <a:prstGeom prst="straightConnector1">
            <a:avLst/>
          </a:prstGeom>
          <a:noFill/>
          <a:ln w="9525" cap="flat" cmpd="sng">
            <a:solidFill>
              <a:schemeClr val="dk2"/>
            </a:solidFill>
            <a:prstDash val="solid"/>
            <a:round/>
            <a:headEnd type="none" w="sm" len="sm"/>
            <a:tailEnd type="none" w="sm" len="sm"/>
          </a:ln>
        </p:spPr>
      </p:cxnSp>
      <p:cxnSp>
        <p:nvCxnSpPr>
          <p:cNvPr id="7" name="Google Shape;713;p40">
            <a:extLst>
              <a:ext uri="{FF2B5EF4-FFF2-40B4-BE49-F238E27FC236}">
                <a16:creationId xmlns:a16="http://schemas.microsoft.com/office/drawing/2014/main" id="{7EDB4EC7-1A03-489D-8ACF-216189282B60}"/>
              </a:ext>
            </a:extLst>
          </p:cNvPr>
          <p:cNvCxnSpPr/>
          <p:nvPr/>
        </p:nvCxnSpPr>
        <p:spPr>
          <a:xfrm>
            <a:off x="3442400" y="5514832"/>
            <a:ext cx="2995200" cy="0"/>
          </a:xfrm>
          <a:prstGeom prst="straightConnector1">
            <a:avLst/>
          </a:prstGeom>
          <a:noFill/>
          <a:ln w="9525" cap="flat" cmpd="sng">
            <a:solidFill>
              <a:schemeClr val="dk2"/>
            </a:solidFill>
            <a:prstDash val="solid"/>
            <a:round/>
            <a:headEnd type="none" w="sm" len="sm"/>
            <a:tailEnd type="none" w="sm" len="sm"/>
          </a:ln>
        </p:spPr>
      </p:cxnSp>
      <p:sp>
        <p:nvSpPr>
          <p:cNvPr id="8" name="Google Shape;714;p40">
            <a:extLst>
              <a:ext uri="{FF2B5EF4-FFF2-40B4-BE49-F238E27FC236}">
                <a16:creationId xmlns:a16="http://schemas.microsoft.com/office/drawing/2014/main" id="{6FAEF9EB-CB1B-4332-8CF9-6CF1AEF22921}"/>
              </a:ext>
            </a:extLst>
          </p:cNvPr>
          <p:cNvSpPr/>
          <p:nvPr/>
        </p:nvSpPr>
        <p:spPr>
          <a:xfrm>
            <a:off x="3335100" y="4450832"/>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9" name="Google Shape;715;p40">
            <a:extLst>
              <a:ext uri="{FF2B5EF4-FFF2-40B4-BE49-F238E27FC236}">
                <a16:creationId xmlns:a16="http://schemas.microsoft.com/office/drawing/2014/main" id="{BE587FC0-8C4E-4564-A083-49669D04F680}"/>
              </a:ext>
            </a:extLst>
          </p:cNvPr>
          <p:cNvSpPr/>
          <p:nvPr/>
        </p:nvSpPr>
        <p:spPr>
          <a:xfrm>
            <a:off x="4917700" y="4450832"/>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10" name="Google Shape;716;p40">
            <a:extLst>
              <a:ext uri="{FF2B5EF4-FFF2-40B4-BE49-F238E27FC236}">
                <a16:creationId xmlns:a16="http://schemas.microsoft.com/office/drawing/2014/main" id="{86A79343-3B72-4897-9521-928ABFB45E9F}"/>
              </a:ext>
            </a:extLst>
          </p:cNvPr>
          <p:cNvSpPr/>
          <p:nvPr/>
        </p:nvSpPr>
        <p:spPr>
          <a:xfrm>
            <a:off x="5302200" y="4450832"/>
            <a:ext cx="322000" cy="9836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11" name="Google Shape;717;p40">
            <a:extLst>
              <a:ext uri="{FF2B5EF4-FFF2-40B4-BE49-F238E27FC236}">
                <a16:creationId xmlns:a16="http://schemas.microsoft.com/office/drawing/2014/main" id="{76A71764-7B49-4133-B05F-0DA95196D377}"/>
              </a:ext>
            </a:extLst>
          </p:cNvPr>
          <p:cNvSpPr/>
          <p:nvPr/>
        </p:nvSpPr>
        <p:spPr>
          <a:xfrm>
            <a:off x="5686700" y="4450832"/>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12" name="Google Shape;718;p40">
            <a:extLst>
              <a:ext uri="{FF2B5EF4-FFF2-40B4-BE49-F238E27FC236}">
                <a16:creationId xmlns:a16="http://schemas.microsoft.com/office/drawing/2014/main" id="{A7E11A6C-CB1E-421C-B9E4-8E2B9DD8D21F}"/>
              </a:ext>
            </a:extLst>
          </p:cNvPr>
          <p:cNvSpPr/>
          <p:nvPr/>
        </p:nvSpPr>
        <p:spPr>
          <a:xfrm>
            <a:off x="6071200" y="4450832"/>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13" name="Google Shape;719;p40">
            <a:extLst>
              <a:ext uri="{FF2B5EF4-FFF2-40B4-BE49-F238E27FC236}">
                <a16:creationId xmlns:a16="http://schemas.microsoft.com/office/drawing/2014/main" id="{726E059E-CD3F-4BFC-97D0-E8F00A3112E4}"/>
              </a:ext>
            </a:extLst>
          </p:cNvPr>
          <p:cNvSpPr/>
          <p:nvPr/>
        </p:nvSpPr>
        <p:spPr>
          <a:xfrm>
            <a:off x="7207500" y="3565632"/>
            <a:ext cx="1600400" cy="70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交易後處理</a:t>
            </a:r>
            <a:endParaRPr sz="1867" b="0" i="0" u="none" strike="noStrike" cap="none">
              <a:solidFill>
                <a:srgbClr val="000000"/>
              </a:solidFill>
              <a:latin typeface="Arial"/>
              <a:ea typeface="Arial"/>
              <a:cs typeface="Arial"/>
              <a:sym typeface="Arial"/>
            </a:endParaRPr>
          </a:p>
        </p:txBody>
      </p:sp>
      <p:cxnSp>
        <p:nvCxnSpPr>
          <p:cNvPr id="14" name="Google Shape;720;p40">
            <a:extLst>
              <a:ext uri="{FF2B5EF4-FFF2-40B4-BE49-F238E27FC236}">
                <a16:creationId xmlns:a16="http://schemas.microsoft.com/office/drawing/2014/main" id="{651C6F45-F748-438A-816F-8C81853573BB}"/>
              </a:ext>
            </a:extLst>
          </p:cNvPr>
          <p:cNvCxnSpPr>
            <a:stCxn id="12" idx="3"/>
            <a:endCxn id="13" idx="1"/>
          </p:cNvCxnSpPr>
          <p:nvPr/>
        </p:nvCxnSpPr>
        <p:spPr>
          <a:xfrm rot="10800000" flipH="1">
            <a:off x="6393200" y="3918732"/>
            <a:ext cx="814200" cy="1023900"/>
          </a:xfrm>
          <a:prstGeom prst="curvedConnector3">
            <a:avLst>
              <a:gd name="adj1" fmla="val 50006"/>
            </a:avLst>
          </a:prstGeom>
          <a:noFill/>
          <a:ln w="9525" cap="flat" cmpd="sng">
            <a:solidFill>
              <a:schemeClr val="dk2"/>
            </a:solidFill>
            <a:prstDash val="solid"/>
            <a:round/>
            <a:headEnd type="none" w="sm" len="sm"/>
            <a:tailEnd type="triangle" w="med" len="med"/>
          </a:ln>
        </p:spPr>
      </p:cxnSp>
      <p:sp>
        <p:nvSpPr>
          <p:cNvPr id="15" name="Google Shape;721;p40">
            <a:extLst>
              <a:ext uri="{FF2B5EF4-FFF2-40B4-BE49-F238E27FC236}">
                <a16:creationId xmlns:a16="http://schemas.microsoft.com/office/drawing/2014/main" id="{A8D5EDF8-6676-4302-AFC8-C65C4338D393}"/>
              </a:ext>
            </a:extLst>
          </p:cNvPr>
          <p:cNvSpPr/>
          <p:nvPr/>
        </p:nvSpPr>
        <p:spPr>
          <a:xfrm>
            <a:off x="308734" y="3261632"/>
            <a:ext cx="1984800" cy="1283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前台 (消費者)</a:t>
            </a:r>
            <a:endParaRPr sz="1867"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交易</a:t>
            </a:r>
            <a:endParaRPr sz="1867" b="0" i="0" u="none" strike="noStrike" cap="none" dirty="0">
              <a:solidFill>
                <a:srgbClr val="000000"/>
              </a:solidFill>
              <a:latin typeface="Arial"/>
              <a:ea typeface="Arial"/>
              <a:cs typeface="Arial"/>
              <a:sym typeface="Arial"/>
            </a:endParaRPr>
          </a:p>
        </p:txBody>
      </p:sp>
      <p:cxnSp>
        <p:nvCxnSpPr>
          <p:cNvPr id="16" name="Google Shape;722;p40">
            <a:extLst>
              <a:ext uri="{FF2B5EF4-FFF2-40B4-BE49-F238E27FC236}">
                <a16:creationId xmlns:a16="http://schemas.microsoft.com/office/drawing/2014/main" id="{492635AD-99A6-43CD-ADDF-E82BA3F0D505}"/>
              </a:ext>
            </a:extLst>
          </p:cNvPr>
          <p:cNvCxnSpPr>
            <a:stCxn id="15" idx="3"/>
            <a:endCxn id="5" idx="1"/>
          </p:cNvCxnSpPr>
          <p:nvPr/>
        </p:nvCxnSpPr>
        <p:spPr>
          <a:xfrm>
            <a:off x="2293534" y="3903232"/>
            <a:ext cx="943233" cy="896400"/>
          </a:xfrm>
          <a:prstGeom prst="curvedConnector3">
            <a:avLst>
              <a:gd name="adj1" fmla="val 50000"/>
            </a:avLst>
          </a:prstGeom>
          <a:noFill/>
          <a:ln w="9525" cap="flat" cmpd="sng">
            <a:solidFill>
              <a:schemeClr val="dk2"/>
            </a:solidFill>
            <a:prstDash val="solid"/>
            <a:round/>
            <a:headEnd type="none" w="sm" len="sm"/>
            <a:tailEnd type="triangle" w="med" len="med"/>
          </a:ln>
        </p:spPr>
      </p:cxnSp>
      <p:sp>
        <p:nvSpPr>
          <p:cNvPr id="17" name="Google Shape;723;p40">
            <a:extLst>
              <a:ext uri="{FF2B5EF4-FFF2-40B4-BE49-F238E27FC236}">
                <a16:creationId xmlns:a16="http://schemas.microsoft.com/office/drawing/2014/main" id="{BC6DBB26-9813-4207-A839-249DD0C115BA}"/>
              </a:ext>
            </a:extLst>
          </p:cNvPr>
          <p:cNvSpPr/>
          <p:nvPr/>
        </p:nvSpPr>
        <p:spPr>
          <a:xfrm>
            <a:off x="4510900" y="4450832"/>
            <a:ext cx="322000" cy="9836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18" name="Google Shape;745;p40">
            <a:extLst>
              <a:ext uri="{FF2B5EF4-FFF2-40B4-BE49-F238E27FC236}">
                <a16:creationId xmlns:a16="http://schemas.microsoft.com/office/drawing/2014/main" id="{D8376A6D-0905-4C5A-86A7-C1D83892794E}"/>
              </a:ext>
            </a:extLst>
          </p:cNvPr>
          <p:cNvSpPr/>
          <p:nvPr/>
        </p:nvSpPr>
        <p:spPr>
          <a:xfrm>
            <a:off x="9812633" y="4372499"/>
            <a:ext cx="1716800" cy="14036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Database</a:t>
            </a:r>
            <a:endParaRPr sz="1867" b="0" i="0" u="none" strike="noStrike" cap="none">
              <a:solidFill>
                <a:srgbClr val="000000"/>
              </a:solidFill>
              <a:latin typeface="Arial"/>
              <a:ea typeface="Arial"/>
              <a:cs typeface="Arial"/>
              <a:sym typeface="Arial"/>
            </a:endParaRPr>
          </a:p>
        </p:txBody>
      </p:sp>
      <p:cxnSp>
        <p:nvCxnSpPr>
          <p:cNvPr id="19" name="Google Shape;746;p40">
            <a:extLst>
              <a:ext uri="{FF2B5EF4-FFF2-40B4-BE49-F238E27FC236}">
                <a16:creationId xmlns:a16="http://schemas.microsoft.com/office/drawing/2014/main" id="{11B258AA-3AE3-4D80-A329-6EDA970BE844}"/>
              </a:ext>
            </a:extLst>
          </p:cNvPr>
          <p:cNvCxnSpPr/>
          <p:nvPr/>
        </p:nvCxnSpPr>
        <p:spPr>
          <a:xfrm>
            <a:off x="7026600" y="3559499"/>
            <a:ext cx="0" cy="903200"/>
          </a:xfrm>
          <a:prstGeom prst="straightConnector1">
            <a:avLst/>
          </a:prstGeom>
          <a:noFill/>
          <a:ln w="9525" cap="flat" cmpd="sng">
            <a:solidFill>
              <a:srgbClr val="FF0000"/>
            </a:solidFill>
            <a:prstDash val="dash"/>
            <a:round/>
            <a:headEnd type="none" w="sm" len="sm"/>
            <a:tailEnd type="none" w="sm" len="sm"/>
          </a:ln>
        </p:spPr>
      </p:cxnSp>
      <p:sp>
        <p:nvSpPr>
          <p:cNvPr id="20" name="Google Shape;747;p40">
            <a:extLst>
              <a:ext uri="{FF2B5EF4-FFF2-40B4-BE49-F238E27FC236}">
                <a16:creationId xmlns:a16="http://schemas.microsoft.com/office/drawing/2014/main" id="{5A3F72AA-3E6E-4EF7-9B7A-7FD8B49B8D1B}"/>
              </a:ext>
            </a:extLst>
          </p:cNvPr>
          <p:cNvSpPr txBox="1"/>
          <p:nvPr/>
        </p:nvSpPr>
        <p:spPr>
          <a:xfrm>
            <a:off x="5908500" y="3407116"/>
            <a:ext cx="13500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33"/>
              <a:buFont typeface="Arial"/>
              <a:buNone/>
            </a:pPr>
            <a:r>
              <a:rPr lang="zh-TW" sz="1333" b="1" i="0" u="none" strike="noStrike" cap="none" dirty="0">
                <a:solidFill>
                  <a:srgbClr val="FF0000"/>
                </a:solidFill>
                <a:latin typeface="Arial"/>
                <a:ea typeface="Arial"/>
                <a:cs typeface="Arial"/>
                <a:sym typeface="Arial"/>
              </a:rPr>
              <a:t>Rate Limiter</a:t>
            </a:r>
            <a:endParaRPr sz="1333" b="1" i="0" u="none" strike="noStrike" cap="none" dirty="0">
              <a:solidFill>
                <a:srgbClr val="FF0000"/>
              </a:solidFill>
              <a:latin typeface="Arial"/>
              <a:ea typeface="Arial"/>
              <a:cs typeface="Arial"/>
              <a:sym typeface="Arial"/>
            </a:endParaRPr>
          </a:p>
        </p:txBody>
      </p:sp>
      <p:cxnSp>
        <p:nvCxnSpPr>
          <p:cNvPr id="21" name="Google Shape;749;p40">
            <a:extLst>
              <a:ext uri="{FF2B5EF4-FFF2-40B4-BE49-F238E27FC236}">
                <a16:creationId xmlns:a16="http://schemas.microsoft.com/office/drawing/2014/main" id="{143E5DC6-62C6-491A-9459-F184963676F3}"/>
              </a:ext>
            </a:extLst>
          </p:cNvPr>
          <p:cNvCxnSpPr>
            <a:stCxn id="13" idx="3"/>
            <a:endCxn id="18" idx="1"/>
          </p:cNvCxnSpPr>
          <p:nvPr/>
        </p:nvCxnSpPr>
        <p:spPr>
          <a:xfrm>
            <a:off x="8807900" y="3918832"/>
            <a:ext cx="1863000" cy="453600"/>
          </a:xfrm>
          <a:prstGeom prst="bentConnector2">
            <a:avLst/>
          </a:prstGeom>
          <a:noFill/>
          <a:ln w="9525" cap="flat" cmpd="sng">
            <a:solidFill>
              <a:schemeClr val="dk2"/>
            </a:solidFill>
            <a:prstDash val="solid"/>
            <a:round/>
            <a:headEnd type="none" w="med" len="med"/>
            <a:tailEnd type="triangle" w="med" len="med"/>
          </a:ln>
        </p:spPr>
      </p:cxnSp>
      <p:cxnSp>
        <p:nvCxnSpPr>
          <p:cNvPr id="26" name="接點: 肘形 25">
            <a:extLst>
              <a:ext uri="{FF2B5EF4-FFF2-40B4-BE49-F238E27FC236}">
                <a16:creationId xmlns:a16="http://schemas.microsoft.com/office/drawing/2014/main" id="{8389E820-186A-4C65-A11E-A2B488697AFF}"/>
              </a:ext>
            </a:extLst>
          </p:cNvPr>
          <p:cNvCxnSpPr>
            <a:cxnSpLocks/>
            <a:stCxn id="15" idx="0"/>
            <a:endCxn id="18" idx="1"/>
          </p:cNvCxnSpPr>
          <p:nvPr/>
        </p:nvCxnSpPr>
        <p:spPr>
          <a:xfrm rot="16200000" flipH="1">
            <a:off x="5430649" y="-867884"/>
            <a:ext cx="1110867" cy="9369899"/>
          </a:xfrm>
          <a:prstGeom prst="bentConnector3">
            <a:avLst>
              <a:gd name="adj1" fmla="val -11226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Google Shape;750;p40">
            <a:extLst>
              <a:ext uri="{FF2B5EF4-FFF2-40B4-BE49-F238E27FC236}">
                <a16:creationId xmlns:a16="http://schemas.microsoft.com/office/drawing/2014/main" id="{A5C12684-70D6-4553-A285-507BD1649973}"/>
              </a:ext>
            </a:extLst>
          </p:cNvPr>
          <p:cNvSpPr/>
          <p:nvPr/>
        </p:nvSpPr>
        <p:spPr>
          <a:xfrm>
            <a:off x="9514067" y="1391416"/>
            <a:ext cx="2275066" cy="4946215"/>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400"/>
              <a:buFont typeface="Arial"/>
              <a:buNone/>
            </a:pPr>
            <a:r>
              <a:rPr lang="zh-TW" altLang="en-US" sz="1800" b="1" i="0" u="none" strike="noStrike" cap="none" dirty="0">
                <a:solidFill>
                  <a:srgbClr val="FF0000"/>
                </a:solidFill>
                <a:latin typeface="Microsoft JhengHei"/>
                <a:ea typeface="Microsoft JhengHei"/>
                <a:cs typeface="Microsoft JhengHei"/>
                <a:sym typeface="Microsoft JhengHei"/>
              </a:rPr>
              <a:t>有限的共用資源</a:t>
            </a:r>
            <a:endParaRPr sz="1800" b="1" i="0" u="none" strike="noStrike" cap="none" dirty="0">
              <a:solidFill>
                <a:srgbClr val="FF0000"/>
              </a:solidFill>
              <a:latin typeface="Microsoft JhengHei"/>
              <a:ea typeface="Microsoft JhengHei"/>
              <a:cs typeface="Microsoft JhengHei"/>
              <a:sym typeface="Microsoft JhengHei"/>
            </a:endParaRPr>
          </a:p>
        </p:txBody>
      </p:sp>
      <p:sp>
        <p:nvSpPr>
          <p:cNvPr id="28" name="Google Shape;750;p40">
            <a:extLst>
              <a:ext uri="{FF2B5EF4-FFF2-40B4-BE49-F238E27FC236}">
                <a16:creationId xmlns:a16="http://schemas.microsoft.com/office/drawing/2014/main" id="{FCAD7FD5-0412-4177-9E03-DF453C637680}"/>
              </a:ext>
            </a:extLst>
          </p:cNvPr>
          <p:cNvSpPr/>
          <p:nvPr/>
        </p:nvSpPr>
        <p:spPr>
          <a:xfrm>
            <a:off x="3236767" y="3261631"/>
            <a:ext cx="6138384" cy="307600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400"/>
              <a:buFont typeface="Arial"/>
              <a:buNone/>
            </a:pPr>
            <a:r>
              <a:rPr lang="zh-TW" altLang="en-US" sz="1800" b="1" i="0" u="none" strike="noStrike" cap="none" dirty="0">
                <a:solidFill>
                  <a:srgbClr val="FF0000"/>
                </a:solidFill>
                <a:latin typeface="Microsoft JhengHei"/>
                <a:ea typeface="Microsoft JhengHei"/>
                <a:cs typeface="Microsoft JhengHei"/>
                <a:sym typeface="Microsoft JhengHei"/>
              </a:rPr>
              <a:t>非同步處理，不影響使用者體驗；可以降低對 </a:t>
            </a:r>
            <a:r>
              <a:rPr lang="en-US" altLang="zh-TW" sz="1800" b="1" i="0" u="none" strike="noStrike" cap="none" dirty="0">
                <a:solidFill>
                  <a:srgbClr val="FF0000"/>
                </a:solidFill>
                <a:latin typeface="Microsoft JhengHei"/>
                <a:ea typeface="Microsoft JhengHei"/>
                <a:cs typeface="Microsoft JhengHei"/>
                <a:sym typeface="Microsoft JhengHei"/>
              </a:rPr>
              <a:t>SLO </a:t>
            </a:r>
            <a:r>
              <a:rPr lang="zh-TW" altLang="en-US" sz="1800" b="1" i="0" u="none" strike="noStrike" cap="none" dirty="0">
                <a:solidFill>
                  <a:srgbClr val="FF0000"/>
                </a:solidFill>
                <a:latin typeface="Microsoft JhengHei"/>
                <a:ea typeface="Microsoft JhengHei"/>
                <a:cs typeface="Microsoft JhengHei"/>
                <a:sym typeface="Microsoft JhengHei"/>
              </a:rPr>
              <a:t>的要求</a:t>
            </a:r>
            <a:endParaRPr lang="en-US" altLang="zh-TW" sz="1800" b="1" i="0" u="none" strike="noStrike" cap="none" dirty="0">
              <a:solidFill>
                <a:srgbClr val="FF0000"/>
              </a:solidFill>
              <a:latin typeface="Microsoft JhengHei"/>
              <a:ea typeface="Microsoft JhengHei"/>
              <a:cs typeface="Microsoft JhengHei"/>
              <a:sym typeface="Microsoft JhengHei"/>
            </a:endParaRPr>
          </a:p>
          <a:p>
            <a:pPr marL="0" marR="0" lvl="0" indent="0" algn="r" rtl="0">
              <a:lnSpc>
                <a:spcPct val="100000"/>
              </a:lnSpc>
              <a:spcBef>
                <a:spcPts val="0"/>
              </a:spcBef>
              <a:spcAft>
                <a:spcPts val="0"/>
              </a:spcAft>
              <a:buClr>
                <a:srgbClr val="000000"/>
              </a:buClr>
              <a:buSzPts val="2400"/>
              <a:buFont typeface="Arial"/>
              <a:buNone/>
            </a:pPr>
            <a:r>
              <a:rPr lang="zh-TW" altLang="en-US" sz="1800" b="1" dirty="0">
                <a:solidFill>
                  <a:srgbClr val="FF0000"/>
                </a:solidFill>
                <a:latin typeface="Microsoft JhengHei"/>
                <a:ea typeface="Microsoft JhengHei"/>
                <a:cs typeface="Microsoft JhengHei"/>
                <a:sym typeface="Microsoft JhengHei"/>
              </a:rPr>
              <a:t>控制瓶頸的速度，將有限資源保留給更重要的服務</a:t>
            </a:r>
            <a:endParaRPr sz="1800" b="1" i="0" u="none" strike="noStrike" cap="none" dirty="0">
              <a:solidFill>
                <a:srgbClr val="FF0000"/>
              </a:solidFill>
              <a:latin typeface="Microsoft JhengHei"/>
              <a:ea typeface="Microsoft JhengHei"/>
              <a:cs typeface="Microsoft JhengHei"/>
              <a:sym typeface="Microsoft JhengHei"/>
            </a:endParaRPr>
          </a:p>
        </p:txBody>
      </p:sp>
      <p:sp>
        <p:nvSpPr>
          <p:cNvPr id="29" name="Google Shape;750;p40">
            <a:extLst>
              <a:ext uri="{FF2B5EF4-FFF2-40B4-BE49-F238E27FC236}">
                <a16:creationId xmlns:a16="http://schemas.microsoft.com/office/drawing/2014/main" id="{0D0ED106-14D2-4455-B8D1-9E2C316885BC}"/>
              </a:ext>
            </a:extLst>
          </p:cNvPr>
          <p:cNvSpPr/>
          <p:nvPr/>
        </p:nvSpPr>
        <p:spPr>
          <a:xfrm>
            <a:off x="3236767" y="1391416"/>
            <a:ext cx="6138384" cy="1646265"/>
          </a:xfrm>
          <a:prstGeom prst="rect">
            <a:avLst/>
          </a:prstGeom>
          <a:solidFill>
            <a:schemeClr val="accent6">
              <a:lumMod val="20000"/>
              <a:lumOff val="80000"/>
            </a:schemeClr>
          </a:solidFill>
          <a:ln w="25400" cap="flat" cmpd="sng">
            <a:solidFill>
              <a:srgbClr val="FF0000"/>
            </a:solidFill>
            <a:prstDash val="solid"/>
            <a:round/>
            <a:headEnd type="none" w="sm" len="sm"/>
            <a:tailEnd type="none" w="sm" len="sm"/>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400"/>
              <a:buFont typeface="Arial"/>
              <a:buNone/>
            </a:pPr>
            <a:r>
              <a:rPr lang="zh-TW" altLang="en-US" sz="1800" b="1" i="0" u="none" strike="noStrike" cap="none" dirty="0">
                <a:solidFill>
                  <a:srgbClr val="FF0000"/>
                </a:solidFill>
                <a:latin typeface="Microsoft JhengHei"/>
                <a:ea typeface="Microsoft JhengHei"/>
                <a:cs typeface="Microsoft JhengHei"/>
                <a:sym typeface="Microsoft JhengHei"/>
              </a:rPr>
              <a:t>會影響使用者體驗，或是阻礙交易成立，</a:t>
            </a:r>
            <a:br>
              <a:rPr lang="en-US" altLang="zh-TW" sz="1800" b="1" i="0" u="none" strike="noStrike" cap="none" dirty="0">
                <a:solidFill>
                  <a:srgbClr val="FF0000"/>
                </a:solidFill>
                <a:latin typeface="Microsoft JhengHei"/>
                <a:ea typeface="Microsoft JhengHei"/>
                <a:cs typeface="Microsoft JhengHei"/>
                <a:sym typeface="Microsoft JhengHei"/>
              </a:rPr>
            </a:br>
            <a:r>
              <a:rPr lang="zh-TW" altLang="en-US" sz="1800" b="1" i="0" u="none" strike="noStrike" cap="none" dirty="0">
                <a:solidFill>
                  <a:srgbClr val="FF0000"/>
                </a:solidFill>
                <a:latin typeface="Microsoft JhengHei"/>
                <a:ea typeface="Microsoft JhengHei"/>
                <a:cs typeface="Microsoft JhengHei"/>
                <a:sym typeface="Microsoft JhengHei"/>
              </a:rPr>
              <a:t>需要快速的回應</a:t>
            </a:r>
            <a:r>
              <a:rPr lang="zh-TW" altLang="en-US" b="1" dirty="0">
                <a:solidFill>
                  <a:srgbClr val="FF0000"/>
                </a:solidFill>
                <a:latin typeface="Microsoft JhengHei"/>
                <a:ea typeface="Microsoft JhengHei"/>
                <a:cs typeface="Microsoft JhengHei"/>
                <a:sym typeface="Microsoft JhengHei"/>
              </a:rPr>
              <a:t>的更重要任務</a:t>
            </a:r>
            <a:r>
              <a:rPr lang="zh-TW" altLang="en-US" sz="1800" b="1" i="0" u="none" strike="noStrike" cap="none" dirty="0">
                <a:solidFill>
                  <a:srgbClr val="FF0000"/>
                </a:solidFill>
                <a:latin typeface="Microsoft JhengHei"/>
                <a:ea typeface="Microsoft JhengHei"/>
                <a:cs typeface="Microsoft JhengHei"/>
                <a:sym typeface="Microsoft JhengHei"/>
              </a:rPr>
              <a:t> </a:t>
            </a:r>
            <a:r>
              <a:rPr lang="en-US" altLang="zh-TW" sz="1800" b="1" i="0" u="none" strike="noStrike" cap="none" dirty="0">
                <a:solidFill>
                  <a:srgbClr val="FF0000"/>
                </a:solidFill>
                <a:latin typeface="Microsoft JhengHei"/>
                <a:ea typeface="Microsoft JhengHei"/>
                <a:cs typeface="Microsoft JhengHei"/>
                <a:sym typeface="Microsoft JhengHei"/>
              </a:rPr>
              <a:t>(</a:t>
            </a:r>
            <a:r>
              <a:rPr lang="zh-TW" altLang="en-US" sz="1800" b="1" i="0" u="none" strike="noStrike" cap="none" dirty="0">
                <a:solidFill>
                  <a:srgbClr val="FF0000"/>
                </a:solidFill>
                <a:latin typeface="Microsoft JhengHei"/>
                <a:ea typeface="Microsoft JhengHei"/>
                <a:cs typeface="Microsoft JhengHei"/>
                <a:sym typeface="Microsoft JhengHei"/>
              </a:rPr>
              <a:t>更嚴格的</a:t>
            </a:r>
            <a:r>
              <a:rPr lang="zh-TW" altLang="en-US" sz="1800" b="1" dirty="0">
                <a:solidFill>
                  <a:srgbClr val="FF0000"/>
                </a:solidFill>
                <a:latin typeface="Microsoft JhengHei"/>
                <a:ea typeface="Microsoft JhengHei"/>
                <a:cs typeface="Microsoft JhengHei"/>
                <a:sym typeface="Microsoft JhengHei"/>
              </a:rPr>
              <a:t> </a:t>
            </a:r>
            <a:r>
              <a:rPr lang="en-US" altLang="zh-TW" sz="1800" b="1" dirty="0">
                <a:solidFill>
                  <a:srgbClr val="FF0000"/>
                </a:solidFill>
                <a:latin typeface="Microsoft JhengHei"/>
                <a:ea typeface="Microsoft JhengHei"/>
                <a:cs typeface="Microsoft JhengHei"/>
                <a:sym typeface="Microsoft JhengHei"/>
              </a:rPr>
              <a:t>SLO</a:t>
            </a:r>
            <a:r>
              <a:rPr lang="zh-TW" altLang="en-US" sz="1800" b="1" dirty="0">
                <a:solidFill>
                  <a:srgbClr val="FF0000"/>
                </a:solidFill>
                <a:latin typeface="Microsoft JhengHei"/>
                <a:ea typeface="Microsoft JhengHei"/>
                <a:cs typeface="Microsoft JhengHei"/>
                <a:sym typeface="Microsoft JhengHei"/>
              </a:rPr>
              <a:t> 要求</a:t>
            </a:r>
            <a:r>
              <a:rPr lang="en-US" altLang="zh-TW" sz="1800" b="1" dirty="0">
                <a:solidFill>
                  <a:srgbClr val="FF0000"/>
                </a:solidFill>
                <a:latin typeface="Microsoft JhengHei"/>
                <a:ea typeface="Microsoft JhengHei"/>
                <a:cs typeface="Microsoft JhengHei"/>
                <a:sym typeface="Microsoft JhengHei"/>
              </a:rPr>
              <a:t>)</a:t>
            </a:r>
            <a:endParaRPr sz="1800" b="1" i="0" u="none" strike="noStrike" cap="none" dirty="0">
              <a:solidFill>
                <a:srgbClr val="FF0000"/>
              </a:solidFill>
              <a:latin typeface="Microsoft JhengHei"/>
              <a:ea typeface="Microsoft JhengHei"/>
              <a:cs typeface="Microsoft JhengHei"/>
              <a:sym typeface="Microsoft JhengHei"/>
            </a:endParaRPr>
          </a:p>
        </p:txBody>
      </p:sp>
      <p:sp>
        <p:nvSpPr>
          <p:cNvPr id="32" name="文字方塊 31">
            <a:extLst>
              <a:ext uri="{FF2B5EF4-FFF2-40B4-BE49-F238E27FC236}">
                <a16:creationId xmlns:a16="http://schemas.microsoft.com/office/drawing/2014/main" id="{94CE62F3-1EB4-48BB-A09D-9791097B89FE}"/>
              </a:ext>
            </a:extLst>
          </p:cNvPr>
          <p:cNvSpPr txBox="1"/>
          <p:nvPr/>
        </p:nvSpPr>
        <p:spPr>
          <a:xfrm>
            <a:off x="7152757" y="4317355"/>
            <a:ext cx="1261884" cy="307777"/>
          </a:xfrm>
          <a:prstGeom prst="rect">
            <a:avLst/>
          </a:prstGeom>
          <a:noFill/>
        </p:spPr>
        <p:txBody>
          <a:bodyPr wrap="none" rtlCol="0">
            <a:spAutoFit/>
          </a:bodyPr>
          <a:lstStyle/>
          <a:p>
            <a:r>
              <a:rPr lang="zh-TW" altLang="en-US" b="1" dirty="0"/>
              <a:t>觀察到的瓶頸</a:t>
            </a:r>
            <a:endParaRPr lang="en-US" b="1" dirty="0"/>
          </a:p>
        </p:txBody>
      </p:sp>
      <p:sp>
        <p:nvSpPr>
          <p:cNvPr id="33" name="文字方塊 32">
            <a:extLst>
              <a:ext uri="{FF2B5EF4-FFF2-40B4-BE49-F238E27FC236}">
                <a16:creationId xmlns:a16="http://schemas.microsoft.com/office/drawing/2014/main" id="{0D0ABAC8-B32A-4196-AB0B-FE1F3148A388}"/>
              </a:ext>
            </a:extLst>
          </p:cNvPr>
          <p:cNvSpPr txBox="1"/>
          <p:nvPr/>
        </p:nvSpPr>
        <p:spPr>
          <a:xfrm>
            <a:off x="6437600" y="1391417"/>
            <a:ext cx="2815420" cy="646331"/>
          </a:xfrm>
          <a:prstGeom prst="rect">
            <a:avLst/>
          </a:prstGeom>
          <a:noFill/>
        </p:spPr>
        <p:txBody>
          <a:bodyPr wrap="square" rtlCol="0">
            <a:spAutoFit/>
          </a:bodyPr>
          <a:lstStyle/>
          <a:p>
            <a:r>
              <a:rPr lang="zh-TW" altLang="en-US" b="1" dirty="0"/>
              <a:t>影響總交易量的實際瓶頸</a:t>
            </a:r>
            <a:endParaRPr lang="en-US" altLang="zh-TW" b="1" dirty="0"/>
          </a:p>
          <a:p>
            <a:r>
              <a:rPr lang="en-US" altLang="zh-TW" b="1" dirty="0"/>
              <a:t>(</a:t>
            </a:r>
            <a:r>
              <a:rPr lang="zh-TW" altLang="en-US" b="1" dirty="0"/>
              <a:t>應將資源用在刀口上</a:t>
            </a:r>
            <a:r>
              <a:rPr lang="en-US" altLang="zh-TW" b="1" dirty="0"/>
              <a:t>)</a:t>
            </a:r>
            <a:endParaRPr lang="en-US" b="1" dirty="0"/>
          </a:p>
        </p:txBody>
      </p:sp>
    </p:spTree>
    <p:extLst>
      <p:ext uri="{BB962C8B-B14F-4D97-AF65-F5344CB8AC3E}">
        <p14:creationId xmlns:p14="http://schemas.microsoft.com/office/powerpoint/2010/main" val="275903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altLang="zh-TW" dirty="0"/>
              <a:t>			   </a:t>
            </a:r>
            <a:r>
              <a:rPr lang="zh-TW" altLang="en-US" dirty="0"/>
              <a:t>大規模微服務導入 </a:t>
            </a:r>
            <a:r>
              <a:rPr lang="en-US" altLang="zh-TW" dirty="0"/>
              <a:t>#1</a:t>
            </a:r>
            <a:endParaRPr lang="en-US" dirty="0"/>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US" altLang="zh-TW" dirty="0"/>
              <a:t>			     </a:t>
            </a:r>
            <a:r>
              <a:rPr lang="zh-TW" altLang="en-US" dirty="0"/>
              <a:t>從零開始的系統架構設計概觀</a:t>
            </a:r>
            <a:endParaRPr lang="en-US" dirty="0"/>
          </a:p>
          <a:p>
            <a:r>
              <a:rPr lang="en-US" dirty="0"/>
              <a:t>			     Andrew Wu, 2019/11/09</a:t>
            </a:r>
          </a:p>
        </p:txBody>
      </p:sp>
      <p:pic>
        <p:nvPicPr>
          <p:cNvPr id="1026" name="Picture 2">
            <a:extLst>
              <a:ext uri="{FF2B5EF4-FFF2-40B4-BE49-F238E27FC236}">
                <a16:creationId xmlns:a16="http://schemas.microsoft.com/office/drawing/2014/main" id="{06EC95F8-3C11-43A7-818A-718E7F06A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344" y="1820000"/>
            <a:ext cx="3333750" cy="333375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04FD4AAC-ACA4-45CE-AACA-D11DB376E577}"/>
              </a:ext>
            </a:extLst>
          </p:cNvPr>
          <p:cNvSpPr/>
          <p:nvPr/>
        </p:nvSpPr>
        <p:spPr>
          <a:xfrm rot="18922289">
            <a:off x="-1554481" y="298141"/>
            <a:ext cx="4297680" cy="67056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400" b="1" dirty="0"/>
              <a:t>回顧</a:t>
            </a:r>
            <a:r>
              <a:rPr lang="en-US" altLang="zh-TW" sz="2400" b="1" dirty="0"/>
              <a:t>-2019</a:t>
            </a:r>
            <a:endParaRPr lang="en-US" sz="2400" b="1" dirty="0"/>
          </a:p>
        </p:txBody>
      </p:sp>
    </p:spTree>
    <p:extLst>
      <p:ext uri="{BB962C8B-B14F-4D97-AF65-F5344CB8AC3E}">
        <p14:creationId xmlns:p14="http://schemas.microsoft.com/office/powerpoint/2010/main" val="13843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7F9031-1385-46DB-A75F-039E0E681A8D}"/>
              </a:ext>
            </a:extLst>
          </p:cNvPr>
          <p:cNvSpPr>
            <a:spLocks noGrp="1"/>
          </p:cNvSpPr>
          <p:nvPr>
            <p:ph type="title"/>
          </p:nvPr>
        </p:nvSpPr>
        <p:spPr/>
        <p:txBody>
          <a:bodyPr/>
          <a:lstStyle/>
          <a:p>
            <a:r>
              <a:rPr lang="zh-TW" altLang="en-US" b="0" i="0" dirty="0">
                <a:solidFill>
                  <a:srgbClr val="6B6B6B"/>
                </a:solidFill>
                <a:effectLst/>
                <a:latin typeface="Arial Nova" panose="020B0604020202020204" pitchFamily="34" charset="0"/>
              </a:rPr>
              <a:t>解決瓶頸的步驟</a:t>
            </a:r>
            <a:r>
              <a:rPr lang="en-US" altLang="zh-TW" b="0" i="0" dirty="0">
                <a:solidFill>
                  <a:srgbClr val="6B6B6B"/>
                </a:solidFill>
                <a:effectLst/>
                <a:latin typeface="Arial Nova" panose="020B0604020202020204" pitchFamily="34" charset="0"/>
              </a:rPr>
              <a:t>:</a:t>
            </a:r>
            <a:endParaRPr lang="en-US" dirty="0"/>
          </a:p>
        </p:txBody>
      </p:sp>
      <p:sp>
        <p:nvSpPr>
          <p:cNvPr id="3" name="文字版面配置區 2">
            <a:extLst>
              <a:ext uri="{FF2B5EF4-FFF2-40B4-BE49-F238E27FC236}">
                <a16:creationId xmlns:a16="http://schemas.microsoft.com/office/drawing/2014/main" id="{AA935004-303A-4934-9BAF-ADB4AB51A84F}"/>
              </a:ext>
            </a:extLst>
          </p:cNvPr>
          <p:cNvSpPr>
            <a:spLocks noGrp="1"/>
          </p:cNvSpPr>
          <p:nvPr>
            <p:ph type="body" idx="1"/>
          </p:nvPr>
        </p:nvSpPr>
        <p:spPr/>
        <p:txBody>
          <a:bodyPr/>
          <a:lstStyle/>
          <a:p>
            <a:pPr marL="647700" indent="-514350" algn="l">
              <a:buAutoNum type="arabicPeriod"/>
            </a:pPr>
            <a:r>
              <a:rPr lang="zh-TW" altLang="en-US" i="0" dirty="0">
                <a:solidFill>
                  <a:srgbClr val="737474"/>
                </a:solidFill>
                <a:effectLst/>
                <a:latin typeface="Arial Nova" panose="020B0604020202020204" pitchFamily="34" charset="0"/>
              </a:rPr>
              <a:t>找到你的瓶頸；</a:t>
            </a:r>
            <a:r>
              <a:rPr lang="zh-TW" altLang="en-US" dirty="0">
                <a:solidFill>
                  <a:srgbClr val="737474"/>
                </a:solidFill>
                <a:latin typeface="Arial Nova" panose="020B0604020202020204" pitchFamily="34" charset="0"/>
              </a:rPr>
              <a:t> </a:t>
            </a:r>
            <a:r>
              <a:rPr lang="en-US" altLang="zh-TW" sz="1800" dirty="0">
                <a:solidFill>
                  <a:srgbClr val="737474"/>
                </a:solidFill>
                <a:latin typeface="Arial Nova" panose="020B0604020202020204" pitchFamily="34" charset="0"/>
              </a:rPr>
              <a:t>(</a:t>
            </a:r>
            <a:r>
              <a:rPr lang="zh-TW" altLang="en-US" sz="1800" dirty="0">
                <a:solidFill>
                  <a:srgbClr val="737474"/>
                </a:solidFill>
                <a:latin typeface="Arial Nova" panose="020B0604020202020204" pitchFamily="34" charset="0"/>
              </a:rPr>
              <a:t>特徵</a:t>
            </a:r>
            <a:r>
              <a:rPr lang="en-US" altLang="zh-TW" sz="1800" dirty="0">
                <a:solidFill>
                  <a:srgbClr val="737474"/>
                </a:solidFill>
                <a:latin typeface="Arial Nova" panose="020B0604020202020204" pitchFamily="34" charset="0"/>
              </a:rPr>
              <a:t>:</a:t>
            </a:r>
            <a:r>
              <a:rPr lang="zh-TW" altLang="en-US" sz="1800" dirty="0">
                <a:solidFill>
                  <a:srgbClr val="737474"/>
                </a:solidFill>
                <a:latin typeface="Arial Nova" panose="020B0604020202020204" pitchFamily="34" charset="0"/>
              </a:rPr>
              <a:t> 瓶頸的前一關通常都會出現庫存堆積的狀態</a:t>
            </a:r>
            <a:r>
              <a:rPr lang="en-US" altLang="zh-TW" sz="1800" dirty="0">
                <a:solidFill>
                  <a:srgbClr val="737474"/>
                </a:solidFill>
                <a:latin typeface="Arial Nova" panose="020B0604020202020204" pitchFamily="34" charset="0"/>
              </a:rPr>
              <a:t>)</a:t>
            </a:r>
            <a:endParaRPr lang="en-US" altLang="zh-TW" sz="1800" i="0" dirty="0">
              <a:solidFill>
                <a:srgbClr val="737474"/>
              </a:solidFill>
              <a:effectLst/>
              <a:latin typeface="Arial Nova" panose="020B0604020202020204" pitchFamily="34" charset="0"/>
            </a:endParaRPr>
          </a:p>
          <a:p>
            <a:pPr marL="647700" indent="-514350" algn="l">
              <a:buAutoNum type="arabicPeriod"/>
            </a:pPr>
            <a:r>
              <a:rPr lang="zh-TW" altLang="en-US" i="0" dirty="0">
                <a:solidFill>
                  <a:srgbClr val="737474"/>
                </a:solidFill>
                <a:effectLst/>
                <a:latin typeface="Arial Nova" panose="020B0604020202020204" pitchFamily="34" charset="0"/>
              </a:rPr>
              <a:t>充分利用瓶頸； </a:t>
            </a:r>
            <a:r>
              <a:rPr lang="en-US" altLang="zh-TW" sz="1800" i="0" dirty="0">
                <a:solidFill>
                  <a:srgbClr val="737474"/>
                </a:solidFill>
                <a:effectLst/>
                <a:latin typeface="Arial Nova" panose="020B0604020202020204" pitchFamily="34" charset="0"/>
              </a:rPr>
              <a:t>(</a:t>
            </a:r>
            <a:r>
              <a:rPr lang="zh-TW" altLang="en-US" sz="1800" i="0" dirty="0">
                <a:solidFill>
                  <a:srgbClr val="737474"/>
                </a:solidFill>
                <a:effectLst/>
                <a:latin typeface="Arial Nova" panose="020B0604020202020204" pitchFamily="34" charset="0"/>
              </a:rPr>
              <a:t>既然是瓶頸，就別讓他停下來，盡可能讓他維持</a:t>
            </a:r>
            <a:r>
              <a:rPr lang="en-US" altLang="zh-TW" sz="1800" i="0" dirty="0">
                <a:solidFill>
                  <a:srgbClr val="737474"/>
                </a:solidFill>
                <a:effectLst/>
                <a:latin typeface="Arial Nova" panose="020B0604020202020204" pitchFamily="34" charset="0"/>
              </a:rPr>
              <a:t>100% </a:t>
            </a:r>
            <a:r>
              <a:rPr lang="zh-TW" altLang="en-US" sz="1800" i="0" dirty="0">
                <a:solidFill>
                  <a:srgbClr val="737474"/>
                </a:solidFill>
                <a:effectLst/>
                <a:latin typeface="Arial Nova" panose="020B0604020202020204" pitchFamily="34" charset="0"/>
              </a:rPr>
              <a:t>的產能</a:t>
            </a:r>
            <a:r>
              <a:rPr lang="en-US" altLang="zh-TW" sz="1800" i="0" dirty="0">
                <a:solidFill>
                  <a:srgbClr val="737474"/>
                </a:solidFill>
                <a:effectLst/>
                <a:latin typeface="Arial Nova" panose="020B0604020202020204" pitchFamily="34" charset="0"/>
              </a:rPr>
              <a:t>)</a:t>
            </a:r>
          </a:p>
          <a:p>
            <a:pPr marL="647700" indent="-514350" algn="l">
              <a:buAutoNum type="arabicPeriod"/>
            </a:pPr>
            <a:r>
              <a:rPr lang="zh-TW" altLang="en-US" b="1" i="0" dirty="0">
                <a:solidFill>
                  <a:srgbClr val="737474"/>
                </a:solidFill>
                <a:effectLst/>
                <a:latin typeface="Arial Nova" panose="020B0604020202020204" pitchFamily="34" charset="0"/>
              </a:rPr>
              <a:t>非瓶頸協助瓶頸</a:t>
            </a:r>
            <a:r>
              <a:rPr lang="zh-TW" altLang="en-US" i="0" dirty="0">
                <a:solidFill>
                  <a:srgbClr val="737474"/>
                </a:solidFill>
                <a:effectLst/>
                <a:latin typeface="Arial Nova" panose="020B0604020202020204" pitchFamily="34" charset="0"/>
              </a:rPr>
              <a:t>；</a:t>
            </a:r>
            <a:endParaRPr lang="en-US" altLang="zh-TW" i="0" dirty="0">
              <a:solidFill>
                <a:srgbClr val="737474"/>
              </a:solidFill>
              <a:effectLst/>
              <a:latin typeface="Arial Nova" panose="020B0604020202020204" pitchFamily="34" charset="0"/>
            </a:endParaRPr>
          </a:p>
          <a:p>
            <a:pPr marL="647700" indent="-514350" algn="l">
              <a:buAutoNum type="arabicPeriod"/>
            </a:pPr>
            <a:r>
              <a:rPr lang="zh-TW" altLang="en-US" i="0" dirty="0">
                <a:solidFill>
                  <a:srgbClr val="737474"/>
                </a:solidFill>
                <a:effectLst/>
                <a:latin typeface="Arial Nova" panose="020B0604020202020204" pitchFamily="34" charset="0"/>
              </a:rPr>
              <a:t>提升打破瓶頸；</a:t>
            </a:r>
            <a:endParaRPr lang="en-US" altLang="zh-TW" i="0" dirty="0">
              <a:solidFill>
                <a:srgbClr val="737474"/>
              </a:solidFill>
              <a:effectLst/>
              <a:latin typeface="Arial Nova" panose="020B0604020202020204" pitchFamily="34" charset="0"/>
            </a:endParaRPr>
          </a:p>
          <a:p>
            <a:pPr marL="647700" indent="-514350" algn="l">
              <a:buAutoNum type="arabicPeriod"/>
            </a:pPr>
            <a:r>
              <a:rPr lang="zh-TW" altLang="en-US" i="0" dirty="0">
                <a:solidFill>
                  <a:srgbClr val="737474"/>
                </a:solidFill>
                <a:effectLst/>
                <a:latin typeface="Arial Nova" panose="020B0604020202020204" pitchFamily="34" charset="0"/>
              </a:rPr>
              <a:t>回到步驟一（找出下一個瓶頸），周而復始。</a:t>
            </a:r>
          </a:p>
          <a:p>
            <a:pPr marL="0" lvl="0" indent="0" algn="l" rtl="0">
              <a:lnSpc>
                <a:spcPct val="100000"/>
              </a:lnSpc>
              <a:spcBef>
                <a:spcPts val="0"/>
              </a:spcBef>
              <a:spcAft>
                <a:spcPts val="0"/>
              </a:spcAft>
              <a:buSzPts val="1400"/>
              <a:buNone/>
            </a:pPr>
            <a:endParaRPr lang="en-US" altLang="zh-TW" dirty="0">
              <a:solidFill>
                <a:srgbClr val="737474"/>
              </a:solidFill>
            </a:endParaRPr>
          </a:p>
          <a:p>
            <a:pPr marL="0" lvl="0" indent="0" algn="l" rtl="0">
              <a:lnSpc>
                <a:spcPct val="100000"/>
              </a:lnSpc>
              <a:spcBef>
                <a:spcPts val="0"/>
              </a:spcBef>
              <a:spcAft>
                <a:spcPts val="0"/>
              </a:spcAft>
              <a:buSzPts val="1400"/>
              <a:buNone/>
            </a:pPr>
            <a:endParaRPr lang="en-US" altLang="zh-TW" dirty="0">
              <a:solidFill>
                <a:srgbClr val="737474"/>
              </a:solidFill>
            </a:endParaRPr>
          </a:p>
          <a:p>
            <a:pPr marL="0" lvl="0" indent="0" algn="l" rtl="0">
              <a:lnSpc>
                <a:spcPct val="100000"/>
              </a:lnSpc>
              <a:spcBef>
                <a:spcPts val="0"/>
              </a:spcBef>
              <a:spcAft>
                <a:spcPts val="0"/>
              </a:spcAft>
              <a:buSzPts val="1400"/>
              <a:buNone/>
            </a:pPr>
            <a:r>
              <a:rPr lang="zh-TW" altLang="en-US" dirty="0">
                <a:solidFill>
                  <a:srgbClr val="737474"/>
                </a:solidFill>
              </a:rPr>
              <a:t>延伸思考</a:t>
            </a:r>
            <a:r>
              <a:rPr lang="en-US" altLang="zh-TW" dirty="0">
                <a:solidFill>
                  <a:srgbClr val="737474"/>
                </a:solidFill>
              </a:rPr>
              <a:t>:</a:t>
            </a:r>
            <a:r>
              <a:rPr lang="zh-TW" altLang="en-US" dirty="0">
                <a:solidFill>
                  <a:srgbClr val="737474"/>
                </a:solidFill>
              </a:rPr>
              <a:t> 生產線的 </a:t>
            </a:r>
            <a:r>
              <a:rPr lang="en-US" altLang="zh-TW" dirty="0">
                <a:solidFill>
                  <a:srgbClr val="737474"/>
                </a:solidFill>
              </a:rPr>
              <a:t>[</a:t>
            </a:r>
            <a:r>
              <a:rPr lang="zh-TW" altLang="en-US" dirty="0">
                <a:solidFill>
                  <a:srgbClr val="737474"/>
                </a:solidFill>
              </a:rPr>
              <a:t>瓶頸</a:t>
            </a:r>
            <a:r>
              <a:rPr lang="en-US" altLang="zh-TW" dirty="0">
                <a:solidFill>
                  <a:srgbClr val="737474"/>
                </a:solidFill>
              </a:rPr>
              <a:t>]</a:t>
            </a:r>
            <a:r>
              <a:rPr lang="zh-TW" altLang="en-US" dirty="0">
                <a:solidFill>
                  <a:srgbClr val="737474"/>
                </a:solidFill>
              </a:rPr>
              <a:t>，就是整體效能的控制點。</a:t>
            </a:r>
          </a:p>
          <a:p>
            <a:pPr marL="685800" lvl="1" indent="-228600">
              <a:lnSpc>
                <a:spcPct val="100000"/>
              </a:lnSpc>
              <a:spcBef>
                <a:spcPts val="0"/>
              </a:spcBef>
              <a:buSzPts val="1400"/>
              <a:buAutoNum type="arabicPeriod"/>
            </a:pPr>
            <a:r>
              <a:rPr lang="zh-TW" altLang="en-US" dirty="0">
                <a:solidFill>
                  <a:srgbClr val="737474"/>
                </a:solidFill>
              </a:rPr>
              <a:t>改善瓶頸效能，就能改善整體效能</a:t>
            </a:r>
          </a:p>
          <a:p>
            <a:pPr marL="685800" lvl="1" indent="-228600">
              <a:lnSpc>
                <a:spcPct val="100000"/>
              </a:lnSpc>
              <a:spcBef>
                <a:spcPts val="0"/>
              </a:spcBef>
              <a:buSzPts val="1400"/>
              <a:buAutoNum type="arabicPeriod"/>
            </a:pPr>
            <a:r>
              <a:rPr lang="zh-TW" altLang="en-US" dirty="0">
                <a:solidFill>
                  <a:srgbClr val="737474"/>
                </a:solidFill>
              </a:rPr>
              <a:t>控制好 </a:t>
            </a:r>
            <a:r>
              <a:rPr lang="en-US" altLang="zh-TW" dirty="0">
                <a:solidFill>
                  <a:srgbClr val="737474"/>
                </a:solidFill>
              </a:rPr>
              <a:t>[</a:t>
            </a:r>
            <a:r>
              <a:rPr lang="zh-TW" altLang="en-US" dirty="0">
                <a:solidFill>
                  <a:srgbClr val="737474"/>
                </a:solidFill>
              </a:rPr>
              <a:t>瓶頸</a:t>
            </a:r>
            <a:r>
              <a:rPr lang="en-US" altLang="zh-TW" dirty="0">
                <a:solidFill>
                  <a:srgbClr val="737474"/>
                </a:solidFill>
              </a:rPr>
              <a:t>]</a:t>
            </a:r>
            <a:r>
              <a:rPr lang="zh-TW" altLang="en-US" dirty="0">
                <a:solidFill>
                  <a:srgbClr val="737474"/>
                </a:solidFill>
              </a:rPr>
              <a:t> 的速度，就能控制整條產線的速度</a:t>
            </a:r>
            <a:endParaRPr lang="en-US" altLang="zh-TW" dirty="0">
              <a:solidFill>
                <a:srgbClr val="737474"/>
              </a:solidFill>
            </a:endParaRPr>
          </a:p>
          <a:p>
            <a:pPr marL="685800" lvl="1" indent="-228600">
              <a:lnSpc>
                <a:spcPct val="100000"/>
              </a:lnSpc>
              <a:spcBef>
                <a:spcPts val="0"/>
              </a:spcBef>
              <a:buSzPts val="1400"/>
              <a:buAutoNum type="arabicPeriod"/>
            </a:pPr>
            <a:r>
              <a:rPr lang="zh-TW" altLang="en-US" i="0" dirty="0">
                <a:solidFill>
                  <a:srgbClr val="737474"/>
                </a:solidFill>
                <a:effectLst/>
                <a:latin typeface="Calibri"/>
              </a:rPr>
              <a:t>若無法改善 </a:t>
            </a:r>
            <a:r>
              <a:rPr lang="en-US" altLang="zh-TW" i="0" dirty="0">
                <a:solidFill>
                  <a:srgbClr val="737474"/>
                </a:solidFill>
                <a:effectLst/>
                <a:latin typeface="Calibri"/>
              </a:rPr>
              <a:t>[</a:t>
            </a:r>
            <a:r>
              <a:rPr lang="zh-TW" altLang="en-US" i="0" dirty="0">
                <a:solidFill>
                  <a:srgbClr val="737474"/>
                </a:solidFill>
                <a:effectLst/>
                <a:latin typeface="Calibri"/>
              </a:rPr>
              <a:t>瓶頸</a:t>
            </a:r>
            <a:r>
              <a:rPr lang="en-US" altLang="zh-TW" i="0" dirty="0">
                <a:solidFill>
                  <a:srgbClr val="737474"/>
                </a:solidFill>
                <a:effectLst/>
                <a:latin typeface="Calibri"/>
              </a:rPr>
              <a:t>]</a:t>
            </a:r>
            <a:r>
              <a:rPr lang="zh-TW" altLang="en-US" i="0" dirty="0">
                <a:solidFill>
                  <a:srgbClr val="737474"/>
                </a:solidFill>
                <a:effectLst/>
                <a:latin typeface="Calibri"/>
              </a:rPr>
              <a:t>，則要有能力在生產線失控 </a:t>
            </a:r>
            <a:r>
              <a:rPr lang="en-US" altLang="zh-TW" i="0" dirty="0">
                <a:solidFill>
                  <a:srgbClr val="737474"/>
                </a:solidFill>
                <a:effectLst/>
                <a:latin typeface="Calibri"/>
              </a:rPr>
              <a:t>(</a:t>
            </a:r>
            <a:r>
              <a:rPr lang="zh-TW" altLang="en-US" i="0" dirty="0">
                <a:solidFill>
                  <a:srgbClr val="737474"/>
                </a:solidFill>
                <a:effectLst/>
                <a:latin typeface="Calibri"/>
              </a:rPr>
              <a:t>過多 </a:t>
            </a:r>
            <a:r>
              <a:rPr lang="en-US" altLang="zh-TW" i="0" dirty="0">
                <a:solidFill>
                  <a:srgbClr val="737474"/>
                </a:solidFill>
                <a:effectLst/>
                <a:latin typeface="Calibri"/>
              </a:rPr>
              <a:t>WIP)</a:t>
            </a:r>
            <a:r>
              <a:rPr lang="zh-TW" altLang="en-US" i="0" dirty="0">
                <a:solidFill>
                  <a:srgbClr val="737474"/>
                </a:solidFill>
                <a:effectLst/>
                <a:latin typeface="Calibri"/>
              </a:rPr>
              <a:t> 前從源頭停止。</a:t>
            </a:r>
          </a:p>
          <a:p>
            <a:endParaRPr lang="en-US" dirty="0">
              <a:solidFill>
                <a:srgbClr val="737474"/>
              </a:solidFill>
            </a:endParaRPr>
          </a:p>
        </p:txBody>
      </p:sp>
      <p:sp>
        <p:nvSpPr>
          <p:cNvPr id="4" name="投影片編號版面配置區 3">
            <a:extLst>
              <a:ext uri="{FF2B5EF4-FFF2-40B4-BE49-F238E27FC236}">
                <a16:creationId xmlns:a16="http://schemas.microsoft.com/office/drawing/2014/main" id="{722523BF-A6F4-46FA-9690-68511B269D8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altLang="zh-TW" smtClean="0"/>
              <a:t>60</a:t>
            </a:fld>
            <a:endParaRPr lang="zh-TW" altLang="en-US" dirty="0"/>
          </a:p>
        </p:txBody>
      </p:sp>
      <p:sp>
        <p:nvSpPr>
          <p:cNvPr id="5" name="Google Shape;735;p40">
            <a:extLst>
              <a:ext uri="{FF2B5EF4-FFF2-40B4-BE49-F238E27FC236}">
                <a16:creationId xmlns:a16="http://schemas.microsoft.com/office/drawing/2014/main" id="{805CEBF5-0485-434D-B081-AD4C21948A42}"/>
              </a:ext>
            </a:extLst>
          </p:cNvPr>
          <p:cNvSpPr/>
          <p:nvPr/>
        </p:nvSpPr>
        <p:spPr>
          <a:xfrm rot="2700000">
            <a:off x="9928978" y="263336"/>
            <a:ext cx="3503289" cy="436144"/>
          </a:xfrm>
          <a:prstGeom prst="rect">
            <a:avLst/>
          </a:prstGeom>
          <a:solidFill>
            <a:srgbClr val="FF0000"/>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1" i="0" u="none" strike="noStrike" cap="none">
                <a:solidFill>
                  <a:srgbClr val="FFFFFF"/>
                </a:solidFill>
                <a:latin typeface="Arial"/>
                <a:ea typeface="Arial"/>
                <a:cs typeface="Arial"/>
                <a:sym typeface="Arial"/>
              </a:rPr>
              <a:t>RECAP</a:t>
            </a:r>
            <a:endParaRPr sz="1867" b="1" i="0" u="none" strike="noStrike" cap="none">
              <a:solidFill>
                <a:srgbClr val="FFFFFF"/>
              </a:solidFill>
              <a:latin typeface="Arial"/>
              <a:ea typeface="Arial"/>
              <a:cs typeface="Arial"/>
              <a:sym typeface="Arial"/>
            </a:endParaRPr>
          </a:p>
        </p:txBody>
      </p:sp>
      <p:sp>
        <p:nvSpPr>
          <p:cNvPr id="6" name="矩形 5">
            <a:extLst>
              <a:ext uri="{FF2B5EF4-FFF2-40B4-BE49-F238E27FC236}">
                <a16:creationId xmlns:a16="http://schemas.microsoft.com/office/drawing/2014/main" id="{DC44EA64-DBDD-4BE2-8F1E-5FEA5365007A}"/>
              </a:ext>
            </a:extLst>
          </p:cNvPr>
          <p:cNvSpPr/>
          <p:nvPr/>
        </p:nvSpPr>
        <p:spPr>
          <a:xfrm>
            <a:off x="289560" y="2385060"/>
            <a:ext cx="11360800" cy="5791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lang="en-US" altLang="zh-TW" dirty="0">
              <a:solidFill>
                <a:srgbClr val="FF0000"/>
              </a:solidFill>
              <a:latin typeface="微軟正黑體" panose="020B0604030504040204" pitchFamily="34" charset="-120"/>
              <a:ea typeface="微軟正黑體" panose="020B0604030504040204" pitchFamily="34" charset="-120"/>
            </a:endParaRPr>
          </a:p>
          <a:p>
            <a:pPr algn="r"/>
            <a:endParaRPr lang="en-US" altLang="zh-TW" dirty="0">
              <a:solidFill>
                <a:srgbClr val="FF0000"/>
              </a:solidFill>
              <a:latin typeface="微軟正黑體" panose="020B0604030504040204" pitchFamily="34" charset="-120"/>
              <a:ea typeface="微軟正黑體" panose="020B0604030504040204" pitchFamily="34" charset="-120"/>
            </a:endParaRPr>
          </a:p>
          <a:p>
            <a:pPr algn="r"/>
            <a:r>
              <a:rPr lang="zh-TW" altLang="en-US" dirty="0">
                <a:solidFill>
                  <a:srgbClr val="FF0000"/>
                </a:solidFill>
                <a:latin typeface="微軟正黑體" panose="020B0604030504040204" pitchFamily="34" charset="-120"/>
                <a:ea typeface="微軟正黑體" panose="020B0604030504040204" pitchFamily="34" charset="-120"/>
              </a:rPr>
              <a:t>調用非瓶頸的資源，確保瓶頸能充分發揮效益</a:t>
            </a:r>
            <a:endParaRPr lang="en-US" dirty="0">
              <a:solidFill>
                <a:srgbClr val="FF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092357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7" name="Google Shape;757;p41"/>
          <p:cNvSpPr txBox="1">
            <a:spLocks noGrp="1"/>
          </p:cNvSpPr>
          <p:nvPr>
            <p:ph type="title"/>
          </p:nvPr>
        </p:nvSpPr>
        <p:spPr>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r>
              <a:rPr lang="zh-TW"/>
              <a:t>能夠選擇的做法</a:t>
            </a:r>
            <a:endParaRPr/>
          </a:p>
        </p:txBody>
      </p:sp>
      <p:sp>
        <p:nvSpPr>
          <p:cNvPr id="756" name="Google Shape;756;p41"/>
          <p:cNvSpPr txBox="1">
            <a:spLocks noGrp="1"/>
          </p:cNvSpPr>
          <p:nvPr>
            <p:ph idx="1"/>
          </p:nvPr>
        </p:nvSpPr>
        <p:spPr>
          <a:prstGeom prst="rect">
            <a:avLst/>
          </a:prstGeom>
          <a:noFill/>
          <a:ln>
            <a:noFill/>
          </a:ln>
        </p:spPr>
        <p:txBody>
          <a:bodyPr spcFirstLastPara="1" wrap="square" lIns="35700" tIns="35700" rIns="35700" bIns="35700" anchor="t" anchorCtr="0">
            <a:noAutofit/>
          </a:bodyPr>
          <a:lstStyle/>
          <a:p>
            <a:pPr marL="609585" lvl="0" indent="-423323" algn="l" rtl="0">
              <a:lnSpc>
                <a:spcPct val="150000"/>
              </a:lnSpc>
              <a:spcBef>
                <a:spcPts val="0"/>
              </a:spcBef>
              <a:spcAft>
                <a:spcPts val="0"/>
              </a:spcAft>
              <a:buSzPts val="1400"/>
              <a:buAutoNum type="arabicPeriod"/>
            </a:pPr>
            <a:r>
              <a:rPr lang="zh-TW" altLang="en-US" dirty="0"/>
              <a:t>將 </a:t>
            </a:r>
            <a:r>
              <a:rPr lang="en-US" altLang="zh-TW" dirty="0"/>
              <a:t>SLO </a:t>
            </a:r>
            <a:r>
              <a:rPr lang="zh-TW" altLang="en-US" dirty="0"/>
              <a:t>調低到合理的程度 </a:t>
            </a:r>
            <a:r>
              <a:rPr lang="en-US" altLang="zh-TW" dirty="0"/>
              <a:t>(</a:t>
            </a:r>
            <a:r>
              <a:rPr lang="zh-TW" altLang="en-US" dirty="0"/>
              <a:t>原本定義過於嚴格</a:t>
            </a:r>
            <a:r>
              <a:rPr lang="en-US" altLang="zh-TW" dirty="0"/>
              <a:t>)</a:t>
            </a:r>
            <a:endParaRPr lang="zh-TW" altLang="en-US" dirty="0"/>
          </a:p>
          <a:p>
            <a:pPr marL="609585" lvl="0" indent="-423323" algn="l" rtl="0">
              <a:lnSpc>
                <a:spcPct val="150000"/>
              </a:lnSpc>
              <a:spcBef>
                <a:spcPts val="0"/>
              </a:spcBef>
              <a:spcAft>
                <a:spcPts val="0"/>
              </a:spcAft>
              <a:buSzPts val="1400"/>
              <a:buAutoNum type="arabicPeriod"/>
            </a:pPr>
            <a:r>
              <a:rPr lang="zh-TW" altLang="en-US" dirty="0">
                <a:solidFill>
                  <a:schemeClr val="bg1">
                    <a:lumMod val="50000"/>
                  </a:schemeClr>
                </a:solidFill>
              </a:rPr>
              <a:t>擴充 </a:t>
            </a:r>
            <a:r>
              <a:rPr lang="en-US" altLang="zh-TW" dirty="0">
                <a:solidFill>
                  <a:schemeClr val="bg1">
                    <a:lumMod val="50000"/>
                  </a:schemeClr>
                </a:solidFill>
              </a:rPr>
              <a:t>Worker </a:t>
            </a:r>
            <a:r>
              <a:rPr lang="zh-TW" altLang="en-US" dirty="0">
                <a:solidFill>
                  <a:schemeClr val="bg1">
                    <a:lumMod val="50000"/>
                  </a:schemeClr>
                </a:solidFill>
              </a:rPr>
              <a:t>的處理能力</a:t>
            </a:r>
          </a:p>
          <a:p>
            <a:pPr marL="609585" lvl="0" indent="-423323" algn="l" rtl="0">
              <a:lnSpc>
                <a:spcPct val="150000"/>
              </a:lnSpc>
              <a:spcBef>
                <a:spcPts val="0"/>
              </a:spcBef>
              <a:spcAft>
                <a:spcPts val="0"/>
              </a:spcAft>
              <a:buSzPts val="1400"/>
              <a:buAutoNum type="arabicPeriod"/>
            </a:pPr>
            <a:r>
              <a:rPr lang="zh-TW" dirty="0">
                <a:solidFill>
                  <a:schemeClr val="bg1">
                    <a:lumMod val="50000"/>
                  </a:schemeClr>
                </a:solidFill>
              </a:rPr>
              <a:t>改寫 Task, 做好最佳化改善執行速度</a:t>
            </a:r>
            <a:endParaRPr dirty="0">
              <a:solidFill>
                <a:schemeClr val="bg1">
                  <a:lumMod val="50000"/>
                </a:schemeClr>
              </a:solidFill>
            </a:endParaRPr>
          </a:p>
          <a:p>
            <a:pPr marL="609585" lvl="0" indent="-423323" algn="l" rtl="0">
              <a:lnSpc>
                <a:spcPct val="150000"/>
              </a:lnSpc>
              <a:spcBef>
                <a:spcPts val="0"/>
              </a:spcBef>
              <a:spcAft>
                <a:spcPts val="0"/>
              </a:spcAft>
              <a:buSzPts val="1400"/>
              <a:buAutoNum type="arabicPeriod"/>
            </a:pPr>
            <a:r>
              <a:rPr lang="zh-TW" dirty="0"/>
              <a:t>擴大資料庫的處理能力</a:t>
            </a:r>
            <a:endParaRPr dirty="0"/>
          </a:p>
          <a:p>
            <a:pPr marL="609585" lvl="0" indent="-423323" algn="l" rtl="0">
              <a:lnSpc>
                <a:spcPct val="150000"/>
              </a:lnSpc>
              <a:spcBef>
                <a:spcPts val="0"/>
              </a:spcBef>
              <a:spcAft>
                <a:spcPts val="0"/>
              </a:spcAft>
              <a:buSzPts val="1400"/>
              <a:buAutoNum type="arabicPeriod"/>
            </a:pPr>
            <a:r>
              <a:rPr lang="zh-TW" dirty="0"/>
              <a:t>限制 Worker 的處理能力 ( </a:t>
            </a:r>
            <a:r>
              <a:rPr lang="zh-TW" altLang="en-US" dirty="0"/>
              <a:t>將資料庫處理能力保留給</a:t>
            </a:r>
            <a:r>
              <a:rPr lang="zh-TW" dirty="0"/>
              <a:t>交易 )</a:t>
            </a:r>
            <a:endParaRPr lang="en-US" altLang="zh-TW" dirty="0"/>
          </a:p>
          <a:p>
            <a:pPr marL="609585" lvl="0" indent="-423323" algn="l" rtl="0">
              <a:lnSpc>
                <a:spcPct val="150000"/>
              </a:lnSpc>
              <a:spcBef>
                <a:spcPts val="0"/>
              </a:spcBef>
              <a:spcAft>
                <a:spcPts val="0"/>
              </a:spcAft>
              <a:buSzPts val="1400"/>
              <a:buAutoNum type="arabicPeriod"/>
            </a:pPr>
            <a:r>
              <a:rPr lang="en-US" dirty="0"/>
              <a:t>……</a:t>
            </a:r>
            <a:endParaRPr dirty="0"/>
          </a:p>
        </p:txBody>
      </p:sp>
      <p:sp>
        <p:nvSpPr>
          <p:cNvPr id="758" name="Google Shape;758;p41"/>
          <p:cNvSpPr/>
          <p:nvPr/>
        </p:nvSpPr>
        <p:spPr>
          <a:xfrm>
            <a:off x="304000" y="1948228"/>
            <a:ext cx="11463000" cy="48270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r>
              <a:rPr lang="zh-TW" sz="1400" b="0" i="0" u="none" strike="noStrike" cap="none">
                <a:solidFill>
                  <a:srgbClr val="FF0000"/>
                </a:solidFill>
                <a:latin typeface="Arial"/>
                <a:ea typeface="Arial"/>
                <a:cs typeface="Arial"/>
                <a:sym typeface="Arial"/>
              </a:rPr>
              <a:t>現象，短期決策</a:t>
            </a:r>
            <a:endParaRPr sz="1400" b="0" i="0" u="none" strike="noStrike" cap="none">
              <a:solidFill>
                <a:srgbClr val="FF0000"/>
              </a:solidFill>
              <a:latin typeface="Arial"/>
              <a:ea typeface="Arial"/>
              <a:cs typeface="Arial"/>
              <a:sym typeface="Arial"/>
            </a:endParaRPr>
          </a:p>
        </p:txBody>
      </p:sp>
      <p:sp>
        <p:nvSpPr>
          <p:cNvPr id="759" name="Google Shape;759;p41"/>
          <p:cNvSpPr/>
          <p:nvPr/>
        </p:nvSpPr>
        <p:spPr>
          <a:xfrm>
            <a:off x="303999" y="4514719"/>
            <a:ext cx="11463000" cy="482700"/>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r>
              <a:rPr lang="zh-TW" sz="1400" b="0" i="0" u="none" strike="noStrike" cap="none">
                <a:solidFill>
                  <a:srgbClr val="FF0000"/>
                </a:solidFill>
                <a:latin typeface="Arial"/>
                <a:ea typeface="Arial"/>
                <a:cs typeface="Arial"/>
                <a:sym typeface="Arial"/>
              </a:rPr>
              <a:t>現象，短期決策</a:t>
            </a:r>
            <a:endParaRPr sz="1400" b="0" i="0" u="none" strike="noStrike" cap="none">
              <a:solidFill>
                <a:srgbClr val="000000"/>
              </a:solidFill>
              <a:latin typeface="Arial"/>
              <a:ea typeface="Arial"/>
              <a:cs typeface="Arial"/>
              <a:sym typeface="Arial"/>
            </a:endParaRPr>
          </a:p>
        </p:txBody>
      </p:sp>
      <p:sp>
        <p:nvSpPr>
          <p:cNvPr id="760" name="Google Shape;760;p41"/>
          <p:cNvSpPr/>
          <p:nvPr/>
        </p:nvSpPr>
        <p:spPr>
          <a:xfrm>
            <a:off x="304000" y="3873971"/>
            <a:ext cx="11463000" cy="482700"/>
          </a:xfrm>
          <a:prstGeom prst="rect">
            <a:avLst/>
          </a:prstGeom>
          <a:noFill/>
          <a:ln w="12700" cap="flat" cmpd="sng">
            <a:solidFill>
              <a:srgbClr val="FF0000"/>
            </a:solidFill>
            <a:prstDash val="dash"/>
            <a:round/>
            <a:headEnd type="none" w="sm" len="sm"/>
            <a:tailEnd type="none" w="sm" len="sm"/>
          </a:ln>
        </p:spPr>
        <p:txBody>
          <a:bodyPr spcFirstLastPara="1" wrap="square" lIns="121900" tIns="121900" rIns="121900" bIns="121900"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zh-TW" sz="1400" b="0" i="0" u="none" strike="noStrike" cap="none" dirty="0">
                <a:solidFill>
                  <a:srgbClr val="FF0000"/>
                </a:solidFill>
                <a:latin typeface="Arial"/>
                <a:ea typeface="Arial"/>
                <a:cs typeface="Arial"/>
                <a:sym typeface="Arial"/>
              </a:rPr>
              <a:t>根本原因，長期改善</a:t>
            </a:r>
            <a:endParaRPr sz="1400" b="0" i="0" u="none" strike="noStrike" cap="none" dirty="0">
              <a:solidFill>
                <a:srgbClr val="FF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endParaRPr sz="1400" b="0" i="0" u="none" strike="noStrike" cap="none" dirty="0">
              <a:solidFill>
                <a:srgbClr val="FF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400"/>
              <a:buFont typeface="Arial"/>
              <a:buNone/>
            </a:pPr>
            <a:endParaRPr sz="1400" b="0" i="0" u="none" strike="noStrike" cap="none" dirty="0">
              <a:solidFill>
                <a:srgbClr val="FF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2"/>
          <p:cNvSpPr txBox="1">
            <a:spLocks noGrp="1"/>
          </p:cNvSpPr>
          <p:nvPr>
            <p:ph type="title"/>
          </p:nvPr>
        </p:nvSpPr>
        <p:spPr>
          <a:xfrm>
            <a:off x="831850" y="1709738"/>
            <a:ext cx="10515600" cy="217214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7200"/>
              <a:buFont typeface="Microsoft JhengHei"/>
              <a:buNone/>
            </a:pPr>
            <a:r>
              <a:rPr lang="zh-TW" altLang="en-US" dirty="0"/>
              <a:t>總結</a:t>
            </a:r>
            <a:r>
              <a:rPr lang="en-US" altLang="zh-TW" dirty="0"/>
              <a:t>:</a:t>
            </a:r>
            <a:endParaRPr dirty="0"/>
          </a:p>
        </p:txBody>
      </p:sp>
      <p:sp>
        <p:nvSpPr>
          <p:cNvPr id="766" name="Google Shape;766;p42"/>
          <p:cNvSpPr txBox="1">
            <a:spLocks noGrp="1"/>
          </p:cNvSpPr>
          <p:nvPr>
            <p:ph type="body" idx="1"/>
          </p:nvPr>
        </p:nvSpPr>
        <p:spPr>
          <a:xfrm>
            <a:off x="831850" y="3881887"/>
            <a:ext cx="10515600" cy="2207763"/>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Clr>
                <a:schemeClr val="lt1"/>
              </a:buClr>
              <a:buSzPts val="4000"/>
              <a:buNone/>
            </a:pPr>
            <a:r>
              <a:rPr lang="zh-TW" altLang="en-US" dirty="0"/>
              <a:t>滿足 </a:t>
            </a:r>
            <a:r>
              <a:rPr lang="en-US" altLang="zh-TW" dirty="0"/>
              <a:t>SLO </a:t>
            </a:r>
            <a:r>
              <a:rPr lang="zh-TW" altLang="en-US" dirty="0"/>
              <a:t>要求的改善過程，就是</a:t>
            </a:r>
            <a:r>
              <a:rPr lang="zh-TW" dirty="0"/>
              <a:t>落實 DevOps 的精神</a:t>
            </a:r>
            <a:endParaRPr dirty="0"/>
          </a:p>
        </p:txBody>
      </p:sp>
      <p:sp>
        <p:nvSpPr>
          <p:cNvPr id="767" name="Google Shape;767;p42"/>
          <p:cNvSpPr txBox="1">
            <a:spLocks noGrp="1"/>
          </p:cNvSpPr>
          <p:nvPr>
            <p:ph type="sldNum" idx="4294967295"/>
          </p:nvPr>
        </p:nvSpPr>
        <p:spPr>
          <a:xfrm>
            <a:off x="11471275" y="6356350"/>
            <a:ext cx="720725"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altLang="zh-TW" sz="1400" b="0" i="0" u="none" strike="noStrike" cap="none">
                <a:solidFill>
                  <a:srgbClr val="000000"/>
                </a:solidFill>
                <a:latin typeface="Arial"/>
                <a:ea typeface="Arial"/>
                <a:cs typeface="Arial"/>
                <a:sym typeface="Arial"/>
              </a:rPr>
              <a:t>62</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43"/>
          <p:cNvSpPr txBox="1">
            <a:spLocks noGrp="1"/>
          </p:cNvSpPr>
          <p:nvPr>
            <p:ph type="title"/>
          </p:nvPr>
        </p:nvSpPr>
        <p:spPr>
          <a:xfrm>
            <a:off x="305659" y="178593"/>
            <a:ext cx="10241200" cy="605600"/>
          </a:xfrm>
          <a:prstGeom prst="rect">
            <a:avLst/>
          </a:prstGeom>
          <a:noFill/>
          <a:ln>
            <a:noFill/>
          </a:ln>
        </p:spPr>
        <p:txBody>
          <a:bodyPr spcFirstLastPara="1" wrap="square" lIns="35700" tIns="35700" rIns="35700" bIns="35700" anchor="ctr" anchorCtr="0">
            <a:noAutofit/>
          </a:bodyPr>
          <a:lstStyle/>
          <a:p>
            <a:pPr marL="0" lvl="0" indent="0" algn="l" rtl="0">
              <a:lnSpc>
                <a:spcPct val="90000"/>
              </a:lnSpc>
              <a:spcBef>
                <a:spcPts val="0"/>
              </a:spcBef>
              <a:spcAft>
                <a:spcPts val="0"/>
              </a:spcAft>
              <a:buSzPts val="2700"/>
              <a:buNone/>
            </a:pPr>
            <a:endParaRPr/>
          </a:p>
        </p:txBody>
      </p:sp>
      <p:pic>
        <p:nvPicPr>
          <p:cNvPr id="773" name="Google Shape;773;p43"/>
          <p:cNvPicPr preferRelativeResize="0"/>
          <p:nvPr/>
        </p:nvPicPr>
        <p:blipFill rotWithShape="1">
          <a:blip r:embed="rId3">
            <a:alphaModFix/>
          </a:blip>
          <a:srcRect/>
          <a:stretch/>
        </p:blipFill>
        <p:spPr>
          <a:xfrm>
            <a:off x="1495666" y="1357338"/>
            <a:ext cx="9200668" cy="4270668"/>
          </a:xfrm>
          <a:prstGeom prst="rect">
            <a:avLst/>
          </a:prstGeom>
          <a:noFill/>
          <a:ln>
            <a:noFill/>
          </a:ln>
        </p:spPr>
      </p:pic>
      <p:sp>
        <p:nvSpPr>
          <p:cNvPr id="2" name="矩形 1">
            <a:extLst>
              <a:ext uri="{FF2B5EF4-FFF2-40B4-BE49-F238E27FC236}">
                <a16:creationId xmlns:a16="http://schemas.microsoft.com/office/drawing/2014/main" id="{3EBB2EA4-BCE0-41A4-9678-59E8FA0DF106}"/>
              </a:ext>
            </a:extLst>
          </p:cNvPr>
          <p:cNvSpPr/>
          <p:nvPr/>
        </p:nvSpPr>
        <p:spPr>
          <a:xfrm>
            <a:off x="6452838" y="1085385"/>
            <a:ext cx="4824761" cy="50626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b="1" dirty="0">
              <a:solidFill>
                <a:srgbClr val="FF0000"/>
              </a:solidFill>
              <a:latin typeface="微軟正黑體" panose="020B0604030504040204" pitchFamily="34" charset="-120"/>
              <a:ea typeface="微軟正黑體" panose="020B0604030504040204" pitchFamily="34" charset="-120"/>
            </a:endParaRPr>
          </a:p>
          <a:p>
            <a:pPr algn="r"/>
            <a:r>
              <a:rPr lang="zh-TW" altLang="en-US" b="1" dirty="0">
                <a:solidFill>
                  <a:srgbClr val="FF0000"/>
                </a:solidFill>
                <a:latin typeface="微軟正黑體" panose="020B0604030504040204" pitchFamily="34" charset="-120"/>
                <a:ea typeface="微軟正黑體" panose="020B0604030504040204" pitchFamily="34" charset="-120"/>
              </a:rPr>
              <a:t>以滿足 </a:t>
            </a:r>
            <a:r>
              <a:rPr lang="en-US" altLang="zh-TW" b="1" dirty="0">
                <a:solidFill>
                  <a:srgbClr val="FF0000"/>
                </a:solidFill>
                <a:latin typeface="微軟正黑體" panose="020B0604030504040204" pitchFamily="34" charset="-120"/>
                <a:ea typeface="微軟正黑體" panose="020B0604030504040204" pitchFamily="34" charset="-120"/>
              </a:rPr>
              <a:t>SLO </a:t>
            </a:r>
            <a:r>
              <a:rPr lang="zh-TW" altLang="en-US" b="1" dirty="0">
                <a:solidFill>
                  <a:srgbClr val="FF0000"/>
                </a:solidFill>
                <a:latin typeface="微軟正黑體" panose="020B0604030504040204" pitchFamily="34" charset="-120"/>
                <a:ea typeface="微軟正黑體" panose="020B0604030504040204" pitchFamily="34" charset="-120"/>
              </a:rPr>
              <a:t>為目標</a:t>
            </a:r>
            <a:endParaRPr lang="en-US" b="1" dirty="0">
              <a:solidFill>
                <a:srgbClr val="FF0000"/>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DDC822DB-88F6-496C-A4A0-6863588EE85C}"/>
              </a:ext>
            </a:extLst>
          </p:cNvPr>
          <p:cNvSpPr/>
          <p:nvPr/>
        </p:nvSpPr>
        <p:spPr>
          <a:xfrm>
            <a:off x="914402" y="1085385"/>
            <a:ext cx="4824761" cy="50626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b="1" dirty="0">
              <a:solidFill>
                <a:srgbClr val="FF0000"/>
              </a:solidFill>
              <a:latin typeface="微軟正黑體" panose="020B0604030504040204" pitchFamily="34" charset="-120"/>
              <a:ea typeface="微軟正黑體" panose="020B0604030504040204" pitchFamily="34" charset="-120"/>
            </a:endParaRPr>
          </a:p>
          <a:p>
            <a:r>
              <a:rPr lang="zh-TW" altLang="en-US" b="1" dirty="0">
                <a:solidFill>
                  <a:srgbClr val="FF0000"/>
                </a:solidFill>
                <a:latin typeface="微軟正黑體" panose="020B0604030504040204" pitchFamily="34" charset="-120"/>
                <a:ea typeface="微軟正黑體" panose="020B0604030504040204" pitchFamily="34" charset="-120"/>
              </a:rPr>
              <a:t>為了維運而設計開發</a:t>
            </a:r>
            <a:endParaRPr lang="en-US" b="1" dirty="0">
              <a:solidFill>
                <a:srgbClr val="FF0000"/>
              </a:solidFill>
              <a:latin typeface="微軟正黑體" panose="020B0604030504040204" pitchFamily="34" charset="-120"/>
              <a:ea typeface="微軟正黑體" panose="020B0604030504040204" pitchFamily="34" charset="-12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pic>
        <p:nvPicPr>
          <p:cNvPr id="778" name="Google Shape;778;p44"/>
          <p:cNvPicPr preferRelativeResize="0"/>
          <p:nvPr/>
        </p:nvPicPr>
        <p:blipFill rotWithShape="1">
          <a:blip r:embed="rId3">
            <a:alphaModFix/>
          </a:blip>
          <a:srcRect/>
          <a:stretch/>
        </p:blipFill>
        <p:spPr>
          <a:xfrm>
            <a:off x="1490864" y="1357338"/>
            <a:ext cx="9200668" cy="4270668"/>
          </a:xfrm>
          <a:prstGeom prst="rect">
            <a:avLst/>
          </a:prstGeom>
          <a:noFill/>
          <a:ln>
            <a:noFill/>
          </a:ln>
        </p:spPr>
      </p:pic>
      <p:cxnSp>
        <p:nvCxnSpPr>
          <p:cNvPr id="779" name="Google Shape;779;p44"/>
          <p:cNvCxnSpPr/>
          <p:nvPr/>
        </p:nvCxnSpPr>
        <p:spPr>
          <a:xfrm>
            <a:off x="668433" y="3951700"/>
            <a:ext cx="11015600" cy="0"/>
          </a:xfrm>
          <a:prstGeom prst="straightConnector1">
            <a:avLst/>
          </a:prstGeom>
          <a:noFill/>
          <a:ln w="9525" cap="flat" cmpd="sng">
            <a:solidFill>
              <a:srgbClr val="B7B7B7"/>
            </a:solidFill>
            <a:prstDash val="dash"/>
            <a:round/>
            <a:headEnd type="none" w="sm" len="sm"/>
            <a:tailEnd type="none" w="sm" len="sm"/>
          </a:ln>
        </p:spPr>
      </p:cxnSp>
      <p:cxnSp>
        <p:nvCxnSpPr>
          <p:cNvPr id="780" name="Google Shape;780;p44"/>
          <p:cNvCxnSpPr/>
          <p:nvPr/>
        </p:nvCxnSpPr>
        <p:spPr>
          <a:xfrm>
            <a:off x="6055900" y="1082833"/>
            <a:ext cx="0" cy="5694800"/>
          </a:xfrm>
          <a:prstGeom prst="straightConnector1">
            <a:avLst/>
          </a:prstGeom>
          <a:noFill/>
          <a:ln w="9525" cap="flat" cmpd="sng">
            <a:solidFill>
              <a:srgbClr val="B7B7B7"/>
            </a:solidFill>
            <a:prstDash val="dash"/>
            <a:round/>
            <a:headEnd type="none" w="sm" len="sm"/>
            <a:tailEnd type="none" w="sm" len="sm"/>
          </a:ln>
        </p:spPr>
      </p:cxnSp>
      <p:sp>
        <p:nvSpPr>
          <p:cNvPr id="782" name="Google Shape;782;p44"/>
          <p:cNvSpPr/>
          <p:nvPr/>
        </p:nvSpPr>
        <p:spPr>
          <a:xfrm>
            <a:off x="4687867" y="3429000"/>
            <a:ext cx="2636400" cy="1108400"/>
          </a:xfrm>
          <a:prstGeom prst="rect">
            <a:avLst/>
          </a:prstGeom>
          <a:solidFill>
            <a:schemeClr val="lt2"/>
          </a:solidFill>
          <a:ln w="3810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定義 SLO</a:t>
            </a:r>
            <a:endParaRPr sz="1867" b="0" i="0" u="none" strike="noStrike" cap="none">
              <a:solidFill>
                <a:srgbClr val="000000"/>
              </a:solidFill>
              <a:latin typeface="Arial"/>
              <a:ea typeface="Arial"/>
              <a:cs typeface="Arial"/>
              <a:sym typeface="Arial"/>
            </a:endParaRPr>
          </a:p>
        </p:txBody>
      </p:sp>
      <p:sp>
        <p:nvSpPr>
          <p:cNvPr id="783" name="Google Shape;783;p44"/>
          <p:cNvSpPr/>
          <p:nvPr/>
        </p:nvSpPr>
        <p:spPr>
          <a:xfrm>
            <a:off x="4687867" y="1631633"/>
            <a:ext cx="2636400" cy="110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制定對應的 SLA</a:t>
            </a:r>
            <a:endParaRPr sz="1867" b="0" i="0" u="none" strike="noStrike" cap="none">
              <a:solidFill>
                <a:srgbClr val="000000"/>
              </a:solidFill>
              <a:latin typeface="Arial"/>
              <a:ea typeface="Arial"/>
              <a:cs typeface="Arial"/>
              <a:sym typeface="Arial"/>
            </a:endParaRPr>
          </a:p>
        </p:txBody>
      </p:sp>
      <p:sp>
        <p:nvSpPr>
          <p:cNvPr id="784" name="Google Shape;784;p44"/>
          <p:cNvSpPr/>
          <p:nvPr/>
        </p:nvSpPr>
        <p:spPr>
          <a:xfrm>
            <a:off x="4687867" y="5226367"/>
            <a:ext cx="2636400" cy="110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找出必要的 SLI</a:t>
            </a:r>
            <a:endParaRPr lang="en-US" altLang="zh-TW" sz="1867" dirty="0"/>
          </a:p>
          <a:p>
            <a:pPr marL="0" marR="0" lvl="0" indent="0" algn="ctr" rtl="0">
              <a:lnSpc>
                <a:spcPct val="100000"/>
              </a:lnSpc>
              <a:spcBef>
                <a:spcPts val="0"/>
              </a:spcBef>
              <a:spcAft>
                <a:spcPts val="0"/>
              </a:spcAft>
              <a:buClr>
                <a:srgbClr val="000000"/>
              </a:buClr>
              <a:buSzPts val="1867"/>
              <a:buFont typeface="Arial"/>
              <a:buNone/>
            </a:pPr>
            <a:r>
              <a:rPr lang="zh-TW" altLang="en-US" sz="1867" b="0" i="0" u="none" strike="noStrike" cap="none" dirty="0">
                <a:solidFill>
                  <a:srgbClr val="000000"/>
                </a:solidFill>
                <a:latin typeface="Arial"/>
                <a:ea typeface="Arial"/>
                <a:cs typeface="Arial"/>
                <a:sym typeface="Arial"/>
              </a:rPr>
              <a:t>監控 </a:t>
            </a:r>
            <a:r>
              <a:rPr lang="en-US" altLang="zh-TW" sz="1867" b="0" i="0" u="none" strike="noStrike" cap="none" dirty="0">
                <a:solidFill>
                  <a:srgbClr val="000000"/>
                </a:solidFill>
                <a:latin typeface="Arial"/>
                <a:ea typeface="Arial"/>
                <a:cs typeface="Arial"/>
                <a:sym typeface="Arial"/>
              </a:rPr>
              <a:t>SLO</a:t>
            </a:r>
            <a:r>
              <a:rPr lang="zh-TW" altLang="en-US" sz="1867" b="0" i="0" u="none" strike="noStrike" cap="none" dirty="0">
                <a:solidFill>
                  <a:srgbClr val="000000"/>
                </a:solidFill>
                <a:latin typeface="Arial"/>
                <a:ea typeface="Arial"/>
                <a:cs typeface="Arial"/>
                <a:sym typeface="Arial"/>
              </a:rPr>
              <a:t> 的達成狀態</a:t>
            </a:r>
            <a:endParaRPr lang="en-US" altLang="zh-TW" sz="1867" b="0" i="0" u="none" strike="noStrike" cap="none" dirty="0">
              <a:solidFill>
                <a:srgbClr val="000000"/>
              </a:solidFill>
              <a:latin typeface="Arial"/>
              <a:ea typeface="Arial"/>
              <a:cs typeface="Arial"/>
              <a:sym typeface="Arial"/>
            </a:endParaRPr>
          </a:p>
        </p:txBody>
      </p:sp>
      <p:sp>
        <p:nvSpPr>
          <p:cNvPr id="785" name="Google Shape;785;p44"/>
          <p:cNvSpPr/>
          <p:nvPr/>
        </p:nvSpPr>
        <p:spPr>
          <a:xfrm>
            <a:off x="5661633" y="2584700"/>
            <a:ext cx="838800" cy="605600"/>
          </a:xfrm>
          <a:prstGeom prst="up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86" name="Google Shape;786;p44"/>
          <p:cNvSpPr/>
          <p:nvPr/>
        </p:nvSpPr>
        <p:spPr>
          <a:xfrm rot="10800000">
            <a:off x="5661633" y="4776100"/>
            <a:ext cx="838800" cy="605600"/>
          </a:xfrm>
          <a:prstGeom prst="up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87" name="Google Shape;787;p44"/>
          <p:cNvSpPr txBox="1"/>
          <p:nvPr/>
        </p:nvSpPr>
        <p:spPr>
          <a:xfrm>
            <a:off x="1251533" y="1935233"/>
            <a:ext cx="1842400" cy="501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修訂 SOP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維運監控</a:t>
            </a:r>
            <a:endParaRPr sz="1867" b="0" i="0" u="none" strike="noStrike" cap="none">
              <a:solidFill>
                <a:srgbClr val="000000"/>
              </a:solidFill>
              <a:latin typeface="Arial"/>
              <a:ea typeface="Arial"/>
              <a:cs typeface="Arial"/>
              <a:sym typeface="Arial"/>
            </a:endParaRPr>
          </a:p>
        </p:txBody>
      </p:sp>
      <p:sp>
        <p:nvSpPr>
          <p:cNvPr id="788" name="Google Shape;788;p44"/>
          <p:cNvSpPr txBox="1"/>
          <p:nvPr/>
        </p:nvSpPr>
        <p:spPr>
          <a:xfrm>
            <a:off x="305660" y="5277367"/>
            <a:ext cx="3244274" cy="1006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將 SL</a:t>
            </a:r>
            <a:r>
              <a:rPr lang="en-US" altLang="zh-TW" sz="1867" b="0" i="0" u="none" strike="noStrike" cap="none" dirty="0">
                <a:solidFill>
                  <a:srgbClr val="000000"/>
                </a:solidFill>
                <a:latin typeface="Arial"/>
                <a:ea typeface="Arial"/>
                <a:cs typeface="Arial"/>
                <a:sym typeface="Arial"/>
              </a:rPr>
              <a:t>O</a:t>
            </a:r>
            <a:r>
              <a:rPr lang="zh-TW" sz="1867" b="0" i="0" u="none" strike="noStrike" cap="none" dirty="0">
                <a:solidFill>
                  <a:srgbClr val="000000"/>
                </a:solidFill>
                <a:latin typeface="Arial"/>
                <a:ea typeface="Arial"/>
                <a:cs typeface="Arial"/>
                <a:sym typeface="Arial"/>
              </a:rPr>
              <a:t> 列入</a:t>
            </a:r>
            <a:r>
              <a:rPr lang="zh-TW" altLang="en-US" sz="1867" b="0" i="0" u="none" strike="noStrike" cap="none" dirty="0">
                <a:solidFill>
                  <a:srgbClr val="000000"/>
                </a:solidFill>
                <a:latin typeface="Arial"/>
                <a:ea typeface="Arial"/>
                <a:cs typeface="Arial"/>
                <a:sym typeface="Arial"/>
              </a:rPr>
              <a:t>效能</a:t>
            </a:r>
            <a:r>
              <a:rPr lang="zh-TW" sz="1867" b="0" i="0" u="none" strike="noStrike" cap="none" dirty="0">
                <a:solidFill>
                  <a:srgbClr val="000000"/>
                </a:solidFill>
                <a:latin typeface="Arial"/>
                <a:ea typeface="Arial"/>
                <a:cs typeface="Arial"/>
                <a:sym typeface="Arial"/>
              </a:rPr>
              <a:t>測試項目</a:t>
            </a:r>
            <a:r>
              <a:rPr lang="zh-TW" altLang="en-US" sz="1867" b="0" i="0" u="none" strike="noStrike" cap="none" dirty="0">
                <a:solidFill>
                  <a:srgbClr val="000000"/>
                </a:solidFill>
                <a:latin typeface="Arial"/>
                <a:ea typeface="Arial"/>
                <a:cs typeface="Arial"/>
                <a:sym typeface="Arial"/>
              </a:rPr>
              <a:t>。</a:t>
            </a:r>
            <a:endParaRPr lang="en-US" altLang="zh-TW" sz="1867"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67"/>
              <a:buFont typeface="Arial"/>
              <a:buNone/>
            </a:pPr>
            <a:endParaRPr sz="1867"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67"/>
              <a:buFont typeface="Arial"/>
              <a:buNone/>
            </a:pPr>
            <a:r>
              <a:rPr lang="zh-TW" sz="1867" b="0" i="0" u="none" strike="noStrike" cap="none" dirty="0">
                <a:solidFill>
                  <a:srgbClr val="000000"/>
                </a:solidFill>
                <a:latin typeface="Arial"/>
                <a:ea typeface="Arial"/>
                <a:cs typeface="Arial"/>
                <a:sym typeface="Arial"/>
              </a:rPr>
              <a:t>將維運需求列入</a:t>
            </a:r>
            <a:r>
              <a:rPr lang="zh-TW" altLang="en-US" sz="1867" b="0" i="0" u="none" strike="noStrike" cap="none" dirty="0">
                <a:solidFill>
                  <a:srgbClr val="000000"/>
                </a:solidFill>
                <a:latin typeface="Arial"/>
                <a:ea typeface="Arial"/>
                <a:cs typeface="Arial"/>
                <a:sym typeface="Arial"/>
              </a:rPr>
              <a:t>開發</a:t>
            </a:r>
            <a:r>
              <a:rPr lang="zh-TW" sz="1867" b="0" i="0" u="none" strike="noStrike" cap="none" dirty="0">
                <a:solidFill>
                  <a:srgbClr val="000000"/>
                </a:solidFill>
                <a:latin typeface="Arial"/>
                <a:ea typeface="Arial"/>
                <a:cs typeface="Arial"/>
                <a:sym typeface="Arial"/>
              </a:rPr>
              <a:t>規格</a:t>
            </a:r>
            <a:endParaRPr sz="1867" b="0" i="0" u="none" strike="noStrike" cap="none" dirty="0">
              <a:solidFill>
                <a:srgbClr val="000000"/>
              </a:solidFill>
              <a:latin typeface="Arial"/>
              <a:ea typeface="Arial"/>
              <a:cs typeface="Arial"/>
              <a:sym typeface="Arial"/>
            </a:endParaRPr>
          </a:p>
        </p:txBody>
      </p:sp>
      <p:sp>
        <p:nvSpPr>
          <p:cNvPr id="789" name="Google Shape;789;p44"/>
          <p:cNvSpPr txBox="1"/>
          <p:nvPr/>
        </p:nvSpPr>
        <p:spPr>
          <a:xfrm>
            <a:off x="8612200" y="5277367"/>
            <a:ext cx="2846000" cy="10064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定義對外通知或公告</a:t>
            </a:r>
            <a:endParaRPr sz="1867" b="0" i="0" u="none" strike="noStrike" cap="none">
              <a:solidFill>
                <a:srgbClr val="000000"/>
              </a:solidFill>
              <a:latin typeface="Arial"/>
              <a:ea typeface="Arial"/>
              <a:cs typeface="Arial"/>
              <a:sym typeface="Arial"/>
            </a:endParaRPr>
          </a:p>
        </p:txBody>
      </p:sp>
      <p:sp>
        <p:nvSpPr>
          <p:cNvPr id="790" name="Google Shape;790;p44"/>
          <p:cNvSpPr txBox="1"/>
          <p:nvPr/>
        </p:nvSpPr>
        <p:spPr>
          <a:xfrm>
            <a:off x="8612200" y="1935233"/>
            <a:ext cx="1842400" cy="501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制定服務條款</a:t>
            </a:r>
            <a:endParaRPr sz="1867" b="0" i="0" u="none" strike="noStrike" cap="none">
              <a:solidFill>
                <a:srgbClr val="000000"/>
              </a:solidFill>
              <a:latin typeface="Arial"/>
              <a:ea typeface="Arial"/>
              <a:cs typeface="Arial"/>
              <a:sym typeface="Arial"/>
            </a:endParaRPr>
          </a:p>
        </p:txBody>
      </p:sp>
      <p:sp>
        <p:nvSpPr>
          <p:cNvPr id="791" name="Google Shape;791;p44"/>
          <p:cNvSpPr txBox="1"/>
          <p:nvPr/>
        </p:nvSpPr>
        <p:spPr>
          <a:xfrm>
            <a:off x="1475333" y="849433"/>
            <a:ext cx="139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對內</a:t>
            </a:r>
            <a:endParaRPr sz="1867" b="0" i="0" u="none" strike="noStrike" cap="none">
              <a:solidFill>
                <a:srgbClr val="000000"/>
              </a:solidFill>
              <a:latin typeface="Arial"/>
              <a:ea typeface="Arial"/>
              <a:cs typeface="Arial"/>
              <a:sym typeface="Arial"/>
            </a:endParaRPr>
          </a:p>
        </p:txBody>
      </p:sp>
      <p:sp>
        <p:nvSpPr>
          <p:cNvPr id="792" name="Google Shape;792;p44"/>
          <p:cNvSpPr txBox="1"/>
          <p:nvPr/>
        </p:nvSpPr>
        <p:spPr>
          <a:xfrm>
            <a:off x="9059800" y="849433"/>
            <a:ext cx="139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對外</a:t>
            </a:r>
            <a:endParaRPr sz="1867" b="0" i="0" u="none" strike="noStrike" cap="none">
              <a:solidFill>
                <a:srgbClr val="000000"/>
              </a:solidFill>
              <a:latin typeface="Arial"/>
              <a:ea typeface="Arial"/>
              <a:cs typeface="Arial"/>
              <a:sym typeface="Arial"/>
            </a:endParaRPr>
          </a:p>
        </p:txBody>
      </p:sp>
      <p:sp>
        <p:nvSpPr>
          <p:cNvPr id="793" name="Google Shape;793;p44"/>
          <p:cNvSpPr/>
          <p:nvPr/>
        </p:nvSpPr>
        <p:spPr>
          <a:xfrm rot="10800000">
            <a:off x="6500433" y="2978133"/>
            <a:ext cx="838800" cy="605600"/>
          </a:xfrm>
          <a:prstGeom prst="up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94" name="Google Shape;794;p44"/>
          <p:cNvSpPr txBox="1"/>
          <p:nvPr/>
        </p:nvSpPr>
        <p:spPr>
          <a:xfrm>
            <a:off x="7412367" y="3057933"/>
            <a:ext cx="51504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修訂</a:t>
            </a:r>
            <a:endParaRPr sz="1867" b="0" i="0" u="none" strike="noStrike" cap="none">
              <a:solidFill>
                <a:srgbClr val="000000"/>
              </a:solidFill>
              <a:latin typeface="Arial"/>
              <a:ea typeface="Arial"/>
              <a:cs typeface="Arial"/>
              <a:sym typeface="Arial"/>
            </a:endParaRPr>
          </a:p>
        </p:txBody>
      </p:sp>
      <p:sp>
        <p:nvSpPr>
          <p:cNvPr id="795" name="Google Shape;795;p44"/>
          <p:cNvSpPr/>
          <p:nvPr/>
        </p:nvSpPr>
        <p:spPr>
          <a:xfrm>
            <a:off x="4822833" y="4408733"/>
            <a:ext cx="838800" cy="605600"/>
          </a:xfrm>
          <a:prstGeom prst="up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Arial"/>
              <a:buNone/>
            </a:pPr>
            <a:endParaRPr sz="1867" b="0" i="0" u="none" strike="noStrike" cap="none">
              <a:solidFill>
                <a:srgbClr val="000000"/>
              </a:solidFill>
              <a:latin typeface="Arial"/>
              <a:ea typeface="Arial"/>
              <a:cs typeface="Arial"/>
              <a:sym typeface="Arial"/>
            </a:endParaRPr>
          </a:p>
        </p:txBody>
      </p:sp>
      <p:sp>
        <p:nvSpPr>
          <p:cNvPr id="796" name="Google Shape;796;p44"/>
          <p:cNvSpPr txBox="1"/>
          <p:nvPr/>
        </p:nvSpPr>
        <p:spPr>
          <a:xfrm>
            <a:off x="4005733" y="4497500"/>
            <a:ext cx="838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修訂</a:t>
            </a:r>
            <a:endParaRPr sz="1867" b="0" i="0" u="none" strike="noStrike" cap="none">
              <a:solidFill>
                <a:srgbClr val="000000"/>
              </a:solidFill>
              <a:latin typeface="Arial"/>
              <a:ea typeface="Arial"/>
              <a:cs typeface="Arial"/>
              <a:sym typeface="Arial"/>
            </a:endParaRPr>
          </a:p>
        </p:txBody>
      </p:sp>
      <p:cxnSp>
        <p:nvCxnSpPr>
          <p:cNvPr id="797" name="Google Shape;797;p44"/>
          <p:cNvCxnSpPr>
            <a:stCxn id="783" idx="1"/>
            <a:endCxn id="787" idx="3"/>
          </p:cNvCxnSpPr>
          <p:nvPr/>
        </p:nvCxnSpPr>
        <p:spPr>
          <a:xfrm rot="10800000">
            <a:off x="3093967" y="2185833"/>
            <a:ext cx="1593900" cy="0"/>
          </a:xfrm>
          <a:prstGeom prst="straightConnector1">
            <a:avLst/>
          </a:prstGeom>
          <a:noFill/>
          <a:ln w="9525" cap="flat" cmpd="sng">
            <a:solidFill>
              <a:schemeClr val="dk2"/>
            </a:solidFill>
            <a:prstDash val="solid"/>
            <a:round/>
            <a:headEnd type="none" w="sm" len="sm"/>
            <a:tailEnd type="triangle" w="med" len="med"/>
          </a:ln>
        </p:spPr>
      </p:cxnSp>
      <p:cxnSp>
        <p:nvCxnSpPr>
          <p:cNvPr id="798" name="Google Shape;798;p44"/>
          <p:cNvCxnSpPr>
            <a:stCxn id="783" idx="3"/>
            <a:endCxn id="790" idx="1"/>
          </p:cNvCxnSpPr>
          <p:nvPr/>
        </p:nvCxnSpPr>
        <p:spPr>
          <a:xfrm>
            <a:off x="7324267" y="2185833"/>
            <a:ext cx="1287900" cy="0"/>
          </a:xfrm>
          <a:prstGeom prst="straightConnector1">
            <a:avLst/>
          </a:prstGeom>
          <a:noFill/>
          <a:ln w="9525" cap="flat" cmpd="sng">
            <a:solidFill>
              <a:schemeClr val="dk2"/>
            </a:solidFill>
            <a:prstDash val="solid"/>
            <a:round/>
            <a:headEnd type="none" w="sm" len="sm"/>
            <a:tailEnd type="triangle" w="med" len="med"/>
          </a:ln>
        </p:spPr>
      </p:cxnSp>
      <p:cxnSp>
        <p:nvCxnSpPr>
          <p:cNvPr id="799" name="Google Shape;799;p44"/>
          <p:cNvCxnSpPr>
            <a:cxnSpLocks/>
            <a:stCxn id="784" idx="1"/>
            <a:endCxn id="788" idx="3"/>
          </p:cNvCxnSpPr>
          <p:nvPr/>
        </p:nvCxnSpPr>
        <p:spPr>
          <a:xfrm flipH="1">
            <a:off x="3549934" y="5780567"/>
            <a:ext cx="1137933" cy="0"/>
          </a:xfrm>
          <a:prstGeom prst="straightConnector1">
            <a:avLst/>
          </a:prstGeom>
          <a:noFill/>
          <a:ln w="9525" cap="flat" cmpd="sng">
            <a:solidFill>
              <a:schemeClr val="dk2"/>
            </a:solidFill>
            <a:prstDash val="solid"/>
            <a:round/>
            <a:headEnd type="none" w="sm" len="sm"/>
            <a:tailEnd type="triangle" w="med" len="med"/>
          </a:ln>
        </p:spPr>
      </p:cxnSp>
      <p:cxnSp>
        <p:nvCxnSpPr>
          <p:cNvPr id="800" name="Google Shape;800;p44"/>
          <p:cNvCxnSpPr>
            <a:stCxn id="784" idx="3"/>
            <a:endCxn id="789" idx="1"/>
          </p:cNvCxnSpPr>
          <p:nvPr/>
        </p:nvCxnSpPr>
        <p:spPr>
          <a:xfrm>
            <a:off x="7324267" y="5780567"/>
            <a:ext cx="1287900" cy="0"/>
          </a:xfrm>
          <a:prstGeom prst="straightConnector1">
            <a:avLst/>
          </a:prstGeom>
          <a:noFill/>
          <a:ln w="9525" cap="flat" cmpd="sng">
            <a:solidFill>
              <a:schemeClr val="dk2"/>
            </a:solidFill>
            <a:prstDash val="solid"/>
            <a:round/>
            <a:headEnd type="none" w="sm" len="sm"/>
            <a:tailEnd type="triangle" w="med" len="med"/>
          </a:ln>
        </p:spPr>
      </p:cxnSp>
      <p:sp>
        <p:nvSpPr>
          <p:cNvPr id="801" name="Google Shape;801;p44"/>
          <p:cNvSpPr txBox="1"/>
          <p:nvPr/>
        </p:nvSpPr>
        <p:spPr>
          <a:xfrm>
            <a:off x="80533" y="3284600"/>
            <a:ext cx="139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管理</a:t>
            </a:r>
            <a:endParaRPr sz="1867" b="0" i="0" u="none" strike="noStrike" cap="none">
              <a:solidFill>
                <a:srgbClr val="000000"/>
              </a:solidFill>
              <a:latin typeface="Arial"/>
              <a:ea typeface="Arial"/>
              <a:cs typeface="Arial"/>
              <a:sym typeface="Arial"/>
            </a:endParaRPr>
          </a:p>
        </p:txBody>
      </p:sp>
      <p:sp>
        <p:nvSpPr>
          <p:cNvPr id="802" name="Google Shape;802;p44"/>
          <p:cNvSpPr txBox="1"/>
          <p:nvPr/>
        </p:nvSpPr>
        <p:spPr>
          <a:xfrm>
            <a:off x="80533" y="4097400"/>
            <a:ext cx="1394800" cy="600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67"/>
              <a:buFont typeface="Arial"/>
              <a:buNone/>
            </a:pPr>
            <a:r>
              <a:rPr lang="zh-TW" sz="1867" b="0" i="0" u="none" strike="noStrike" cap="none">
                <a:solidFill>
                  <a:srgbClr val="000000"/>
                </a:solidFill>
                <a:latin typeface="Arial"/>
                <a:ea typeface="Arial"/>
                <a:cs typeface="Arial"/>
                <a:sym typeface="Arial"/>
              </a:rPr>
              <a:t>工程</a:t>
            </a:r>
            <a:endParaRPr sz="1867" b="0"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a:t>Ask questions on Twitter using #dotNETConf</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9981577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C0A90B6-C765-4205-95B9-0DC32C4D0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892" y="1829641"/>
            <a:ext cx="2942273" cy="2942273"/>
          </a:xfrm>
          <a:prstGeom prst="rect">
            <a:avLst/>
          </a:prstGeom>
          <a:noFill/>
          <a:extLst>
            <a:ext uri="{909E8E84-426E-40DD-AFC4-6F175D3DCCD1}">
              <a14:hiddenFill xmlns:a14="http://schemas.microsoft.com/office/drawing/2010/main">
                <a:solidFill>
                  <a:srgbClr val="FFFFFF"/>
                </a:solidFill>
              </a14:hiddenFill>
            </a:ext>
          </a:extLst>
        </p:spPr>
      </p:pic>
      <p:sp>
        <p:nvSpPr>
          <p:cNvPr id="5" name="文字版面配置區 2">
            <a:extLst>
              <a:ext uri="{FF2B5EF4-FFF2-40B4-BE49-F238E27FC236}">
                <a16:creationId xmlns:a16="http://schemas.microsoft.com/office/drawing/2014/main" id="{F92BB62A-1B3A-4528-B948-3A7C70CB8B93}"/>
              </a:ext>
            </a:extLst>
          </p:cNvPr>
          <p:cNvSpPr txBox="1">
            <a:spLocks/>
          </p:cNvSpPr>
          <p:nvPr/>
        </p:nvSpPr>
        <p:spPr>
          <a:xfrm>
            <a:off x="3173689" y="5118504"/>
            <a:ext cx="5844618" cy="8011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微軟正黑體" panose="020B0604030504040204" pitchFamily="34" charset="-120"/>
                <a:ea typeface="微軟正黑體" panose="020B0604030504040204" pitchFamily="34" charset="-12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微軟正黑體" panose="020B0604030504040204" pitchFamily="34" charset="-120"/>
                <a:ea typeface="微軟正黑體" panose="020B0604030504040204" pitchFamily="34" charset="-120"/>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微軟正黑體" panose="020B0604030504040204" pitchFamily="34" charset="-120"/>
                <a:ea typeface="微軟正黑體" panose="020B0604030504040204" pitchFamily="34" charset="-120"/>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微軟正黑體" panose="020B0604030504040204" pitchFamily="34" charset="-120"/>
                <a:ea typeface="微軟正黑體" panose="020B0604030504040204" pitchFamily="34" charset="-120"/>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微軟正黑體" panose="020B0604030504040204" pitchFamily="34" charset="-120"/>
                <a:ea typeface="微軟正黑體" panose="020B0604030504040204" pitchFamily="34" charset="-120"/>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現場或對線上考題有任何問題</a:t>
            </a:r>
            <a:br>
              <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br>
            <a:r>
              <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歡迎到 </a:t>
            </a:r>
            <a:r>
              <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91APP</a:t>
            </a:r>
            <a:r>
              <a:rPr kumimoji="0" lang="zh-TW" altLang="en-US"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攤位與講師交流♥</a:t>
            </a:r>
            <a:endPar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 name="文字版面配置區 2">
            <a:extLst>
              <a:ext uri="{FF2B5EF4-FFF2-40B4-BE49-F238E27FC236}">
                <a16:creationId xmlns:a16="http://schemas.microsoft.com/office/drawing/2014/main" id="{54D5F905-97F5-4EB0-9C36-45D3C4AF5199}"/>
              </a:ext>
            </a:extLst>
          </p:cNvPr>
          <p:cNvSpPr>
            <a:spLocks noGrp="1"/>
          </p:cNvSpPr>
          <p:nvPr>
            <p:ph type="body" idx="1"/>
          </p:nvPr>
        </p:nvSpPr>
        <p:spPr>
          <a:xfrm>
            <a:off x="1919891" y="1261448"/>
            <a:ext cx="2942271" cy="568193"/>
          </a:xfrm>
        </p:spPr>
        <p:txBody>
          <a:bodyPr anchor="ctr">
            <a:normAutofit/>
          </a:bodyPr>
          <a:lstStyle/>
          <a:p>
            <a:pPr algn="ctr"/>
            <a:r>
              <a:rPr lang="en-US" altLang="zh-TW" b="0" i="0" dirty="0">
                <a:effectLst/>
                <a:latin typeface="Roboto"/>
              </a:rPr>
              <a:t>91APP </a:t>
            </a:r>
            <a:r>
              <a:rPr lang="zh-TW" altLang="en-US" b="0" i="0" dirty="0">
                <a:effectLst/>
                <a:latin typeface="Roboto"/>
              </a:rPr>
              <a:t>線上考題</a:t>
            </a:r>
          </a:p>
        </p:txBody>
      </p:sp>
      <p:pic>
        <p:nvPicPr>
          <p:cNvPr id="1028" name="Picture 4">
            <a:extLst>
              <a:ext uri="{FF2B5EF4-FFF2-40B4-BE49-F238E27FC236}">
                <a16:creationId xmlns:a16="http://schemas.microsoft.com/office/drawing/2014/main" id="{ECBFB830-D71E-4DCD-9ED1-8389D8F54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3260" y="1829641"/>
            <a:ext cx="2942272" cy="2942272"/>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版面配置區 2">
            <a:extLst>
              <a:ext uri="{FF2B5EF4-FFF2-40B4-BE49-F238E27FC236}">
                <a16:creationId xmlns:a16="http://schemas.microsoft.com/office/drawing/2014/main" id="{B03BF204-FB89-493B-9A48-D12D6B1212BA}"/>
              </a:ext>
            </a:extLst>
          </p:cNvPr>
          <p:cNvSpPr txBox="1">
            <a:spLocks/>
          </p:cNvSpPr>
          <p:nvPr/>
        </p:nvSpPr>
        <p:spPr>
          <a:xfrm>
            <a:off x="7033260" y="1261447"/>
            <a:ext cx="2942272" cy="568193"/>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微軟正黑體" panose="020B0604030504040204" pitchFamily="34" charset="-120"/>
                <a:ea typeface="微軟正黑體" panose="020B0604030504040204" pitchFamily="34" charset="-12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微軟正黑體" panose="020B0604030504040204" pitchFamily="34" charset="-120"/>
                <a:ea typeface="微軟正黑體" panose="020B0604030504040204" pitchFamily="34" charset="-120"/>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微軟正黑體" panose="020B0604030504040204" pitchFamily="34" charset="-120"/>
                <a:ea typeface="微軟正黑體" panose="020B0604030504040204" pitchFamily="34" charset="-120"/>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微軟正黑體" panose="020B0604030504040204" pitchFamily="34" charset="-120"/>
                <a:ea typeface="微軟正黑體" panose="020B0604030504040204" pitchFamily="34" charset="-120"/>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微軟正黑體" panose="020B0604030504040204" pitchFamily="34" charset="-120"/>
                <a:ea typeface="微軟正黑體" panose="020B0604030504040204" pitchFamily="34" charset="-120"/>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2400" b="0" i="0" u="none" strike="noStrike" kern="1200" cap="none" spc="0" normalizeH="0" baseline="0" noProof="0" dirty="0">
                <a:ln>
                  <a:noFill/>
                </a:ln>
                <a:solidFill>
                  <a:prstClr val="white"/>
                </a:solidFill>
                <a:effectLst/>
                <a:uLnTx/>
                <a:uFillTx/>
                <a:latin typeface="Roboto"/>
                <a:ea typeface="微軟正黑體" panose="020B0604030504040204" pitchFamily="34" charset="-120"/>
                <a:cs typeface="+mn-cs"/>
              </a:rPr>
              <a:t>91APP Tech</a:t>
            </a:r>
            <a:r>
              <a:rPr kumimoji="0" lang="zh-TW" altLang="en-US" sz="2400" b="0" i="0" u="none" strike="noStrike" kern="1200" cap="none" spc="0" normalizeH="0" baseline="0" noProof="0" dirty="0">
                <a:ln>
                  <a:noFill/>
                </a:ln>
                <a:solidFill>
                  <a:prstClr val="white"/>
                </a:solidFill>
                <a:effectLst/>
                <a:uLnTx/>
                <a:uFillTx/>
                <a:latin typeface="Roboto"/>
                <a:ea typeface="微軟正黑體" panose="020B0604030504040204" pitchFamily="34" charset="-120"/>
                <a:cs typeface="+mn-cs"/>
              </a:rPr>
              <a:t> 粉絲團</a:t>
            </a:r>
          </a:p>
        </p:txBody>
      </p:sp>
      <p:pic>
        <p:nvPicPr>
          <p:cNvPr id="13" name="圖片 12">
            <a:extLst>
              <a:ext uri="{FF2B5EF4-FFF2-40B4-BE49-F238E27FC236}">
                <a16:creationId xmlns:a16="http://schemas.microsoft.com/office/drawing/2014/main" id="{C1797DA5-390A-43CC-B020-87C4E836CDA5}"/>
              </a:ext>
            </a:extLst>
          </p:cNvPr>
          <p:cNvPicPr>
            <a:picLocks noChangeAspect="1"/>
          </p:cNvPicPr>
          <p:nvPr/>
        </p:nvPicPr>
        <p:blipFill>
          <a:blip r:embed="rId4"/>
          <a:stretch>
            <a:fillRect/>
          </a:stretch>
        </p:blipFill>
        <p:spPr>
          <a:xfrm>
            <a:off x="8149819" y="3137980"/>
            <a:ext cx="709153" cy="325594"/>
          </a:xfrm>
          <a:prstGeom prst="rect">
            <a:avLst/>
          </a:prstGeom>
        </p:spPr>
      </p:pic>
      <p:pic>
        <p:nvPicPr>
          <p:cNvPr id="14" name="圖片 13">
            <a:extLst>
              <a:ext uri="{FF2B5EF4-FFF2-40B4-BE49-F238E27FC236}">
                <a16:creationId xmlns:a16="http://schemas.microsoft.com/office/drawing/2014/main" id="{98F4DBB8-5500-4210-991B-EC21FDB0CBD8}"/>
              </a:ext>
            </a:extLst>
          </p:cNvPr>
          <p:cNvPicPr>
            <a:picLocks noChangeAspect="1"/>
          </p:cNvPicPr>
          <p:nvPr/>
        </p:nvPicPr>
        <p:blipFill>
          <a:blip r:embed="rId4"/>
          <a:stretch>
            <a:fillRect/>
          </a:stretch>
        </p:blipFill>
        <p:spPr>
          <a:xfrm>
            <a:off x="3036449" y="3135803"/>
            <a:ext cx="709153" cy="325594"/>
          </a:xfrm>
          <a:prstGeom prst="rect">
            <a:avLst/>
          </a:prstGeom>
        </p:spPr>
      </p:pic>
    </p:spTree>
    <p:extLst>
      <p:ext uri="{BB962C8B-B14F-4D97-AF65-F5344CB8AC3E}">
        <p14:creationId xmlns:p14="http://schemas.microsoft.com/office/powerpoint/2010/main" val="8974254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3329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a:xfrm>
            <a:off x="3561908" y="1925787"/>
            <a:ext cx="8043937" cy="1793090"/>
          </a:xfrm>
        </p:spPr>
        <p:txBody>
          <a:bodyPr/>
          <a:lstStyle/>
          <a:p>
            <a:r>
              <a:rPr lang="zh-TW" altLang="en-US" dirty="0"/>
              <a:t>大規模微服務導入</a:t>
            </a:r>
            <a:r>
              <a:rPr lang="en-US" altLang="zh-TW" dirty="0"/>
              <a:t> #2</a:t>
            </a:r>
            <a:endParaRPr lang="en-US" dirty="0"/>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3561908" y="3821145"/>
            <a:ext cx="8528418" cy="1165866"/>
          </a:xfrm>
        </p:spPr>
        <p:txBody>
          <a:bodyPr/>
          <a:lstStyle/>
          <a:p>
            <a:r>
              <a:rPr lang="zh-TW" altLang="en-US" dirty="0"/>
              <a:t>從零開始的微服務 </a:t>
            </a:r>
            <a:r>
              <a:rPr lang="en-US" dirty="0"/>
              <a:t>.NET Core </a:t>
            </a:r>
            <a:r>
              <a:rPr lang="zh-TW" altLang="en-US" dirty="0"/>
              <a:t>框架設計</a:t>
            </a:r>
            <a:endParaRPr lang="en-US" dirty="0"/>
          </a:p>
          <a:p>
            <a:r>
              <a:rPr lang="en-US" dirty="0"/>
              <a:t>Andrew Wu, 2019/11/09</a:t>
            </a:r>
          </a:p>
        </p:txBody>
      </p:sp>
      <p:pic>
        <p:nvPicPr>
          <p:cNvPr id="1026" name="Picture 2">
            <a:extLst>
              <a:ext uri="{FF2B5EF4-FFF2-40B4-BE49-F238E27FC236}">
                <a16:creationId xmlns:a16="http://schemas.microsoft.com/office/drawing/2014/main" id="{66863265-6716-4F4A-8992-3A87FDAD7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74" y="1804656"/>
            <a:ext cx="3333750" cy="333375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4D92D1BA-87F4-4CD9-B0DA-ECF229B1E870}"/>
              </a:ext>
            </a:extLst>
          </p:cNvPr>
          <p:cNvSpPr/>
          <p:nvPr/>
        </p:nvSpPr>
        <p:spPr>
          <a:xfrm rot="18922289">
            <a:off x="-1554481" y="298141"/>
            <a:ext cx="4297680" cy="67056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400" b="1" dirty="0"/>
              <a:t>回顧</a:t>
            </a:r>
            <a:r>
              <a:rPr lang="en-US" altLang="zh-TW" sz="2400" b="1" dirty="0"/>
              <a:t>-2019</a:t>
            </a:r>
            <a:endParaRPr lang="en-US" sz="2400" b="1" dirty="0"/>
          </a:p>
        </p:txBody>
      </p:sp>
    </p:spTree>
    <p:extLst>
      <p:ext uri="{BB962C8B-B14F-4D97-AF65-F5344CB8AC3E}">
        <p14:creationId xmlns:p14="http://schemas.microsoft.com/office/powerpoint/2010/main" val="3361991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圖像裡可能有4 個人">
            <a:extLst>
              <a:ext uri="{FF2B5EF4-FFF2-40B4-BE49-F238E27FC236}">
                <a16:creationId xmlns:a16="http://schemas.microsoft.com/office/drawing/2014/main" id="{F06777DC-4D13-4778-A587-3B28E04DC3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698863"/>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圓角 3">
            <a:extLst>
              <a:ext uri="{FF2B5EF4-FFF2-40B4-BE49-F238E27FC236}">
                <a16:creationId xmlns:a16="http://schemas.microsoft.com/office/drawing/2014/main" id="{B0E5F791-2A61-4768-868D-D10D1B8053E5}"/>
              </a:ext>
            </a:extLst>
          </p:cNvPr>
          <p:cNvSpPr/>
          <p:nvPr/>
        </p:nvSpPr>
        <p:spPr>
          <a:xfrm>
            <a:off x="1577340" y="4937760"/>
            <a:ext cx="4975860" cy="80772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46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圖像裡可能有1 人、帽子和文字">
            <a:extLst>
              <a:ext uri="{FF2B5EF4-FFF2-40B4-BE49-F238E27FC236}">
                <a16:creationId xmlns:a16="http://schemas.microsoft.com/office/drawing/2014/main" id="{88BB5B52-E59F-46D3-A0CC-9D3AB3FA4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698863"/>
            <a:ext cx="10287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660481"/>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Custom 1">
      <a:majorFont>
        <a:latin typeface="Calibri Light"/>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otNET5_Ignite.potx" id="{63EE74C6-9DC5-446F-813B-DB8CE2942326}" vid="{19D278B5-0ABD-402A-BC6A-1DE0E83771AA}"/>
    </a:ext>
  </a:extLst>
</a:theme>
</file>

<file path=ppt/theme/theme5.xml><?xml version="1.0" encoding="utf-8"?>
<a:theme xmlns:a="http://schemas.openxmlformats.org/drawingml/2006/main" name="Microsoft_Dark">
  <a:themeElements>
    <a:clrScheme name="Custom 15">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FFFFFF"/>
      </a:hlink>
      <a:folHlink>
        <a:srgbClr val="00000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rk" id="{EAE84C79-2C38-9545-8136-F4C7B59ED2D2}" vid="{0880B336-E758-664A-9127-3F2E2653E919}"/>
    </a:ext>
  </a:extLst>
</a:theme>
</file>

<file path=ppt/theme/theme6.xml><?xml version="1.0" encoding="utf-8"?>
<a:theme xmlns:a="http://schemas.openxmlformats.org/drawingml/2006/main" name="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7.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8.xml><?xml version="1.0" encoding="utf-8"?>
<a:theme xmlns:a="http://schemas.openxmlformats.org/drawingml/2006/main" name="1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9.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497</TotalTime>
  <Words>4855</Words>
  <Application>Microsoft Office PowerPoint</Application>
  <PresentationFormat>寬螢幕</PresentationFormat>
  <Paragraphs>573</Paragraphs>
  <Slides>67</Slides>
  <Notes>47</Notes>
  <HiddenSlides>2</HiddenSlides>
  <MMClips>0</MMClips>
  <ScaleCrop>false</ScaleCrop>
  <HeadingPairs>
    <vt:vector size="6" baseType="variant">
      <vt:variant>
        <vt:lpstr>使用字型</vt:lpstr>
      </vt:variant>
      <vt:variant>
        <vt:i4>15</vt:i4>
      </vt:variant>
      <vt:variant>
        <vt:lpstr>佈景主題</vt:lpstr>
      </vt:variant>
      <vt:variant>
        <vt:i4>10</vt:i4>
      </vt:variant>
      <vt:variant>
        <vt:lpstr>投影片標題</vt:lpstr>
      </vt:variant>
      <vt:variant>
        <vt:i4>67</vt:i4>
      </vt:variant>
    </vt:vector>
  </HeadingPairs>
  <TitlesOfParts>
    <vt:vector size="92" baseType="lpstr">
      <vt:lpstr>微軟正黑體</vt:lpstr>
      <vt:lpstr>Calibri</vt:lpstr>
      <vt:lpstr>Segoe UI</vt:lpstr>
      <vt:lpstr>Segoe UI Semilight</vt:lpstr>
      <vt:lpstr>Segoe UI Semibold</vt:lpstr>
      <vt:lpstr>Helvetica Neue</vt:lpstr>
      <vt:lpstr>Roboto</vt:lpstr>
      <vt:lpstr>Arial</vt:lpstr>
      <vt:lpstr>Wingdings</vt:lpstr>
      <vt:lpstr>Consolas</vt:lpstr>
      <vt:lpstr>Open Sans</vt:lpstr>
      <vt:lpstr>微軟正黑體</vt:lpstr>
      <vt:lpstr>Arial Nova</vt:lpstr>
      <vt:lpstr>微軟正黑體 Light</vt:lpstr>
      <vt:lpstr>Segoe UI Light</vt:lpstr>
      <vt:lpstr>1_Office Theme</vt:lpstr>
      <vt:lpstr>3_Office Theme</vt:lpstr>
      <vt:lpstr>2_Office Theme</vt:lpstr>
      <vt:lpstr> Microsoft_Learn_Black_Template</vt:lpstr>
      <vt:lpstr>Microsoft_Dark</vt:lpstr>
      <vt:lpstr>Connect_2016_Template_Light</vt:lpstr>
      <vt:lpstr>Dotnet_Template</vt:lpstr>
      <vt:lpstr>1_Dotnet_Template</vt:lpstr>
      <vt:lpstr>Office 佈景主題</vt:lpstr>
      <vt:lpstr>1_Office 佈景主題</vt:lpstr>
      <vt:lpstr>PowerPoint 簡報</vt:lpstr>
      <vt:lpstr>非同步系統的服務水準保證</vt:lpstr>
      <vt:lpstr>講師簡介: Andrew Wu</vt:lpstr>
      <vt:lpstr> Learn. Imagine. Build. .NET Conf  </vt:lpstr>
      <vt:lpstr>Message Queue Based RPC</vt:lpstr>
      <vt:lpstr>      大規模微服務導入 #1</vt:lpstr>
      <vt:lpstr>大規模微服務導入 #2</vt:lpstr>
      <vt:lpstr>PowerPoint 簡報</vt:lpstr>
      <vt:lpstr>PowerPoint 簡報</vt:lpstr>
      <vt:lpstr>PowerPoint 簡報</vt:lpstr>
      <vt:lpstr>PowerPoint 簡報</vt:lpstr>
      <vt:lpstr>PowerPoint 簡報</vt:lpstr>
      <vt:lpstr>前言</vt:lpstr>
      <vt:lpstr>維運管理重點</vt:lpstr>
      <vt:lpstr>PowerPoint 簡報</vt:lpstr>
      <vt:lpstr>PowerPoint 簡報</vt:lpstr>
      <vt:lpstr>系統監控</vt:lpstr>
      <vt:lpstr>預防型維運管理</vt:lpstr>
      <vt:lpstr>PowerPoint 簡報</vt:lpstr>
      <vt:lpstr>Case Study</vt:lpstr>
      <vt:lpstr>狀況: 帳號註冊的驗證簡訊發送</vt:lpstr>
      <vt:lpstr>Case: 搶購前會有大量的會員註冊 &amp; 行銷簡訊發送…</vt:lpstr>
      <vt:lpstr>我們監控了哪些指標? (SLI)</vt:lpstr>
      <vt:lpstr>我們期待的目標是? (SLO)</vt:lpstr>
      <vt:lpstr>診斷: 有監控數據 (診) 才能找出效能瓶頸的所在 (斷)</vt:lpstr>
      <vt:lpstr>Solution #1, Message Worker Scaleout ... </vt:lpstr>
      <vt:lpstr>Solution #2, 降低 Queue Length 的方法 =&gt; 分群組</vt:lpstr>
      <vt:lpstr>Q: 我當下怎知該怎麼做?</vt:lpstr>
      <vt:lpstr>目標導向: 從開發的第一天，就弄清楚你期待的 SLO ...</vt:lpstr>
      <vt:lpstr>SLI: 我們監控了什麼?</vt:lpstr>
      <vt:lpstr>Next:</vt:lpstr>
      <vt:lpstr>怎麼標示與取得這些指標? ( for developer )</vt:lpstr>
      <vt:lpstr>Code Sample (Azure Application Insight API)</vt:lpstr>
      <vt:lpstr>Code Sample (AWS CloudWatch SDK):</vt:lpstr>
      <vt:lpstr>PowerPoint 簡報</vt:lpstr>
      <vt:lpstr>指標: Group Queue Process Status</vt:lpstr>
      <vt:lpstr>指標: Group Queue Process Efficiency</vt:lpstr>
      <vt:lpstr>Q: 有了上帝視角之後?</vt:lpstr>
      <vt:lpstr>案例1, 突然有大量的簡訊發送任務, 都超出 SLO 的要求...</vt:lpstr>
      <vt:lpstr>碰到這種狀況，你會...?</vt:lpstr>
      <vt:lpstr>從限制理論來看 ( TOC, Theory Of Constraints )</vt:lpstr>
      <vt:lpstr>解決瓶頸的步驟:</vt:lpstr>
      <vt:lpstr>先從數據指標，還原實際的狀況</vt:lpstr>
      <vt:lpstr>能夠選擇的做法</vt:lpstr>
      <vt:lpstr>Solution #2, 降低 Queue Length 的方法 =&gt; 分群組</vt:lpstr>
      <vt:lpstr>Case: 如果長時間無法滿足SLO?</vt:lpstr>
      <vt:lpstr>假想狀況: 服務量滿載，驗證簡訊註定無法如期發送..</vt:lpstr>
      <vt:lpstr>Think: 註定無法在期限內送出的訊息，還需要發送嗎?</vt:lpstr>
      <vt:lpstr>PowerPoint 簡報</vt:lpstr>
      <vt:lpstr>PowerPoint 簡報</vt:lpstr>
      <vt:lpstr>SLO 與成本息息相關</vt:lpstr>
      <vt:lpstr>(進階) 內部共用平台，該如何界定費用認列問題?</vt:lpstr>
      <vt:lpstr>回歸團隊，找到 SLO 與 COST 的平衡點</vt:lpstr>
      <vt:lpstr>試著評估不同的 SLO 所需要投入的 COST</vt:lpstr>
      <vt:lpstr>了解 SLO 需要的 COST 之後…</vt:lpstr>
      <vt:lpstr>更重要的交易後處理程序</vt:lpstr>
      <vt:lpstr>案例2, 交易後任務隨著流量增加，開始出現延遲</vt:lpstr>
      <vt:lpstr>先從數據指標，還原實際的狀況</vt:lpstr>
      <vt:lpstr>綜觀全局；避免局部優化影響整體產出。</vt:lpstr>
      <vt:lpstr>解決瓶頸的步驟:</vt:lpstr>
      <vt:lpstr>能夠選擇的做法</vt:lpstr>
      <vt:lpstr>總結:</vt:lpstr>
      <vt:lpstr>PowerPoint 簡報</vt:lpstr>
      <vt:lpstr>PowerPoint 簡報</vt:lpstr>
      <vt:lpstr>Thanks for joining!</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Andrew Wu</cp:lastModifiedBy>
  <cp:revision>43</cp:revision>
  <dcterms:created xsi:type="dcterms:W3CDTF">2020-08-18T20:47:27Z</dcterms:created>
  <dcterms:modified xsi:type="dcterms:W3CDTF">2020-12-21T03:19:35Z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